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9" r:id="rId5"/>
    <p:sldMasterId id="2147483712" r:id="rId6"/>
    <p:sldMasterId id="2147483725" r:id="rId7"/>
  </p:sldMasterIdLst>
  <p:notesMasterIdLst>
    <p:notesMasterId r:id="rId80"/>
  </p:notesMasterIdLst>
  <p:sldIdLst>
    <p:sldId id="256" r:id="rId8"/>
    <p:sldId id="429" r:id="rId9"/>
    <p:sldId id="304" r:id="rId10"/>
    <p:sldId id="368" r:id="rId11"/>
    <p:sldId id="407" r:id="rId12"/>
    <p:sldId id="306" r:id="rId13"/>
    <p:sldId id="308" r:id="rId14"/>
    <p:sldId id="369" r:id="rId15"/>
    <p:sldId id="341" r:id="rId16"/>
    <p:sldId id="358" r:id="rId17"/>
    <p:sldId id="422" r:id="rId18"/>
    <p:sldId id="342" r:id="rId19"/>
    <p:sldId id="391" r:id="rId20"/>
    <p:sldId id="312" r:id="rId21"/>
    <p:sldId id="376" r:id="rId22"/>
    <p:sldId id="408" r:id="rId23"/>
    <p:sldId id="314" r:id="rId24"/>
    <p:sldId id="327" r:id="rId25"/>
    <p:sldId id="293" r:id="rId26"/>
    <p:sldId id="370" r:id="rId27"/>
    <p:sldId id="385" r:id="rId28"/>
    <p:sldId id="386" r:id="rId29"/>
    <p:sldId id="387" r:id="rId30"/>
    <p:sldId id="388" r:id="rId31"/>
    <p:sldId id="389" r:id="rId32"/>
    <p:sldId id="431" r:id="rId33"/>
    <p:sldId id="390" r:id="rId34"/>
    <p:sldId id="423" r:id="rId35"/>
    <p:sldId id="371" r:id="rId36"/>
    <p:sldId id="413" r:id="rId37"/>
    <p:sldId id="360" r:id="rId38"/>
    <p:sldId id="346" r:id="rId39"/>
    <p:sldId id="377" r:id="rId40"/>
    <p:sldId id="414" r:id="rId41"/>
    <p:sldId id="416" r:id="rId42"/>
    <p:sldId id="415" r:id="rId43"/>
    <p:sldId id="417" r:id="rId44"/>
    <p:sldId id="424" r:id="rId45"/>
    <p:sldId id="418" r:id="rId46"/>
    <p:sldId id="419" r:id="rId47"/>
    <p:sldId id="329" r:id="rId48"/>
    <p:sldId id="378" r:id="rId49"/>
    <p:sldId id="409" r:id="rId50"/>
    <p:sldId id="428" r:id="rId51"/>
    <p:sldId id="374" r:id="rId52"/>
    <p:sldId id="401" r:id="rId53"/>
    <p:sldId id="395" r:id="rId54"/>
    <p:sldId id="373" r:id="rId55"/>
    <p:sldId id="398" r:id="rId56"/>
    <p:sldId id="399" r:id="rId57"/>
    <p:sldId id="396" r:id="rId58"/>
    <p:sldId id="291" r:id="rId59"/>
    <p:sldId id="362" r:id="rId60"/>
    <p:sldId id="355" r:id="rId61"/>
    <p:sldId id="420" r:id="rId62"/>
    <p:sldId id="339" r:id="rId63"/>
    <p:sldId id="381" r:id="rId64"/>
    <p:sldId id="410" r:id="rId65"/>
    <p:sldId id="335" r:id="rId66"/>
    <p:sldId id="364" r:id="rId67"/>
    <p:sldId id="426" r:id="rId68"/>
    <p:sldId id="375" r:id="rId69"/>
    <p:sldId id="427" r:id="rId70"/>
    <p:sldId id="320" r:id="rId71"/>
    <p:sldId id="393" r:id="rId72"/>
    <p:sldId id="412" r:id="rId73"/>
    <p:sldId id="321" r:id="rId74"/>
    <p:sldId id="322" r:id="rId75"/>
    <p:sldId id="323" r:id="rId76"/>
    <p:sldId id="343" r:id="rId77"/>
    <p:sldId id="344" r:id="rId78"/>
    <p:sldId id="345" r:id="rId7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73B632"/>
    <a:srgbClr val="E47623"/>
    <a:srgbClr val="EF4051"/>
    <a:srgbClr val="233976"/>
    <a:srgbClr val="F2F2F2"/>
    <a:srgbClr val="428BCE"/>
    <a:srgbClr val="66A02C"/>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49" autoAdjust="0"/>
    <p:restoredTop sz="88686" autoAdjust="0"/>
  </p:normalViewPr>
  <p:slideViewPr>
    <p:cSldViewPr snapToGrid="0">
      <p:cViewPr varScale="1">
        <p:scale>
          <a:sx n="135" d="100"/>
          <a:sy n="135" d="100"/>
        </p:scale>
        <p:origin x="-1512" y="-78"/>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slide" Target="slides/slide56.xml"/><Relationship Id="rId68" Type="http://schemas.openxmlformats.org/officeDocument/2006/relationships/slide" Target="slides/slide61.xml"/><Relationship Id="rId76" Type="http://schemas.openxmlformats.org/officeDocument/2006/relationships/slide" Target="slides/slide69.xml"/><Relationship Id="rId84"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64.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slide" Target="slides/slide59.xml"/><Relationship Id="rId74" Type="http://schemas.openxmlformats.org/officeDocument/2006/relationships/slide" Target="slides/slide67.xml"/><Relationship Id="rId79" Type="http://schemas.openxmlformats.org/officeDocument/2006/relationships/slide" Target="slides/slide72.xml"/><Relationship Id="rId5" Type="http://schemas.openxmlformats.org/officeDocument/2006/relationships/slideMaster" Target="slideMasters/slideMaster5.xml"/><Relationship Id="rId61" Type="http://schemas.openxmlformats.org/officeDocument/2006/relationships/slide" Target="slides/slide54.xml"/><Relationship Id="rId82"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slide" Target="slides/slide58.xml"/><Relationship Id="rId73" Type="http://schemas.openxmlformats.org/officeDocument/2006/relationships/slide" Target="slides/slide66.xml"/><Relationship Id="rId78" Type="http://schemas.openxmlformats.org/officeDocument/2006/relationships/slide" Target="slides/slide71.xml"/><Relationship Id="rId8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slide" Target="slides/slide57.xml"/><Relationship Id="rId69" Type="http://schemas.openxmlformats.org/officeDocument/2006/relationships/slide" Target="slides/slide62.xml"/><Relationship Id="rId77" Type="http://schemas.openxmlformats.org/officeDocument/2006/relationships/slide" Target="slides/slide70.xml"/><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slide" Target="slides/slide65.xml"/><Relationship Id="rId80"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slide" Target="slides/slide60.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70" Type="http://schemas.openxmlformats.org/officeDocument/2006/relationships/slide" Target="slides/slide63.xml"/><Relationship Id="rId75" Type="http://schemas.openxmlformats.org/officeDocument/2006/relationships/slide" Target="slides/slide68.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s>
</file>

<file path=ppt/diagrams/_rels/data1.xml.rels><?xml version="1.0" encoding="UTF-8" standalone="yes"?>
<Relationships xmlns="http://schemas.openxmlformats.org/package/2006/relationships"><Relationship Id="rId1" Type="http://schemas.openxmlformats.org/officeDocument/2006/relationships/image" Target="../media/image19.png"/></Relationships>
</file>

<file path=ppt/diagrams/_rels/data4.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4.xml.rels><?xml version="1.0" encoding="UTF-8" standalone="yes"?>
<Relationships xmlns="http://schemas.openxmlformats.org/package/2006/relationships"><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97D668-D865-48BD-8FF4-41226B48DF03}"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CA"/>
        </a:p>
      </dgm:t>
    </dgm:pt>
    <dgm:pt modelId="{66F5E127-0839-4824-829E-798963BA80F9}">
      <dgm:prSet phldrT="[Text]"/>
      <dgm:spPr/>
      <dgm:t>
        <a:bodyPr/>
        <a:lstStyle/>
        <a:p>
          <a:r>
            <a:rPr lang="en-CA" dirty="0" smtClean="0"/>
            <a:t> </a:t>
          </a:r>
          <a:endParaRPr lang="en-CA" dirty="0"/>
        </a:p>
      </dgm:t>
    </dgm:pt>
    <dgm:pt modelId="{BF825C87-270A-4FBF-8C54-F570DBB086E9}" type="sibTrans" cxnId="{F7A67995-7CD4-4112-8689-46C79E96D38E}">
      <dgm:prSet/>
      <dgm:spPr/>
      <dgm:t>
        <a:bodyPr/>
        <a:lstStyle/>
        <a:p>
          <a:endParaRPr lang="en-CA"/>
        </a:p>
      </dgm:t>
    </dgm:pt>
    <dgm:pt modelId="{C3D35225-3A2C-4576-A9B0-D7A8DFC12725}" type="parTrans" cxnId="{F7A67995-7CD4-4112-8689-46C79E96D38E}">
      <dgm:prSet/>
      <dgm:spPr/>
      <dgm:t>
        <a:bodyPr/>
        <a:lstStyle/>
        <a:p>
          <a:endParaRPr lang="en-CA"/>
        </a:p>
      </dgm:t>
    </dgm:pt>
    <dgm:pt modelId="{9C9C000C-0E21-4CB9-8DC8-B2326B7B1F4B}" type="pres">
      <dgm:prSet presAssocID="{8597D668-D865-48BD-8FF4-41226B48DF03}" presName="Name0" presStyleCnt="0">
        <dgm:presLayoutVars>
          <dgm:chMax val="7"/>
          <dgm:chPref val="5"/>
        </dgm:presLayoutVars>
      </dgm:prSet>
      <dgm:spPr/>
      <dgm:t>
        <a:bodyPr/>
        <a:lstStyle/>
        <a:p>
          <a:endParaRPr lang="en-CA"/>
        </a:p>
      </dgm:t>
    </dgm:pt>
    <dgm:pt modelId="{68EAFE90-EB0C-4E2C-8A25-DF8A83179C18}" type="pres">
      <dgm:prSet presAssocID="{8597D668-D865-48BD-8FF4-41226B48DF03}" presName="arrowNode" presStyleLbl="node1" presStyleIdx="0" presStyleCnt="1" custAng="10372710" custFlipVert="1" custFlipHor="1" custScaleX="107990" custScaleY="79371" custLinFactNeighborX="-6565" custLinFactNeighborY="-20016"/>
      <dgm:spPr>
        <a:blipFill rotWithShape="0">
          <a:blip xmlns:r="http://schemas.openxmlformats.org/officeDocument/2006/relationships" r:embed="rId1"/>
          <a:stretch>
            <a:fillRect/>
          </a:stretch>
        </a:blipFill>
      </dgm:spPr>
      <dgm:t>
        <a:bodyPr/>
        <a:lstStyle/>
        <a:p>
          <a:endParaRPr lang="en-CA"/>
        </a:p>
      </dgm:t>
    </dgm:pt>
    <dgm:pt modelId="{55F679EF-9C04-4952-A532-336E829D9A3F}" type="pres">
      <dgm:prSet presAssocID="{66F5E127-0839-4824-829E-798963BA80F9}" presName="txNode1" presStyleLbl="revTx" presStyleIdx="0" presStyleCnt="1" custLinFactY="752" custLinFactNeighborX="-3808" custLinFactNeighborY="100000">
        <dgm:presLayoutVars>
          <dgm:bulletEnabled val="1"/>
        </dgm:presLayoutVars>
      </dgm:prSet>
      <dgm:spPr/>
      <dgm:t>
        <a:bodyPr/>
        <a:lstStyle/>
        <a:p>
          <a:endParaRPr lang="en-CA"/>
        </a:p>
      </dgm:t>
    </dgm:pt>
  </dgm:ptLst>
  <dgm:cxnLst>
    <dgm:cxn modelId="{F7A67995-7CD4-4112-8689-46C79E96D38E}" srcId="{8597D668-D865-48BD-8FF4-41226B48DF03}" destId="{66F5E127-0839-4824-829E-798963BA80F9}" srcOrd="0" destOrd="0" parTransId="{C3D35225-3A2C-4576-A9B0-D7A8DFC12725}" sibTransId="{BF825C87-270A-4FBF-8C54-F570DBB086E9}"/>
    <dgm:cxn modelId="{2B560A3E-3B5A-48DA-ABD5-E4550DDD7950}" type="presOf" srcId="{8597D668-D865-48BD-8FF4-41226B48DF03}" destId="{9C9C000C-0E21-4CB9-8DC8-B2326B7B1F4B}" srcOrd="0" destOrd="0" presId="urn:microsoft.com/office/officeart/2009/3/layout/DescendingProcess"/>
    <dgm:cxn modelId="{433BDB86-0669-4297-BFBA-5E0CF3BC514D}" type="presOf" srcId="{66F5E127-0839-4824-829E-798963BA80F9}" destId="{55F679EF-9C04-4952-A532-336E829D9A3F}" srcOrd="0" destOrd="0" presId="urn:microsoft.com/office/officeart/2009/3/layout/DescendingProcess"/>
    <dgm:cxn modelId="{96999470-74E1-42C3-BA50-C183030579AA}" type="presParOf" srcId="{9C9C000C-0E21-4CB9-8DC8-B2326B7B1F4B}" destId="{68EAFE90-EB0C-4E2C-8A25-DF8A83179C18}" srcOrd="0" destOrd="0" presId="urn:microsoft.com/office/officeart/2009/3/layout/DescendingProcess"/>
    <dgm:cxn modelId="{23AE9781-9DE4-4233-9036-97010733729B}" type="presParOf" srcId="{9C9C000C-0E21-4CB9-8DC8-B2326B7B1F4B}" destId="{55F679EF-9C04-4952-A532-336E829D9A3F}" srcOrd="1" destOrd="0" presId="urn:microsoft.com/office/officeart/2009/3/layout/Descending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1CB57F-7F6B-40E2-BF26-FECF90FC7D32}"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CA"/>
        </a:p>
      </dgm:t>
    </dgm:pt>
    <dgm:pt modelId="{5FE86DA0-7E68-4EE4-BA09-904D4CE38E69}">
      <dgm:prSet phldrT="[Text]"/>
      <dgm:spPr/>
      <dgm:t>
        <a:bodyPr/>
        <a:lstStyle/>
        <a:p>
          <a:r>
            <a:rPr lang="en-CA" dirty="0" smtClean="0"/>
            <a:t> </a:t>
          </a:r>
          <a:endParaRPr lang="en-CA" dirty="0"/>
        </a:p>
      </dgm:t>
    </dgm:pt>
    <dgm:pt modelId="{7D86394C-E5E9-4375-A1BA-13CBF7BF5278}" type="parTrans" cxnId="{80926D21-81CC-434E-BD2A-6EC7BBC894A4}">
      <dgm:prSet/>
      <dgm:spPr/>
      <dgm:t>
        <a:bodyPr/>
        <a:lstStyle/>
        <a:p>
          <a:endParaRPr lang="en-CA"/>
        </a:p>
      </dgm:t>
    </dgm:pt>
    <dgm:pt modelId="{BDF5347B-2817-4486-9F4F-9B63102EA5E4}" type="sibTrans" cxnId="{80926D21-81CC-434E-BD2A-6EC7BBC894A4}">
      <dgm:prSet/>
      <dgm:spPr/>
      <dgm:t>
        <a:bodyPr/>
        <a:lstStyle/>
        <a:p>
          <a:endParaRPr lang="en-CA"/>
        </a:p>
      </dgm:t>
    </dgm:pt>
    <dgm:pt modelId="{6520AD49-D1FD-4307-916C-DF350B2850D0}" type="pres">
      <dgm:prSet presAssocID="{8C1CB57F-7F6B-40E2-BF26-FECF90FC7D32}" presName="Name0" presStyleCnt="0">
        <dgm:presLayoutVars>
          <dgm:chMax val="7"/>
          <dgm:chPref val="5"/>
        </dgm:presLayoutVars>
      </dgm:prSet>
      <dgm:spPr/>
      <dgm:t>
        <a:bodyPr/>
        <a:lstStyle/>
        <a:p>
          <a:endParaRPr lang="en-CA"/>
        </a:p>
      </dgm:t>
    </dgm:pt>
    <dgm:pt modelId="{9A1DA0F2-2200-4F19-AE28-687137A2DE01}" type="pres">
      <dgm:prSet presAssocID="{8C1CB57F-7F6B-40E2-BF26-FECF90FC7D32}" presName="arrowNode" presStyleLbl="node1" presStyleIdx="0" presStyleCnt="1" custAng="5156600"/>
      <dgm:spPr/>
    </dgm:pt>
    <dgm:pt modelId="{C93B3579-486B-45CC-A154-8DD5C526C83D}" type="pres">
      <dgm:prSet presAssocID="{5FE86DA0-7E68-4EE4-BA09-904D4CE38E69}" presName="txNode1" presStyleLbl="revTx" presStyleIdx="0" presStyleCnt="1">
        <dgm:presLayoutVars>
          <dgm:bulletEnabled val="1"/>
        </dgm:presLayoutVars>
      </dgm:prSet>
      <dgm:spPr/>
      <dgm:t>
        <a:bodyPr/>
        <a:lstStyle/>
        <a:p>
          <a:endParaRPr lang="en-CA"/>
        </a:p>
      </dgm:t>
    </dgm:pt>
  </dgm:ptLst>
  <dgm:cxnLst>
    <dgm:cxn modelId="{80926D21-81CC-434E-BD2A-6EC7BBC894A4}" srcId="{8C1CB57F-7F6B-40E2-BF26-FECF90FC7D32}" destId="{5FE86DA0-7E68-4EE4-BA09-904D4CE38E69}" srcOrd="0" destOrd="0" parTransId="{7D86394C-E5E9-4375-A1BA-13CBF7BF5278}" sibTransId="{BDF5347B-2817-4486-9F4F-9B63102EA5E4}"/>
    <dgm:cxn modelId="{3DB0867A-EA15-4297-BB28-5BD7FBAE4A69}" type="presOf" srcId="{5FE86DA0-7E68-4EE4-BA09-904D4CE38E69}" destId="{C93B3579-486B-45CC-A154-8DD5C526C83D}" srcOrd="0" destOrd="0" presId="urn:microsoft.com/office/officeart/2009/3/layout/DescendingProcess"/>
    <dgm:cxn modelId="{DFAEAC7E-EED8-4D85-9298-6C126003D2F7}" type="presOf" srcId="{8C1CB57F-7F6B-40E2-BF26-FECF90FC7D32}" destId="{6520AD49-D1FD-4307-916C-DF350B2850D0}" srcOrd="0" destOrd="0" presId="urn:microsoft.com/office/officeart/2009/3/layout/DescendingProcess"/>
    <dgm:cxn modelId="{A2A7A0E3-6DF8-457B-996D-51DB962B3C3E}" type="presParOf" srcId="{6520AD49-D1FD-4307-916C-DF350B2850D0}" destId="{9A1DA0F2-2200-4F19-AE28-687137A2DE01}" srcOrd="0" destOrd="0" presId="urn:microsoft.com/office/officeart/2009/3/layout/DescendingProcess"/>
    <dgm:cxn modelId="{9D901E4F-45A4-469E-A980-826476F59805}" type="presParOf" srcId="{6520AD49-D1FD-4307-916C-DF350B2850D0}" destId="{C93B3579-486B-45CC-A154-8DD5C526C83D}" srcOrd="1" destOrd="0" presId="urn:microsoft.com/office/officeart/2009/3/layout/DescendingProcess"/>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4F6C3E-6527-4FFA-9F02-6F611D5C52FB}" type="doc">
      <dgm:prSet loTypeId="urn:microsoft.com/office/officeart/2005/8/layout/arrow3" loCatId="relationship" qsTypeId="urn:microsoft.com/office/officeart/2005/8/quickstyle/simple1" qsCatId="simple" csTypeId="urn:microsoft.com/office/officeart/2005/8/colors/accent1_2" csCatId="accent1" phldr="1"/>
      <dgm:spPr/>
      <dgm:t>
        <a:bodyPr/>
        <a:lstStyle/>
        <a:p>
          <a:endParaRPr lang="en-US"/>
        </a:p>
      </dgm:t>
    </dgm:pt>
    <dgm:pt modelId="{3B3A8BD6-933A-4779-B03F-E14A2F629AFA}">
      <dgm:prSet phldrT="[Text]"/>
      <dgm:spPr/>
      <dgm:t>
        <a:bodyPr/>
        <a:lstStyle/>
        <a:p>
          <a:r>
            <a:rPr lang="en-US" dirty="0" smtClean="0">
              <a:solidFill>
                <a:schemeClr val="tx1">
                  <a:lumMod val="50000"/>
                  <a:lumOff val="50000"/>
                </a:schemeClr>
              </a:solidFill>
            </a:rPr>
            <a:t>User needs and expectations</a:t>
          </a:r>
          <a:endParaRPr lang="en-US" dirty="0">
            <a:solidFill>
              <a:schemeClr val="tx1">
                <a:lumMod val="50000"/>
                <a:lumOff val="50000"/>
              </a:schemeClr>
            </a:solidFill>
          </a:endParaRPr>
        </a:p>
      </dgm:t>
    </dgm:pt>
    <dgm:pt modelId="{E756D8C5-CA4E-4E2C-8A41-66AF3F5E689B}" type="parTrans" cxnId="{12CBA18F-0A76-44EE-94F3-9C60D70F257D}">
      <dgm:prSet/>
      <dgm:spPr/>
      <dgm:t>
        <a:bodyPr/>
        <a:lstStyle/>
        <a:p>
          <a:endParaRPr lang="en-US"/>
        </a:p>
      </dgm:t>
    </dgm:pt>
    <dgm:pt modelId="{5BD3BD9B-3E31-417A-A252-5F7FB769507F}" type="sibTrans" cxnId="{12CBA18F-0A76-44EE-94F3-9C60D70F257D}">
      <dgm:prSet/>
      <dgm:spPr/>
      <dgm:t>
        <a:bodyPr/>
        <a:lstStyle/>
        <a:p>
          <a:endParaRPr lang="en-US"/>
        </a:p>
      </dgm:t>
    </dgm:pt>
    <dgm:pt modelId="{757B9649-614F-4B90-A689-7CD54BAEB0C5}">
      <dgm:prSet phldrT="[Text]"/>
      <dgm:spPr/>
      <dgm:t>
        <a:bodyPr/>
        <a:lstStyle/>
        <a:p>
          <a:r>
            <a:rPr lang="en-CA" dirty="0" smtClean="0">
              <a:solidFill>
                <a:schemeClr val="tx1">
                  <a:lumMod val="50000"/>
                  <a:lumOff val="50000"/>
                </a:schemeClr>
              </a:solidFill>
            </a:rPr>
            <a:t>Business requirements</a:t>
          </a:r>
          <a:endParaRPr lang="en-US" dirty="0">
            <a:solidFill>
              <a:schemeClr val="tx1">
                <a:lumMod val="50000"/>
                <a:lumOff val="50000"/>
              </a:schemeClr>
            </a:solidFill>
          </a:endParaRPr>
        </a:p>
      </dgm:t>
    </dgm:pt>
    <dgm:pt modelId="{4C69CCDB-0FFA-4873-AECF-306890DB1E1A}" type="parTrans" cxnId="{45378E27-F05D-43E4-B941-30D2C83B38AA}">
      <dgm:prSet/>
      <dgm:spPr/>
      <dgm:t>
        <a:bodyPr/>
        <a:lstStyle/>
        <a:p>
          <a:endParaRPr lang="en-CA"/>
        </a:p>
      </dgm:t>
    </dgm:pt>
    <dgm:pt modelId="{746FB6B6-6A54-4324-AA76-7C1D6A462598}" type="sibTrans" cxnId="{45378E27-F05D-43E4-B941-30D2C83B38AA}">
      <dgm:prSet/>
      <dgm:spPr/>
      <dgm:t>
        <a:bodyPr/>
        <a:lstStyle/>
        <a:p>
          <a:endParaRPr lang="en-CA"/>
        </a:p>
      </dgm:t>
    </dgm:pt>
    <dgm:pt modelId="{A939F3A5-BC3E-4AB9-8A73-9B6C87CD389E}" type="pres">
      <dgm:prSet presAssocID="{C44F6C3E-6527-4FFA-9F02-6F611D5C52FB}" presName="compositeShape" presStyleCnt="0">
        <dgm:presLayoutVars>
          <dgm:chMax val="2"/>
          <dgm:dir/>
          <dgm:resizeHandles val="exact"/>
        </dgm:presLayoutVars>
      </dgm:prSet>
      <dgm:spPr/>
      <dgm:t>
        <a:bodyPr/>
        <a:lstStyle/>
        <a:p>
          <a:endParaRPr lang="en-US"/>
        </a:p>
      </dgm:t>
    </dgm:pt>
    <dgm:pt modelId="{6C3650B7-7C0D-48A9-BF14-3DEB3F067638}" type="pres">
      <dgm:prSet presAssocID="{C44F6C3E-6527-4FFA-9F02-6F611D5C52FB}" presName="divider" presStyleLbl="fgShp" presStyleIdx="0" presStyleCnt="1" custAng="300000" custScaleX="99625"/>
      <dgm:spPr>
        <a:gradFill flip="none" rotWithShape="0">
          <a:gsLst>
            <a:gs pos="0">
              <a:srgbClr val="73B632"/>
            </a:gs>
            <a:gs pos="100000">
              <a:srgbClr val="5B9BD5"/>
            </a:gs>
          </a:gsLst>
          <a:lin ang="0" scaled="1"/>
          <a:tileRect/>
        </a:gradFill>
      </dgm:spPr>
      <dgm:t>
        <a:bodyPr/>
        <a:lstStyle/>
        <a:p>
          <a:endParaRPr lang="en-CA"/>
        </a:p>
      </dgm:t>
    </dgm:pt>
    <dgm:pt modelId="{B830AE1D-73CA-448C-BF3C-9B75552F2C32}" type="pres">
      <dgm:prSet presAssocID="{3B3A8BD6-933A-4779-B03F-E14A2F629AFA}" presName="downArrow" presStyleLbl="node1" presStyleIdx="0" presStyleCnt="2"/>
      <dgm:spPr>
        <a:solidFill>
          <a:srgbClr val="73B632"/>
        </a:solidFill>
      </dgm:spPr>
      <dgm:t>
        <a:bodyPr/>
        <a:lstStyle/>
        <a:p>
          <a:endParaRPr lang="en-CA"/>
        </a:p>
      </dgm:t>
    </dgm:pt>
    <dgm:pt modelId="{ABB3EF16-F341-44BB-AD98-E371C390BA85}" type="pres">
      <dgm:prSet presAssocID="{3B3A8BD6-933A-4779-B03F-E14A2F629AFA}" presName="downArrowText" presStyleLbl="revTx" presStyleIdx="0" presStyleCnt="2" custLinFactNeighborX="6726" custLinFactNeighborY="4123">
        <dgm:presLayoutVars>
          <dgm:bulletEnabled val="1"/>
        </dgm:presLayoutVars>
      </dgm:prSet>
      <dgm:spPr/>
      <dgm:t>
        <a:bodyPr/>
        <a:lstStyle/>
        <a:p>
          <a:endParaRPr lang="en-US"/>
        </a:p>
      </dgm:t>
    </dgm:pt>
    <dgm:pt modelId="{943F83D8-C2D4-4DC2-A24C-E5BD1A39B0BA}" type="pres">
      <dgm:prSet presAssocID="{757B9649-614F-4B90-A689-7CD54BAEB0C5}" presName="upArrow" presStyleLbl="node1" presStyleIdx="1" presStyleCnt="2"/>
      <dgm:spPr/>
    </dgm:pt>
    <dgm:pt modelId="{A4339591-2DC6-4C66-99BB-C9C54D3AB2A1}" type="pres">
      <dgm:prSet presAssocID="{757B9649-614F-4B90-A689-7CD54BAEB0C5}" presName="upArrowText" presStyleLbl="revTx" presStyleIdx="1" presStyleCnt="2" custLinFactNeighborX="-8609" custLinFactNeighborY="-9194">
        <dgm:presLayoutVars>
          <dgm:bulletEnabled val="1"/>
        </dgm:presLayoutVars>
      </dgm:prSet>
      <dgm:spPr/>
      <dgm:t>
        <a:bodyPr/>
        <a:lstStyle/>
        <a:p>
          <a:endParaRPr lang="en-CA"/>
        </a:p>
      </dgm:t>
    </dgm:pt>
  </dgm:ptLst>
  <dgm:cxnLst>
    <dgm:cxn modelId="{12CBA18F-0A76-44EE-94F3-9C60D70F257D}" srcId="{C44F6C3E-6527-4FFA-9F02-6F611D5C52FB}" destId="{3B3A8BD6-933A-4779-B03F-E14A2F629AFA}" srcOrd="0" destOrd="0" parTransId="{E756D8C5-CA4E-4E2C-8A41-66AF3F5E689B}" sibTransId="{5BD3BD9B-3E31-417A-A252-5F7FB769507F}"/>
    <dgm:cxn modelId="{D03B86F4-1025-42EB-9CF0-69DF4A0C20BF}" type="presOf" srcId="{C44F6C3E-6527-4FFA-9F02-6F611D5C52FB}" destId="{A939F3A5-BC3E-4AB9-8A73-9B6C87CD389E}" srcOrd="0" destOrd="0" presId="urn:microsoft.com/office/officeart/2005/8/layout/arrow3"/>
    <dgm:cxn modelId="{03DA8534-709A-4691-A5A5-769C0BCDF54B}" type="presOf" srcId="{3B3A8BD6-933A-4779-B03F-E14A2F629AFA}" destId="{ABB3EF16-F341-44BB-AD98-E371C390BA85}" srcOrd="0" destOrd="0" presId="urn:microsoft.com/office/officeart/2005/8/layout/arrow3"/>
    <dgm:cxn modelId="{45378E27-F05D-43E4-B941-30D2C83B38AA}" srcId="{C44F6C3E-6527-4FFA-9F02-6F611D5C52FB}" destId="{757B9649-614F-4B90-A689-7CD54BAEB0C5}" srcOrd="1" destOrd="0" parTransId="{4C69CCDB-0FFA-4873-AECF-306890DB1E1A}" sibTransId="{746FB6B6-6A54-4324-AA76-7C1D6A462598}"/>
    <dgm:cxn modelId="{E624CBD0-BCAB-42AE-ACD1-D86CC05E9CE7}" type="presOf" srcId="{757B9649-614F-4B90-A689-7CD54BAEB0C5}" destId="{A4339591-2DC6-4C66-99BB-C9C54D3AB2A1}" srcOrd="0" destOrd="0" presId="urn:microsoft.com/office/officeart/2005/8/layout/arrow3"/>
    <dgm:cxn modelId="{72BCD86D-A715-449E-9E1E-671B42326401}" type="presParOf" srcId="{A939F3A5-BC3E-4AB9-8A73-9B6C87CD389E}" destId="{6C3650B7-7C0D-48A9-BF14-3DEB3F067638}" srcOrd="0" destOrd="0" presId="urn:microsoft.com/office/officeart/2005/8/layout/arrow3"/>
    <dgm:cxn modelId="{DEAF6EDC-F98D-4169-BF96-3FC256F7F46C}" type="presParOf" srcId="{A939F3A5-BC3E-4AB9-8A73-9B6C87CD389E}" destId="{B830AE1D-73CA-448C-BF3C-9B75552F2C32}" srcOrd="1" destOrd="0" presId="urn:microsoft.com/office/officeart/2005/8/layout/arrow3"/>
    <dgm:cxn modelId="{325819C5-1C32-4609-8C32-A24D99B65F6D}" type="presParOf" srcId="{A939F3A5-BC3E-4AB9-8A73-9B6C87CD389E}" destId="{ABB3EF16-F341-44BB-AD98-E371C390BA85}" srcOrd="2" destOrd="0" presId="urn:microsoft.com/office/officeart/2005/8/layout/arrow3"/>
    <dgm:cxn modelId="{C3E654BD-2A78-4C57-8B9F-3378A9F73622}" type="presParOf" srcId="{A939F3A5-BC3E-4AB9-8A73-9B6C87CD389E}" destId="{943F83D8-C2D4-4DC2-A24C-E5BD1A39B0BA}" srcOrd="3" destOrd="0" presId="urn:microsoft.com/office/officeart/2005/8/layout/arrow3"/>
    <dgm:cxn modelId="{862B7409-46BD-408F-90F7-D860021D0CB2}" type="presParOf" srcId="{A939F3A5-BC3E-4AB9-8A73-9B6C87CD389E}" destId="{A4339591-2DC6-4C66-99BB-C9C54D3AB2A1}" srcOrd="4" destOrd="0" presId="urn:microsoft.com/office/officeart/2005/8/layout/arrow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597D668-D865-48BD-8FF4-41226B48DF03}"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CA"/>
        </a:p>
      </dgm:t>
    </dgm:pt>
    <dgm:pt modelId="{66F5E127-0839-4824-829E-798963BA80F9}">
      <dgm:prSet phldrT="[Text]"/>
      <dgm:spPr/>
      <dgm:t>
        <a:bodyPr/>
        <a:lstStyle/>
        <a:p>
          <a:r>
            <a:rPr lang="en-CA" dirty="0" smtClean="0"/>
            <a:t> </a:t>
          </a:r>
          <a:endParaRPr lang="en-CA" dirty="0"/>
        </a:p>
      </dgm:t>
    </dgm:pt>
    <dgm:pt modelId="{BF825C87-270A-4FBF-8C54-F570DBB086E9}" type="sibTrans" cxnId="{F7A67995-7CD4-4112-8689-46C79E96D38E}">
      <dgm:prSet/>
      <dgm:spPr/>
      <dgm:t>
        <a:bodyPr/>
        <a:lstStyle/>
        <a:p>
          <a:endParaRPr lang="en-CA"/>
        </a:p>
      </dgm:t>
    </dgm:pt>
    <dgm:pt modelId="{C3D35225-3A2C-4576-A9B0-D7A8DFC12725}" type="parTrans" cxnId="{F7A67995-7CD4-4112-8689-46C79E96D38E}">
      <dgm:prSet/>
      <dgm:spPr/>
      <dgm:t>
        <a:bodyPr/>
        <a:lstStyle/>
        <a:p>
          <a:endParaRPr lang="en-CA"/>
        </a:p>
      </dgm:t>
    </dgm:pt>
    <dgm:pt modelId="{9C9C000C-0E21-4CB9-8DC8-B2326B7B1F4B}" type="pres">
      <dgm:prSet presAssocID="{8597D668-D865-48BD-8FF4-41226B48DF03}" presName="Name0" presStyleCnt="0">
        <dgm:presLayoutVars>
          <dgm:chMax val="7"/>
          <dgm:chPref val="5"/>
        </dgm:presLayoutVars>
      </dgm:prSet>
      <dgm:spPr/>
      <dgm:t>
        <a:bodyPr/>
        <a:lstStyle/>
        <a:p>
          <a:endParaRPr lang="en-CA"/>
        </a:p>
      </dgm:t>
    </dgm:pt>
    <dgm:pt modelId="{68EAFE90-EB0C-4E2C-8A25-DF8A83179C18}" type="pres">
      <dgm:prSet presAssocID="{8597D668-D865-48BD-8FF4-41226B48DF03}" presName="arrowNode" presStyleLbl="node1" presStyleIdx="0" presStyleCnt="1" custAng="10372710" custFlipVert="1" custFlipHor="1" custScaleX="107990" custScaleY="79371" custLinFactNeighborX="-6565" custLinFactNeighborY="-20016"/>
      <dgm:spPr>
        <a:blipFill rotWithShape="0">
          <a:blip xmlns:r="http://schemas.openxmlformats.org/officeDocument/2006/relationships" r:embed="rId1"/>
          <a:stretch>
            <a:fillRect/>
          </a:stretch>
        </a:blipFill>
      </dgm:spPr>
      <dgm:t>
        <a:bodyPr/>
        <a:lstStyle/>
        <a:p>
          <a:endParaRPr lang="en-CA"/>
        </a:p>
      </dgm:t>
    </dgm:pt>
    <dgm:pt modelId="{55F679EF-9C04-4952-A532-336E829D9A3F}" type="pres">
      <dgm:prSet presAssocID="{66F5E127-0839-4824-829E-798963BA80F9}" presName="txNode1" presStyleLbl="revTx" presStyleIdx="0" presStyleCnt="1" custLinFactY="752" custLinFactNeighborX="-3808" custLinFactNeighborY="100000">
        <dgm:presLayoutVars>
          <dgm:bulletEnabled val="1"/>
        </dgm:presLayoutVars>
      </dgm:prSet>
      <dgm:spPr/>
      <dgm:t>
        <a:bodyPr/>
        <a:lstStyle/>
        <a:p>
          <a:endParaRPr lang="en-CA"/>
        </a:p>
      </dgm:t>
    </dgm:pt>
  </dgm:ptLst>
  <dgm:cxnLst>
    <dgm:cxn modelId="{F7A67995-7CD4-4112-8689-46C79E96D38E}" srcId="{8597D668-D865-48BD-8FF4-41226B48DF03}" destId="{66F5E127-0839-4824-829E-798963BA80F9}" srcOrd="0" destOrd="0" parTransId="{C3D35225-3A2C-4576-A9B0-D7A8DFC12725}" sibTransId="{BF825C87-270A-4FBF-8C54-F570DBB086E9}"/>
    <dgm:cxn modelId="{CAA5F3F7-C714-428A-B970-E4E8BBF1CA72}" type="presOf" srcId="{66F5E127-0839-4824-829E-798963BA80F9}" destId="{55F679EF-9C04-4952-A532-336E829D9A3F}" srcOrd="0" destOrd="0" presId="urn:microsoft.com/office/officeart/2009/3/layout/DescendingProcess"/>
    <dgm:cxn modelId="{5369DA2A-BA25-41DE-9999-239DB753856F}" type="presOf" srcId="{8597D668-D865-48BD-8FF4-41226B48DF03}" destId="{9C9C000C-0E21-4CB9-8DC8-B2326B7B1F4B}" srcOrd="0" destOrd="0" presId="urn:microsoft.com/office/officeart/2009/3/layout/DescendingProcess"/>
    <dgm:cxn modelId="{8F941AA4-5C74-457A-B72A-4E6178286AEF}" type="presParOf" srcId="{9C9C000C-0E21-4CB9-8DC8-B2326B7B1F4B}" destId="{68EAFE90-EB0C-4E2C-8A25-DF8A83179C18}" srcOrd="0" destOrd="0" presId="urn:microsoft.com/office/officeart/2009/3/layout/DescendingProcess"/>
    <dgm:cxn modelId="{189EE3A9-E7C0-46AA-9B56-85642EF335DC}" type="presParOf" srcId="{9C9C000C-0E21-4CB9-8DC8-B2326B7B1F4B}" destId="{55F679EF-9C04-4952-A532-336E829D9A3F}" srcOrd="1" destOrd="0" presId="urn:microsoft.com/office/officeart/2009/3/layout/Descending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C1CB57F-7F6B-40E2-BF26-FECF90FC7D32}"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CA"/>
        </a:p>
      </dgm:t>
    </dgm:pt>
    <dgm:pt modelId="{5FE86DA0-7E68-4EE4-BA09-904D4CE38E69}">
      <dgm:prSet phldrT="[Text]"/>
      <dgm:spPr/>
      <dgm:t>
        <a:bodyPr/>
        <a:lstStyle/>
        <a:p>
          <a:r>
            <a:rPr lang="en-CA" dirty="0" smtClean="0"/>
            <a:t> </a:t>
          </a:r>
          <a:endParaRPr lang="en-CA" dirty="0"/>
        </a:p>
      </dgm:t>
    </dgm:pt>
    <dgm:pt modelId="{7D86394C-E5E9-4375-A1BA-13CBF7BF5278}" type="parTrans" cxnId="{80926D21-81CC-434E-BD2A-6EC7BBC894A4}">
      <dgm:prSet/>
      <dgm:spPr/>
      <dgm:t>
        <a:bodyPr/>
        <a:lstStyle/>
        <a:p>
          <a:endParaRPr lang="en-CA"/>
        </a:p>
      </dgm:t>
    </dgm:pt>
    <dgm:pt modelId="{BDF5347B-2817-4486-9F4F-9B63102EA5E4}" type="sibTrans" cxnId="{80926D21-81CC-434E-BD2A-6EC7BBC894A4}">
      <dgm:prSet/>
      <dgm:spPr/>
      <dgm:t>
        <a:bodyPr/>
        <a:lstStyle/>
        <a:p>
          <a:endParaRPr lang="en-CA"/>
        </a:p>
      </dgm:t>
    </dgm:pt>
    <dgm:pt modelId="{6520AD49-D1FD-4307-916C-DF350B2850D0}" type="pres">
      <dgm:prSet presAssocID="{8C1CB57F-7F6B-40E2-BF26-FECF90FC7D32}" presName="Name0" presStyleCnt="0">
        <dgm:presLayoutVars>
          <dgm:chMax val="7"/>
          <dgm:chPref val="5"/>
        </dgm:presLayoutVars>
      </dgm:prSet>
      <dgm:spPr/>
      <dgm:t>
        <a:bodyPr/>
        <a:lstStyle/>
        <a:p>
          <a:endParaRPr lang="en-CA"/>
        </a:p>
      </dgm:t>
    </dgm:pt>
    <dgm:pt modelId="{9A1DA0F2-2200-4F19-AE28-687137A2DE01}" type="pres">
      <dgm:prSet presAssocID="{8C1CB57F-7F6B-40E2-BF26-FECF90FC7D32}" presName="arrowNode" presStyleLbl="node1" presStyleIdx="0" presStyleCnt="1" custAng="5156600"/>
      <dgm:spPr/>
    </dgm:pt>
    <dgm:pt modelId="{C93B3579-486B-45CC-A154-8DD5C526C83D}" type="pres">
      <dgm:prSet presAssocID="{5FE86DA0-7E68-4EE4-BA09-904D4CE38E69}" presName="txNode1" presStyleLbl="revTx" presStyleIdx="0" presStyleCnt="1">
        <dgm:presLayoutVars>
          <dgm:bulletEnabled val="1"/>
        </dgm:presLayoutVars>
      </dgm:prSet>
      <dgm:spPr/>
      <dgm:t>
        <a:bodyPr/>
        <a:lstStyle/>
        <a:p>
          <a:endParaRPr lang="en-CA"/>
        </a:p>
      </dgm:t>
    </dgm:pt>
  </dgm:ptLst>
  <dgm:cxnLst>
    <dgm:cxn modelId="{80926D21-81CC-434E-BD2A-6EC7BBC894A4}" srcId="{8C1CB57F-7F6B-40E2-BF26-FECF90FC7D32}" destId="{5FE86DA0-7E68-4EE4-BA09-904D4CE38E69}" srcOrd="0" destOrd="0" parTransId="{7D86394C-E5E9-4375-A1BA-13CBF7BF5278}" sibTransId="{BDF5347B-2817-4486-9F4F-9B63102EA5E4}"/>
    <dgm:cxn modelId="{759ABCE2-CF90-4B9F-A65E-3DAF15917FAD}" type="presOf" srcId="{5FE86DA0-7E68-4EE4-BA09-904D4CE38E69}" destId="{C93B3579-486B-45CC-A154-8DD5C526C83D}" srcOrd="0" destOrd="0" presId="urn:microsoft.com/office/officeart/2009/3/layout/DescendingProcess"/>
    <dgm:cxn modelId="{2290750E-E9C3-4449-86F9-E09F68C4EEE5}" type="presOf" srcId="{8C1CB57F-7F6B-40E2-BF26-FECF90FC7D32}" destId="{6520AD49-D1FD-4307-916C-DF350B2850D0}" srcOrd="0" destOrd="0" presId="urn:microsoft.com/office/officeart/2009/3/layout/DescendingProcess"/>
    <dgm:cxn modelId="{3CD15806-DF7C-4519-BF6B-F07DCDC83D53}" type="presParOf" srcId="{6520AD49-D1FD-4307-916C-DF350B2850D0}" destId="{9A1DA0F2-2200-4F19-AE28-687137A2DE01}" srcOrd="0" destOrd="0" presId="urn:microsoft.com/office/officeart/2009/3/layout/DescendingProcess"/>
    <dgm:cxn modelId="{8521275B-A591-4D24-BD23-18F2E00C3745}" type="presParOf" srcId="{6520AD49-D1FD-4307-916C-DF350B2850D0}" destId="{C93B3579-486B-45CC-A154-8DD5C526C83D}" srcOrd="1" destOrd="0" presId="urn:microsoft.com/office/officeart/2009/3/layout/DescendingProcess"/>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EAFE90-EB0C-4E2C-8A25-DF8A83179C18}">
      <dsp:nvSpPr>
        <dsp:cNvPr id="0" name=""/>
        <dsp:cNvSpPr/>
      </dsp:nvSpPr>
      <dsp:spPr>
        <a:xfrm rot="14769084" flipH="1" flipV="1">
          <a:off x="998767" y="-64025"/>
          <a:ext cx="1679971" cy="2083772"/>
        </a:xfrm>
        <a:prstGeom prst="swooshArrow">
          <a:avLst>
            <a:gd name="adj1" fmla="val 16310"/>
            <a:gd name="adj2" fmla="val 31370"/>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F679EF-9C04-4952-A532-336E829D9A3F}">
      <dsp:nvSpPr>
        <dsp:cNvPr id="0" name=""/>
        <dsp:cNvSpPr/>
      </dsp:nvSpPr>
      <dsp:spPr>
        <a:xfrm>
          <a:off x="584227" y="592082"/>
          <a:ext cx="1132541" cy="445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020" tIns="33020" rIns="33020" bIns="33020" numCol="1" spcCol="1270" anchor="b" anchorCtr="0">
          <a:noAutofit/>
        </a:bodyPr>
        <a:lstStyle/>
        <a:p>
          <a:pPr lvl="0" algn="ctr" defTabSz="1155700">
            <a:lnSpc>
              <a:spcPct val="90000"/>
            </a:lnSpc>
            <a:spcBef>
              <a:spcPct val="0"/>
            </a:spcBef>
            <a:spcAft>
              <a:spcPct val="35000"/>
            </a:spcAft>
          </a:pPr>
          <a:r>
            <a:rPr lang="en-CA" sz="2600" kern="1200" dirty="0" smtClean="0"/>
            <a:t> </a:t>
          </a:r>
          <a:endParaRPr lang="en-CA" sz="2600" kern="1200" dirty="0"/>
        </a:p>
      </dsp:txBody>
      <dsp:txXfrm>
        <a:off x="584227" y="592082"/>
        <a:ext cx="1132541" cy="4452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DA0F2-2200-4F19-AE28-687137A2DE01}">
      <dsp:nvSpPr>
        <dsp:cNvPr id="0" name=""/>
        <dsp:cNvSpPr/>
      </dsp:nvSpPr>
      <dsp:spPr>
        <a:xfrm rot="9552974">
          <a:off x="411433" y="439543"/>
          <a:ext cx="1906808" cy="1329761"/>
        </a:xfrm>
        <a:prstGeom prst="swooshArrow">
          <a:avLst>
            <a:gd name="adj1" fmla="val 16310"/>
            <a:gd name="adj2" fmla="val 313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3B3579-486B-45CC-A154-8DD5C526C83D}">
      <dsp:nvSpPr>
        <dsp:cNvPr id="0" name=""/>
        <dsp:cNvSpPr/>
      </dsp:nvSpPr>
      <dsp:spPr>
        <a:xfrm>
          <a:off x="283607" y="0"/>
          <a:ext cx="899001" cy="353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b" anchorCtr="0">
          <a:noAutofit/>
        </a:bodyPr>
        <a:lstStyle/>
        <a:p>
          <a:pPr lvl="0" algn="ctr" defTabSz="933450">
            <a:lnSpc>
              <a:spcPct val="90000"/>
            </a:lnSpc>
            <a:spcBef>
              <a:spcPct val="0"/>
            </a:spcBef>
            <a:spcAft>
              <a:spcPct val="35000"/>
            </a:spcAft>
          </a:pPr>
          <a:r>
            <a:rPr lang="en-CA" sz="2100" kern="1200" dirty="0" smtClean="0"/>
            <a:t> </a:t>
          </a:r>
          <a:endParaRPr lang="en-CA" sz="2100" kern="1200" dirty="0"/>
        </a:p>
      </dsp:txBody>
      <dsp:txXfrm>
        <a:off x="283607" y="0"/>
        <a:ext cx="899001" cy="3534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3650B7-7C0D-48A9-BF14-3DEB3F067638}">
      <dsp:nvSpPr>
        <dsp:cNvPr id="0" name=""/>
        <dsp:cNvSpPr/>
      </dsp:nvSpPr>
      <dsp:spPr>
        <a:xfrm>
          <a:off x="44652" y="1961552"/>
          <a:ext cx="10974459" cy="1027776"/>
        </a:xfrm>
        <a:prstGeom prst="mathMinus">
          <a:avLst/>
        </a:prstGeom>
        <a:gradFill flip="none" rotWithShape="0">
          <a:gsLst>
            <a:gs pos="0">
              <a:srgbClr val="73B632"/>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30AE1D-73CA-448C-BF3C-9B75552F2C32}">
      <dsp:nvSpPr>
        <dsp:cNvPr id="0" name=""/>
        <dsp:cNvSpPr/>
      </dsp:nvSpPr>
      <dsp:spPr>
        <a:xfrm>
          <a:off x="1327651" y="247544"/>
          <a:ext cx="3319129" cy="1980352"/>
        </a:xfrm>
        <a:prstGeom prst="downArrow">
          <a:avLst/>
        </a:prstGeom>
        <a:solidFill>
          <a:srgbClr val="73B63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B3EF16-F341-44BB-AD98-E371C390BA85}">
      <dsp:nvSpPr>
        <dsp:cNvPr id="0" name=""/>
        <dsp:cNvSpPr/>
      </dsp:nvSpPr>
      <dsp:spPr>
        <a:xfrm>
          <a:off x="6101922" y="85732"/>
          <a:ext cx="3540404" cy="20793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3144" tIns="263144" rIns="263144" bIns="263144" numCol="1" spcCol="1270" anchor="ctr" anchorCtr="0">
          <a:noAutofit/>
        </a:bodyPr>
        <a:lstStyle/>
        <a:p>
          <a:pPr lvl="0" algn="ctr" defTabSz="1644650">
            <a:lnSpc>
              <a:spcPct val="90000"/>
            </a:lnSpc>
            <a:spcBef>
              <a:spcPct val="0"/>
            </a:spcBef>
            <a:spcAft>
              <a:spcPct val="35000"/>
            </a:spcAft>
          </a:pPr>
          <a:r>
            <a:rPr lang="en-US" sz="3700" kern="1200" dirty="0" smtClean="0">
              <a:solidFill>
                <a:schemeClr val="tx1">
                  <a:lumMod val="50000"/>
                  <a:lumOff val="50000"/>
                </a:schemeClr>
              </a:solidFill>
            </a:rPr>
            <a:t>User needs and expectations</a:t>
          </a:r>
          <a:endParaRPr lang="en-US" sz="3700" kern="1200" dirty="0">
            <a:solidFill>
              <a:schemeClr val="tx1">
                <a:lumMod val="50000"/>
                <a:lumOff val="50000"/>
              </a:schemeClr>
            </a:solidFill>
          </a:endParaRPr>
        </a:p>
      </dsp:txBody>
      <dsp:txXfrm>
        <a:off x="6101922" y="85732"/>
        <a:ext cx="3540404" cy="2079370"/>
      </dsp:txXfrm>
    </dsp:sp>
    <dsp:sp modelId="{943F83D8-C2D4-4DC2-A24C-E5BD1A39B0BA}">
      <dsp:nvSpPr>
        <dsp:cNvPr id="0" name=""/>
        <dsp:cNvSpPr/>
      </dsp:nvSpPr>
      <dsp:spPr>
        <a:xfrm>
          <a:off x="6416983" y="2722985"/>
          <a:ext cx="3319129" cy="1980352"/>
        </a:xfrm>
        <a:prstGeom prst="upArrow">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339591-2DC6-4C66-99BB-C9C54D3AB2A1}">
      <dsp:nvSpPr>
        <dsp:cNvPr id="0" name=""/>
        <dsp:cNvSpPr/>
      </dsp:nvSpPr>
      <dsp:spPr>
        <a:xfrm>
          <a:off x="1354771" y="2680334"/>
          <a:ext cx="3540404" cy="20793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3144" tIns="263144" rIns="263144" bIns="263144" numCol="1" spcCol="1270" anchor="ctr" anchorCtr="0">
          <a:noAutofit/>
        </a:bodyPr>
        <a:lstStyle/>
        <a:p>
          <a:pPr lvl="0" algn="ctr" defTabSz="1644650">
            <a:lnSpc>
              <a:spcPct val="90000"/>
            </a:lnSpc>
            <a:spcBef>
              <a:spcPct val="0"/>
            </a:spcBef>
            <a:spcAft>
              <a:spcPct val="35000"/>
            </a:spcAft>
          </a:pPr>
          <a:r>
            <a:rPr lang="en-CA" sz="3700" kern="1200" dirty="0" smtClean="0">
              <a:solidFill>
                <a:schemeClr val="tx1">
                  <a:lumMod val="50000"/>
                  <a:lumOff val="50000"/>
                </a:schemeClr>
              </a:solidFill>
            </a:rPr>
            <a:t>Business requirements</a:t>
          </a:r>
          <a:endParaRPr lang="en-US" sz="3700" kern="1200" dirty="0">
            <a:solidFill>
              <a:schemeClr val="tx1">
                <a:lumMod val="50000"/>
                <a:lumOff val="50000"/>
              </a:schemeClr>
            </a:solidFill>
          </a:endParaRPr>
        </a:p>
      </dsp:txBody>
      <dsp:txXfrm>
        <a:off x="1354771" y="2680334"/>
        <a:ext cx="3540404" cy="20793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EAFE90-EB0C-4E2C-8A25-DF8A83179C18}">
      <dsp:nvSpPr>
        <dsp:cNvPr id="0" name=""/>
        <dsp:cNvSpPr/>
      </dsp:nvSpPr>
      <dsp:spPr>
        <a:xfrm rot="14769084" flipH="1" flipV="1">
          <a:off x="998767" y="-64025"/>
          <a:ext cx="1679971" cy="2083772"/>
        </a:xfrm>
        <a:prstGeom prst="swooshArrow">
          <a:avLst>
            <a:gd name="adj1" fmla="val 16310"/>
            <a:gd name="adj2" fmla="val 31370"/>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F679EF-9C04-4952-A532-336E829D9A3F}">
      <dsp:nvSpPr>
        <dsp:cNvPr id="0" name=""/>
        <dsp:cNvSpPr/>
      </dsp:nvSpPr>
      <dsp:spPr>
        <a:xfrm>
          <a:off x="584227" y="592082"/>
          <a:ext cx="1132541" cy="445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020" tIns="33020" rIns="33020" bIns="33020" numCol="1" spcCol="1270" anchor="b" anchorCtr="0">
          <a:noAutofit/>
        </a:bodyPr>
        <a:lstStyle/>
        <a:p>
          <a:pPr lvl="0" algn="ctr" defTabSz="1155700">
            <a:lnSpc>
              <a:spcPct val="90000"/>
            </a:lnSpc>
            <a:spcBef>
              <a:spcPct val="0"/>
            </a:spcBef>
            <a:spcAft>
              <a:spcPct val="35000"/>
            </a:spcAft>
          </a:pPr>
          <a:r>
            <a:rPr lang="en-CA" sz="2600" kern="1200" dirty="0" smtClean="0"/>
            <a:t> </a:t>
          </a:r>
          <a:endParaRPr lang="en-CA" sz="2600" kern="1200" dirty="0"/>
        </a:p>
      </dsp:txBody>
      <dsp:txXfrm>
        <a:off x="584227" y="592082"/>
        <a:ext cx="1132541" cy="44522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DA0F2-2200-4F19-AE28-687137A2DE01}">
      <dsp:nvSpPr>
        <dsp:cNvPr id="0" name=""/>
        <dsp:cNvSpPr/>
      </dsp:nvSpPr>
      <dsp:spPr>
        <a:xfrm rot="9552974">
          <a:off x="411433" y="439543"/>
          <a:ext cx="1906808" cy="1329761"/>
        </a:xfrm>
        <a:prstGeom prst="swooshArrow">
          <a:avLst>
            <a:gd name="adj1" fmla="val 16310"/>
            <a:gd name="adj2" fmla="val 313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3B3579-486B-45CC-A154-8DD5C526C83D}">
      <dsp:nvSpPr>
        <dsp:cNvPr id="0" name=""/>
        <dsp:cNvSpPr/>
      </dsp:nvSpPr>
      <dsp:spPr>
        <a:xfrm>
          <a:off x="283607" y="0"/>
          <a:ext cx="899001" cy="353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b" anchorCtr="0">
          <a:noAutofit/>
        </a:bodyPr>
        <a:lstStyle/>
        <a:p>
          <a:pPr lvl="0" algn="ctr" defTabSz="933450">
            <a:lnSpc>
              <a:spcPct val="90000"/>
            </a:lnSpc>
            <a:spcBef>
              <a:spcPct val="0"/>
            </a:spcBef>
            <a:spcAft>
              <a:spcPct val="35000"/>
            </a:spcAft>
          </a:pPr>
          <a:r>
            <a:rPr lang="en-CA" sz="2100" kern="1200" dirty="0" smtClean="0"/>
            <a:t> </a:t>
          </a:r>
          <a:endParaRPr lang="en-CA" sz="2100" kern="1200" dirty="0"/>
        </a:p>
      </dsp:txBody>
      <dsp:txXfrm>
        <a:off x="283607" y="0"/>
        <a:ext cx="899001" cy="353415"/>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5A7DB8-A67C-41E0-9625-3DDBA80A0F36}" type="datetimeFigureOut">
              <a:rPr lang="en-US" smtClean="0"/>
              <a:t>1/18/2019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BE65B-1780-40D6-ACDE-4F11526D95E2}" type="slidenum">
              <a:rPr lang="en-US" smtClean="0"/>
              <a:t>‹#›</a:t>
            </a:fld>
            <a:endParaRPr lang="en-US"/>
          </a:p>
        </p:txBody>
      </p:sp>
    </p:spTree>
    <p:extLst>
      <p:ext uri="{BB962C8B-B14F-4D97-AF65-F5344CB8AC3E}">
        <p14:creationId xmlns:p14="http://schemas.microsoft.com/office/powerpoint/2010/main" val="1608156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digital playbook</a:t>
            </a:r>
            <a:r>
              <a:rPr lang="en-US" baseline="0" dirty="0" smtClean="0"/>
              <a:t> education module #3 </a:t>
            </a:r>
            <a:endParaRPr lang="en-US" dirty="0"/>
          </a:p>
        </p:txBody>
      </p:sp>
      <p:sp>
        <p:nvSpPr>
          <p:cNvPr id="4" name="Slide Number Placeholder 3"/>
          <p:cNvSpPr>
            <a:spLocks noGrp="1"/>
          </p:cNvSpPr>
          <p:nvPr>
            <p:ph type="sldNum" sz="quarter" idx="10"/>
          </p:nvPr>
        </p:nvSpPr>
        <p:spPr/>
        <p:txBody>
          <a:bodyPr/>
          <a:lstStyle/>
          <a:p>
            <a:fld id="{0F8BE65B-1780-40D6-ACDE-4F11526D95E2}" type="slidenum">
              <a:rPr lang="en-US" smtClean="0"/>
              <a:t>1</a:t>
            </a:fld>
            <a:endParaRPr lang="en-US"/>
          </a:p>
        </p:txBody>
      </p:sp>
    </p:spTree>
    <p:extLst>
      <p:ext uri="{BB962C8B-B14F-4D97-AF65-F5344CB8AC3E}">
        <p14:creationId xmlns:p14="http://schemas.microsoft.com/office/powerpoint/2010/main" val="30361450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20</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21</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22</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idea of the </a:t>
            </a:r>
            <a:r>
              <a:rPr lang="en-CA" sz="1200" b="1" dirty="0" smtClean="0">
                <a:solidFill>
                  <a:prstClr val="black"/>
                </a:solidFill>
              </a:rPr>
              <a:t>Definition of Done (DoD) </a:t>
            </a:r>
            <a:r>
              <a:rPr lang="en-CA" sz="1200" b="0" dirty="0" smtClean="0">
                <a:solidFill>
                  <a:prstClr val="black"/>
                </a:solidFill>
              </a:rPr>
              <a:t>as part of Delivery, should be discussed</a:t>
            </a:r>
            <a:r>
              <a:rPr lang="en-CA" sz="1200" b="0" baseline="0" dirty="0" smtClean="0">
                <a:solidFill>
                  <a:prstClr val="black"/>
                </a:solidFill>
              </a:rPr>
              <a:t> here, and fleshed out in the Transition Between Plays section.</a:t>
            </a:r>
            <a:endParaRPr lang="en-CA" sz="1200" b="1" dirty="0" smtClean="0">
              <a:solidFill>
                <a:prstClr val="black"/>
              </a:solidFill>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25</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628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28</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29</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14350">
              <a:defRPr/>
            </a:pPr>
            <a:fld id="{0F8BE65B-1780-40D6-ACDE-4F11526D95E2}" type="slidenum">
              <a:rPr lang="en-US">
                <a:solidFill>
                  <a:prstClr val="black"/>
                </a:solidFill>
              </a:rPr>
              <a:pPr defTabSz="914350">
                <a:defRPr/>
              </a:pPr>
              <a:t>2</a:t>
            </a:fld>
            <a:endParaRPr lang="en-US">
              <a:solidFill>
                <a:prstClr val="black"/>
              </a:solidFill>
            </a:endParaRPr>
          </a:p>
        </p:txBody>
      </p:sp>
    </p:spTree>
    <p:extLst>
      <p:ext uri="{BB962C8B-B14F-4D97-AF65-F5344CB8AC3E}">
        <p14:creationId xmlns:p14="http://schemas.microsoft.com/office/powerpoint/2010/main" val="199300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34</a:t>
            </a:fld>
            <a:endParaRPr lang="en-US">
              <a:solidFill>
                <a:prstClr val="black"/>
              </a:solidFill>
            </a:endParaRPr>
          </a:p>
        </p:txBody>
      </p:sp>
    </p:spTree>
    <p:extLst>
      <p:ext uri="{BB962C8B-B14F-4D97-AF65-F5344CB8AC3E}">
        <p14:creationId xmlns:p14="http://schemas.microsoft.com/office/powerpoint/2010/main" val="2913332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F8BE65B-1780-40D6-ACDE-4F11526D95E2}" type="slidenum">
              <a:rPr lang="en-US" smtClean="0">
                <a:solidFill>
                  <a:prstClr val="black"/>
                </a:solidFill>
              </a:rPr>
              <a:pPr>
                <a:defRPr/>
              </a:pPr>
              <a:t>35</a:t>
            </a:fld>
            <a:endParaRPr lang="en-US">
              <a:solidFill>
                <a:prstClr val="black"/>
              </a:solidFill>
            </a:endParaRPr>
          </a:p>
        </p:txBody>
      </p:sp>
    </p:spTree>
    <p:extLst>
      <p:ext uri="{BB962C8B-B14F-4D97-AF65-F5344CB8AC3E}">
        <p14:creationId xmlns:p14="http://schemas.microsoft.com/office/powerpoint/2010/main" val="8178620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36</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38</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solidFill>
                  <a:prstClr val="black"/>
                </a:solidFill>
              </a:rPr>
              <a:pPr/>
              <a:t>39</a:t>
            </a:fld>
            <a:endParaRPr lang="en-US" altLang="en-US">
              <a:solidFill>
                <a:prstClr val="black"/>
              </a:solidFill>
            </a:endParaRPr>
          </a:p>
        </p:txBody>
      </p:sp>
    </p:spTree>
    <p:extLst>
      <p:ext uri="{BB962C8B-B14F-4D97-AF65-F5344CB8AC3E}">
        <p14:creationId xmlns:p14="http://schemas.microsoft.com/office/powerpoint/2010/main" val="12862332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89723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t>44</a:t>
            </a:fld>
            <a:endParaRPr lang="en-US"/>
          </a:p>
        </p:txBody>
      </p:sp>
    </p:spTree>
    <p:extLst>
      <p:ext uri="{BB962C8B-B14F-4D97-AF65-F5344CB8AC3E}">
        <p14:creationId xmlns:p14="http://schemas.microsoft.com/office/powerpoint/2010/main" val="15016863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https://www.youtube.com/watch?v=q_R9wQY4G5I</a:t>
            </a:r>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45</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solidFill>
                  <a:prstClr val="black"/>
                </a:solidFill>
              </a:rPr>
              <a:pPr/>
              <a:t>46</a:t>
            </a:fld>
            <a:endParaRPr lang="en-US">
              <a:solidFill>
                <a:prstClr val="black"/>
              </a:solidFill>
            </a:endParaRPr>
          </a:p>
        </p:txBody>
      </p:sp>
    </p:spTree>
    <p:extLst>
      <p:ext uri="{BB962C8B-B14F-4D97-AF65-F5344CB8AC3E}">
        <p14:creationId xmlns:p14="http://schemas.microsoft.com/office/powerpoint/2010/main" val="880379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89723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t>47</a:t>
            </a:fld>
            <a:endParaRPr lang="en-US"/>
          </a:p>
        </p:txBody>
      </p:sp>
    </p:spTree>
    <p:extLst>
      <p:ext uri="{BB962C8B-B14F-4D97-AF65-F5344CB8AC3E}">
        <p14:creationId xmlns:p14="http://schemas.microsoft.com/office/powerpoint/2010/main" val="5250561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http://tastycupcakes.org/2017/10/sinking-islands/</a:t>
            </a:r>
          </a:p>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48</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http://tastycupcakes.org/2017/10/sinking-islands/</a:t>
            </a:r>
            <a:endParaRPr lang="en-US" dirty="0"/>
          </a:p>
        </p:txBody>
      </p:sp>
      <p:sp>
        <p:nvSpPr>
          <p:cNvPr id="4" name="Slide Number Placeholder 3"/>
          <p:cNvSpPr>
            <a:spLocks noGrp="1"/>
          </p:cNvSpPr>
          <p:nvPr>
            <p:ph type="sldNum" sz="quarter" idx="10"/>
          </p:nvPr>
        </p:nvSpPr>
        <p:spPr/>
        <p:txBody>
          <a:bodyPr/>
          <a:lstStyle/>
          <a:p>
            <a:fld id="{0F8BE65B-1780-40D6-ACDE-4F11526D95E2}" type="slidenum">
              <a:rPr lang="en-US" smtClean="0"/>
              <a:t>49</a:t>
            </a:fld>
            <a:endParaRPr lang="en-US"/>
          </a:p>
        </p:txBody>
      </p:sp>
    </p:spTree>
    <p:extLst>
      <p:ext uri="{BB962C8B-B14F-4D97-AF65-F5344CB8AC3E}">
        <p14:creationId xmlns:p14="http://schemas.microsoft.com/office/powerpoint/2010/main" val="31774364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http://tastycupcakes.org/2009/06/planning-poker/</a:t>
            </a:r>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50</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F8BE65B-1780-40D6-ACDE-4F11526D95E2}" type="slidenum">
              <a:rPr lang="en-US" smtClean="0"/>
              <a:t>51</a:t>
            </a:fld>
            <a:endParaRPr lang="en-US"/>
          </a:p>
        </p:txBody>
      </p:sp>
    </p:spTree>
    <p:extLst>
      <p:ext uri="{BB962C8B-B14F-4D97-AF65-F5344CB8AC3E}">
        <p14:creationId xmlns:p14="http://schemas.microsoft.com/office/powerpoint/2010/main" val="27825884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t>55</a:t>
            </a:fld>
            <a:endParaRPr lang="en-US"/>
          </a:p>
        </p:txBody>
      </p:sp>
    </p:spTree>
    <p:extLst>
      <p:ext uri="{BB962C8B-B14F-4D97-AF65-F5344CB8AC3E}">
        <p14:creationId xmlns:p14="http://schemas.microsoft.com/office/powerpoint/2010/main" val="16904474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F8BE65B-1780-40D6-ACDE-4F11526D95E2}" type="slidenum">
              <a:rPr lang="en-US" smtClean="0">
                <a:solidFill>
                  <a:prstClr val="black"/>
                </a:solidFill>
              </a:rPr>
              <a:pPr>
                <a:defRPr/>
              </a:pPr>
              <a:t>58</a:t>
            </a:fld>
            <a:endParaRPr lang="en-US">
              <a:solidFill>
                <a:prstClr val="black"/>
              </a:solidFill>
            </a:endParaRPr>
          </a:p>
        </p:txBody>
      </p:sp>
    </p:spTree>
    <p:extLst>
      <p:ext uri="{BB962C8B-B14F-4D97-AF65-F5344CB8AC3E}">
        <p14:creationId xmlns:p14="http://schemas.microsoft.com/office/powerpoint/2010/main" val="10589723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8BE65B-1780-40D6-ACDE-4F11526D95E2}" type="slidenum">
              <a:rPr lang="en-US" smtClean="0"/>
              <a:t>61</a:t>
            </a:fld>
            <a:endParaRPr lang="en-US"/>
          </a:p>
        </p:txBody>
      </p:sp>
    </p:spTree>
    <p:extLst>
      <p:ext uri="{BB962C8B-B14F-4D97-AF65-F5344CB8AC3E}">
        <p14:creationId xmlns:p14="http://schemas.microsoft.com/office/powerpoint/2010/main" val="38955009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62</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Start </a:t>
            </a:r>
            <a:r>
              <a:rPr kumimoji="0" lang="en-US" sz="12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Ideation</a:t>
            </a:r>
            <a:r>
              <a:rPr kumimoji="0" lang="en-US" sz="1200" b="0"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with new ideas and use an </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Opportunity Canvas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to facilitate a structured discussion about the business problem or idea. </a:t>
            </a: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idea is to learn during each iteration of </a:t>
            </a:r>
            <a:r>
              <a:rPr kumimoji="0" lang="en-US" sz="12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Discovery</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Use what you have learned and user research to create a </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Validated Product Backlog</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Start </a:t>
            </a:r>
            <a:r>
              <a:rPr kumimoji="0" lang="en-US" sz="12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Delivery</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with the highest priority items from the Validated Product Backlog. Focus on designing and coding through a series of sprints in order to </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Validate Product Increments</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As we iteratively build, we need one final regression test to ensure everything works together. Then we need to schedule a </a:t>
            </a:r>
            <a:r>
              <a:rPr kumimoji="0" lang="en-US" sz="12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Release</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of the </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Accepted Product.</a:t>
            </a: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300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solidFill>
                  <a:prstClr val="black"/>
                </a:solidFill>
              </a:rPr>
              <a:pPr/>
              <a:t>8</a:t>
            </a:fld>
            <a:endParaRPr lang="en-US" altLang="en-US">
              <a:solidFill>
                <a:prstClr val="black"/>
              </a:solidFill>
            </a:endParaRPr>
          </a:p>
        </p:txBody>
      </p:sp>
    </p:spTree>
    <p:extLst>
      <p:ext uri="{BB962C8B-B14F-4D97-AF65-F5344CB8AC3E}">
        <p14:creationId xmlns:p14="http://schemas.microsoft.com/office/powerpoint/2010/main" val="12862332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197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628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Talk about / re-introduce</a:t>
            </a:r>
            <a:r>
              <a:rPr lang="en-CA" baseline="0" dirty="0" smtClean="0"/>
              <a:t> / reinforce product owner role/responsibility/critical player part of the team</a:t>
            </a:r>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t>9</a:t>
            </a:fld>
            <a:endParaRPr lang="en-US"/>
          </a:p>
        </p:txBody>
      </p:sp>
    </p:spTree>
    <p:extLst>
      <p:ext uri="{BB962C8B-B14F-4D97-AF65-F5344CB8AC3E}">
        <p14:creationId xmlns:p14="http://schemas.microsoft.com/office/powerpoint/2010/main" val="1294816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58B6414A-BA14-4DDA-AFF4-139240F35821}" type="slidenum">
              <a:rPr lang="en-US" altLang="en-US" smtClean="0"/>
              <a:pPr/>
              <a:t>11</a:t>
            </a:fld>
            <a:endParaRPr lang="en-US" altLang="en-US"/>
          </a:p>
        </p:txBody>
      </p:sp>
    </p:spTree>
    <p:extLst>
      <p:ext uri="{BB962C8B-B14F-4D97-AF65-F5344CB8AC3E}">
        <p14:creationId xmlns:p14="http://schemas.microsoft.com/office/powerpoint/2010/main" val="1286233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F8BE65B-1780-40D6-ACDE-4F11526D95E2}" type="slidenum">
              <a:rPr lang="en-US" smtClean="0"/>
              <a:t>12</a:t>
            </a:fld>
            <a:endParaRPr lang="en-US"/>
          </a:p>
        </p:txBody>
      </p:sp>
    </p:spTree>
    <p:extLst>
      <p:ext uri="{BB962C8B-B14F-4D97-AF65-F5344CB8AC3E}">
        <p14:creationId xmlns:p14="http://schemas.microsoft.com/office/powerpoint/2010/main" val="870476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8972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8BE65B-1780-40D6-ACDE-4F11526D9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06357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194072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4168020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4146461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2753535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321963-F9FF-4437-8BA8-1FBC3487FB27}" type="datetime1">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7521024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308CD393-DCBC-4303-8BD6-0929BA840650}" type="datetime1">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9EE5E640-B616-44A2-8A65-806F126B10FA}" type="slidenum">
              <a:rPr lang="en-US" smtClean="0"/>
              <a:pPr/>
              <a:t>‹#›</a:t>
            </a:fld>
            <a:endParaRPr lang="en-US" dirty="0">
              <a:solidFill>
                <a:schemeClr val="bg1"/>
              </a:solidFill>
            </a:endParaRPr>
          </a:p>
        </p:txBody>
      </p:sp>
    </p:spTree>
    <p:extLst>
      <p:ext uri="{BB962C8B-B14F-4D97-AF65-F5344CB8AC3E}">
        <p14:creationId xmlns:p14="http://schemas.microsoft.com/office/powerpoint/2010/main" val="3569679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3C42E93-7F86-4AE6-BBDB-F3CBF30CE789}" type="datetime1">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88927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D16AFAB-74B2-44C4-8553-94D8C4256E42}" type="datetime1">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23861154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2A8209-2C2F-4E4B-B871-E1AD1AABFFDB}" type="datetime1">
              <a:rPr lang="en-US" smtClean="0"/>
              <a:t>1/18/2019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2277488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7CB89C9-9C23-4F07-8B4C-9E21CCB1BD4A}" type="datetime1">
              <a:rPr lang="en-US" smtClean="0"/>
              <a:t>1/18/2019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38236949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F6A5EF-B61F-40C0-92F4-0CC7CD0446A9}" type="datetime1">
              <a:rPr lang="en-US" smtClean="0"/>
              <a:t>1/18/2019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5E640-B616-44A2-8A65-806F126B10FA}" type="slidenum">
              <a:rPr lang="en-US" smtClean="0"/>
              <a:t>‹#›</a:t>
            </a:fld>
            <a:endParaRPr lang="en-US"/>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18367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15048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4C0E93C-6BF8-43CF-ADA2-0A9CDEB996BE}" type="datetime1">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32094287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0942161-8F6E-4F40-BF6B-1638890338AB}" type="datetime1">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28887257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6B782C-6846-4E1A-A1C3-718012FDFFF3}" type="datetime1">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28440567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D8F815-F921-4421-BE27-6C004E0960D1}" type="datetime1">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19703159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2753535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321963-F9FF-4437-8BA8-1FBC3487FB27}"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773179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308CD393-DCBC-4303-8BD6-0929BA840650}"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dirty="0">
              <a:solidFill>
                <a:prstClr val="white"/>
              </a:solidFill>
            </a:endParaRPr>
          </a:p>
        </p:txBody>
      </p:sp>
    </p:spTree>
    <p:extLst>
      <p:ext uri="{BB962C8B-B14F-4D97-AF65-F5344CB8AC3E}">
        <p14:creationId xmlns:p14="http://schemas.microsoft.com/office/powerpoint/2010/main" val="32874573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3C42E93-7F86-4AE6-BBDB-F3CBF30CE789}"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8908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D16AFAB-74B2-44C4-8553-94D8C4256E42}" type="datetime1">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796668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2A8209-2C2F-4E4B-B871-E1AD1AABFFDB}" type="datetime1">
              <a:rPr lang="en-US" smtClean="0">
                <a:solidFill>
                  <a:prstClr val="black">
                    <a:tint val="75000"/>
                  </a:prstClr>
                </a:solidFill>
              </a:rPr>
              <a:pPr/>
              <a:t>1/18/2019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8411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5D8E08C-BCB5-4C4C-827F-8D9281F5067F}" type="datetimeFigureOut">
              <a:rPr lang="en-US" smtClean="0"/>
              <a:t>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5E640-B616-44A2-8A65-806F126B10FA}" type="slidenum">
              <a:rPr lang="en-US" smtClean="0"/>
              <a:t>‹#›</a:t>
            </a:fld>
            <a:endParaRPr lang="en-US"/>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7988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7CB89C9-9C23-4F07-8B4C-9E21CCB1BD4A}" type="datetime1">
              <a:rPr lang="en-US" smtClean="0">
                <a:solidFill>
                  <a:prstClr val="black">
                    <a:tint val="75000"/>
                  </a:prstClr>
                </a:solidFill>
              </a:rPr>
              <a:pPr/>
              <a:t>1/18/2019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955822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F6A5EF-B61F-40C0-92F4-0CC7CD0446A9}" type="datetime1">
              <a:rPr lang="en-US" smtClean="0">
                <a:solidFill>
                  <a:prstClr val="black">
                    <a:tint val="75000"/>
                  </a:prstClr>
                </a:solidFill>
              </a:rPr>
              <a:pPr/>
              <a:t>1/18/2019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91526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4C0E93C-6BF8-43CF-ADA2-0A9CDEB996BE}" type="datetime1">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45342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0942161-8F6E-4F40-BF6B-1638890338AB}" type="datetime1">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946075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6B782C-6846-4E1A-A1C3-718012FDFFF3}"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221074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D8F815-F921-4421-BE27-6C004E0960D1}"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123770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90265503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3814623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8377717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48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D8E08C-BCB5-4C4C-827F-8D9281F5067F}" type="datetimeFigureOut">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388795885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928302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088376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316980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194619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6435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508196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2547951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1172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27535351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55058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D8E08C-BCB5-4C4C-827F-8D9281F5067F}" type="datetimeFigureOut">
              <a:rPr lang="en-US" smtClean="0"/>
              <a:t>1/18/2019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7873494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0704799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6581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591773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1765502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4704833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2446571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378687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8189349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2126403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75168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D8E08C-BCB5-4C4C-827F-8D9281F5067F}" type="datetimeFigureOut">
              <a:rPr lang="en-US" smtClean="0"/>
              <a:t>1/18/2019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144827046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98086585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97904825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8069671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92486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0201877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9071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5145694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3135988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7787086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04814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D8E08C-BCB5-4C4C-827F-8D9281F5067F}" type="datetimeFigureOut">
              <a:rPr lang="en-US" smtClean="0"/>
              <a:t>1/18/2019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5E640-B616-44A2-8A65-806F126B10FA}" type="slidenum">
              <a:rPr lang="en-US" smtClean="0"/>
              <a:t>‹#›</a:t>
            </a:fld>
            <a:endParaRPr lang="en-US"/>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2985874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8069202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9554445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216853"/>
            <a:ext cx="3956050" cy="237490"/>
          </a:xfrm>
          <a:prstGeom prst="rect">
            <a:avLst/>
          </a:prstGeom>
        </p:spPr>
      </p:pic>
      <p:pic>
        <p:nvPicPr>
          <p:cNvPr id="9" name="Picture 8">
            <a:extLst>
              <a:ext uri="{FF2B5EF4-FFF2-40B4-BE49-F238E27FC236}">
                <a16:creationId xmlns:a16="http://schemas.microsoft.com/office/drawing/2014/main" xmlns="" id="{559912C1-F5F4-9345-ACFB-590239686EE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81440831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maple_leaf.jp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980488" y="2697163"/>
            <a:ext cx="3211512"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9" name="Picture 8">
            <a:extLst>
              <a:ext uri="{FF2B5EF4-FFF2-40B4-BE49-F238E27FC236}">
                <a16:creationId xmlns:a16="http://schemas.microsoft.com/office/drawing/2014/main" xmlns="" id="{04A622F8-3462-E543-B60F-D5A7F636E39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5288647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7" name="Picture 3" descr="\\prod.prv\shared\NCR\CMO\CMB_NEW\0400-Comms Svcs\480 - Publishing and Production\!Flag Signatures\Canada Wordmark\Colour\Canada_Colou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22391" y="6538912"/>
            <a:ext cx="1116000" cy="27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77221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1336125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5756059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452227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pic>
        <p:nvPicPr>
          <p:cNvPr id="5" name="Picture 4">
            <a:extLst>
              <a:ext uri="{FF2B5EF4-FFF2-40B4-BE49-F238E27FC236}">
                <a16:creationId xmlns:a16="http://schemas.microsoft.com/office/drawing/2014/main" xmlns="" id="{C4C7A5BC-941C-8C4C-90B2-C314131038B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507182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17211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314666654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5707899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5816026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8678826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04A622F8-3462-E543-B60F-D5A7F636E391}"/>
              </a:ext>
            </a:extLst>
          </p:cNvPr>
          <p:cNvPicPr>
            <a:picLocks noChangeAspect="1"/>
          </p:cNvPicPr>
          <p:nvPr userDrawn="1"/>
        </p:nvPicPr>
        <p:blipFill>
          <a:blip r:embed="rId2"/>
          <a:stretch>
            <a:fillRect/>
          </a:stretch>
        </p:blipFill>
        <p:spPr>
          <a:xfrm>
            <a:off x="-1" y="-9400"/>
            <a:ext cx="12208709" cy="6867399"/>
          </a:xfrm>
          <a:prstGeom prst="rect">
            <a:avLst/>
          </a:prstGeom>
        </p:spPr>
      </p:pic>
      <p:sp>
        <p:nvSpPr>
          <p:cNvPr id="2" name="Title 1"/>
          <p:cNvSpPr>
            <a:spLocks noGrp="1"/>
          </p:cNvSpPr>
          <p:nvPr>
            <p:ph type="title"/>
          </p:nvPr>
        </p:nvSpPr>
        <p:spPr/>
        <p:txBody>
          <a:bodyPr>
            <a:normAutofit/>
          </a:bodyPr>
          <a:lstStyle>
            <a:lvl1pPr algn="l">
              <a:defRPr sz="4800" b="0" i="0">
                <a:solidFill>
                  <a:srgbClr val="F68C1E"/>
                </a:solidFill>
                <a:latin typeface="Century Gothic" panose="020B0502020202020204" pitchFamily="34" charset="0"/>
                <a:cs typeface="Arial" panose="020B0604020202020204" pitchFamily="34" charset="0"/>
              </a:defRPr>
            </a:lvl1pPr>
          </a:lstStyle>
          <a:p>
            <a:r>
              <a:rPr lang="en-US" altLang="en-US" dirty="0" smtClean="0"/>
              <a:t>Click to edit Master title style</a:t>
            </a:r>
            <a:endParaRPr lang="en-US" dirty="0"/>
          </a:p>
        </p:txBody>
      </p:sp>
      <p:sp>
        <p:nvSpPr>
          <p:cNvPr id="3" name="Content Placeholder 2"/>
          <p:cNvSpPr>
            <a:spLocks noGrp="1"/>
          </p:cNvSpPr>
          <p:nvPr>
            <p:ph idx="1"/>
          </p:nvPr>
        </p:nvSpPr>
        <p:spPr/>
        <p:txBody>
          <a:bodyPr/>
          <a:lstStyle>
            <a:lvl1pPr marL="457011" indent="-457011">
              <a:buClr>
                <a:srgbClr val="F68C1E"/>
              </a:buClr>
              <a:buFont typeface="Arial" panose="020B0604020202020204" pitchFamily="34" charset="0"/>
              <a:buChar char="•"/>
              <a:defRPr sz="3200" b="0" i="0">
                <a:solidFill>
                  <a:srgbClr val="595959"/>
                </a:solidFill>
                <a:latin typeface="Century Gothic" panose="020B0502020202020204" pitchFamily="34" charset="0"/>
                <a:cs typeface="Arial" panose="020B0604020202020204" pitchFamily="34" charset="0"/>
              </a:defRPr>
            </a:lvl1pPr>
            <a:lvl2pPr marL="1066373" indent="-457011">
              <a:buClr>
                <a:srgbClr val="F68C1E"/>
              </a:buClr>
              <a:buFont typeface="Arial" panose="020B0604020202020204" pitchFamily="34" charset="0"/>
              <a:buChar char="•"/>
              <a:defRPr sz="2700" b="0" i="0">
                <a:solidFill>
                  <a:srgbClr val="595959"/>
                </a:solidFill>
                <a:latin typeface="Century Gothic" panose="020B0502020202020204" pitchFamily="34" charset="0"/>
                <a:cs typeface="Arial" panose="020B0604020202020204" pitchFamily="34" charset="0"/>
              </a:defRPr>
            </a:lvl2pPr>
            <a:lvl3pPr marL="1599560" indent="-380850">
              <a:buClr>
                <a:srgbClr val="F68C1E"/>
              </a:buClr>
              <a:buFont typeface="Arial" panose="020B0604020202020204" pitchFamily="34" charset="0"/>
              <a:buChar char="•"/>
              <a:defRPr sz="2400" b="0" i="0">
                <a:solidFill>
                  <a:srgbClr val="595959"/>
                </a:solidFill>
                <a:latin typeface="Century Gothic" panose="020B0502020202020204" pitchFamily="34" charset="0"/>
                <a:cs typeface="Arial" panose="020B0604020202020204" pitchFamily="34" charset="0"/>
              </a:defRPr>
            </a:lvl3pPr>
            <a:lvl4pPr marL="2208907" indent="-380850">
              <a:buClr>
                <a:srgbClr val="F68C1E"/>
              </a:buClr>
              <a:buFont typeface="Arial" panose="020B0604020202020204" pitchFamily="34" charset="0"/>
              <a:buChar char="•"/>
              <a:defRPr sz="2100" b="0" i="0">
                <a:solidFill>
                  <a:srgbClr val="595959"/>
                </a:solidFill>
                <a:latin typeface="Century Gothic" panose="020B0502020202020204" pitchFamily="34" charset="0"/>
                <a:cs typeface="Arial" panose="020B0604020202020204" pitchFamily="34" charset="0"/>
              </a:defRPr>
            </a:lvl4pPr>
            <a:lvl5pPr marL="2818280" indent="-380850">
              <a:buClr>
                <a:srgbClr val="F68C1E"/>
              </a:buClr>
              <a:buFont typeface="Arial" panose="020B0604020202020204" pitchFamily="34" charset="0"/>
              <a:buChar char="•"/>
              <a:defRPr sz="1900" b="0" i="0">
                <a:solidFill>
                  <a:srgbClr val="595959"/>
                </a:solidFill>
                <a:latin typeface="Century Gothic" panose="020B0502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b="0">
                <a:solidFill>
                  <a:srgbClr val="F68C1E"/>
                </a:solidFill>
              </a:defRPr>
            </a:lvl1pPr>
          </a:lstStyle>
          <a:p>
            <a:fld id="{78075564-AF6E-40FC-905A-F6C5E8D29614}" type="slidenum">
              <a:rPr lang="en-US" altLang="en-US" smtClean="0"/>
              <a:pPr/>
              <a:t>‹#›</a:t>
            </a:fld>
            <a:endParaRPr lang="en-US" altLang="en-US" dirty="0"/>
          </a:p>
        </p:txBody>
      </p:sp>
    </p:spTree>
    <p:extLst>
      <p:ext uri="{BB962C8B-B14F-4D97-AF65-F5344CB8AC3E}">
        <p14:creationId xmlns:p14="http://schemas.microsoft.com/office/powerpoint/2010/main" val="1796078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5D8E08C-BCB5-4C4C-827F-8D9281F5067F}" type="datetimeFigureOut">
              <a:rPr lang="en-US" smtClean="0"/>
              <a:t>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5E640-B616-44A2-8A65-806F126B10FA}" type="slidenum">
              <a:rPr lang="en-US" smtClean="0"/>
              <a:t>‹#›</a:t>
            </a:fld>
            <a:endParaRPr lang="en-US"/>
          </a:p>
        </p:txBody>
      </p:sp>
    </p:spTree>
    <p:extLst>
      <p:ext uri="{BB962C8B-B14F-4D97-AF65-F5344CB8AC3E}">
        <p14:creationId xmlns:p14="http://schemas.microsoft.com/office/powerpoint/2010/main" val="3380271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theme" Target="../theme/theme6.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7.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D8E08C-BCB5-4C4C-827F-8D9281F5067F}" type="datetimeFigureOut">
              <a:rPr lang="en-US" smtClean="0"/>
              <a:t>1/18/2019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t>‹#›</a:t>
            </a:fld>
            <a:endParaRPr lang="en-US"/>
          </a:p>
        </p:txBody>
      </p:sp>
    </p:spTree>
    <p:extLst>
      <p:ext uri="{BB962C8B-B14F-4D97-AF65-F5344CB8AC3E}">
        <p14:creationId xmlns:p14="http://schemas.microsoft.com/office/powerpoint/2010/main" val="532063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9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04791E-F95F-41D7-A5E8-9098DFB70802}" type="datetime1">
              <a:rPr lang="en-US" smtClean="0"/>
              <a:t>1/18/2019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t>‹#›</a:t>
            </a:fld>
            <a:endParaRPr lang="en-US" dirty="0"/>
          </a:p>
        </p:txBody>
      </p:sp>
    </p:spTree>
    <p:extLst>
      <p:ext uri="{BB962C8B-B14F-4D97-AF65-F5344CB8AC3E}">
        <p14:creationId xmlns:p14="http://schemas.microsoft.com/office/powerpoint/2010/main" val="19790536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98"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04791E-F95F-41D7-A5E8-9098DFB70802}" type="datetime1">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054031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724"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3037971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1469600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49735298"/>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D8E08C-BCB5-4C4C-827F-8D9281F5067F}" type="datetimeFigureOut">
              <a:rPr lang="en-US" smtClean="0">
                <a:solidFill>
                  <a:prstClr val="black">
                    <a:tint val="75000"/>
                  </a:prstClr>
                </a:solidFill>
              </a:rPr>
              <a:pPr/>
              <a:t>1/18/2019</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E5E640-B616-44A2-8A65-806F126B10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32308084"/>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3.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6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6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QuickStyle" Target="../diagrams/quickStyle2.xml"/><Relationship Id="rId3" Type="http://schemas.openxmlformats.org/officeDocument/2006/relationships/image" Target="../media/image17.png"/><Relationship Id="rId7" Type="http://schemas.openxmlformats.org/officeDocument/2006/relationships/diagramQuickStyle" Target="../diagrams/quickStyle1.xml"/><Relationship Id="rId12" Type="http://schemas.openxmlformats.org/officeDocument/2006/relationships/diagramLayout" Target="../diagrams/layout2.xml"/><Relationship Id="rId2" Type="http://schemas.openxmlformats.org/officeDocument/2006/relationships/notesSlide" Target="../notesSlides/notesSlide15.xml"/><Relationship Id="rId16" Type="http://schemas.openxmlformats.org/officeDocument/2006/relationships/image" Target="../media/image10.png"/><Relationship Id="rId1" Type="http://schemas.openxmlformats.org/officeDocument/2006/relationships/slideLayout" Target="../slideLayouts/slideLayout62.xml"/><Relationship Id="rId6" Type="http://schemas.openxmlformats.org/officeDocument/2006/relationships/diagramLayout" Target="../diagrams/layout1.xml"/><Relationship Id="rId11" Type="http://schemas.openxmlformats.org/officeDocument/2006/relationships/diagramData" Target="../diagrams/data2.xml"/><Relationship Id="rId5" Type="http://schemas.openxmlformats.org/officeDocument/2006/relationships/diagramData" Target="../diagrams/data1.xml"/><Relationship Id="rId15" Type="http://schemas.microsoft.com/office/2007/relationships/diagramDrawing" Target="../diagrams/drawing2.xml"/><Relationship Id="rId10" Type="http://schemas.openxmlformats.org/officeDocument/2006/relationships/image" Target="../media/image20.png"/><Relationship Id="rId4" Type="http://schemas.openxmlformats.org/officeDocument/2006/relationships/image" Target="../media/image18.png"/><Relationship Id="rId9" Type="http://schemas.microsoft.com/office/2007/relationships/diagramDrawing" Target="../diagrams/drawing1.xml"/><Relationship Id="rId14" Type="http://schemas.openxmlformats.org/officeDocument/2006/relationships/diagramColors" Target="../diagrams/colors2.xml"/></Relationships>
</file>

<file path=ppt/slides/_rels/slide2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0.png"/><Relationship Id="rId7" Type="http://schemas.openxmlformats.org/officeDocument/2006/relationships/diagramColors" Target="../diagrams/colors3.xml"/><Relationship Id="rId2" Type="http://schemas.openxmlformats.org/officeDocument/2006/relationships/notesSlide" Target="../notesSlides/notesSlide16.xml"/><Relationship Id="rId1" Type="http://schemas.openxmlformats.org/officeDocument/2006/relationships/slideLayout" Target="../slideLayouts/slideLayout6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6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6.xml"/><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6.xml"/></Relationships>
</file>

<file path=ppt/slides/_rels/slide3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8" Type="http://schemas.openxmlformats.org/officeDocument/2006/relationships/diagramColors" Target="../diagrams/colors4.xml"/><Relationship Id="rId13" Type="http://schemas.openxmlformats.org/officeDocument/2006/relationships/diagramQuickStyle" Target="../diagrams/quickStyle5.xml"/><Relationship Id="rId3" Type="http://schemas.openxmlformats.org/officeDocument/2006/relationships/image" Target="../media/image17.png"/><Relationship Id="rId7" Type="http://schemas.openxmlformats.org/officeDocument/2006/relationships/diagramQuickStyle" Target="../diagrams/quickStyle4.xml"/><Relationship Id="rId12" Type="http://schemas.openxmlformats.org/officeDocument/2006/relationships/diagramLayout" Target="../diagrams/layout5.xml"/><Relationship Id="rId2" Type="http://schemas.openxmlformats.org/officeDocument/2006/relationships/notesSlide" Target="../notesSlides/notesSlide29.xml"/><Relationship Id="rId16"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diagramLayout" Target="../diagrams/layout4.xml"/><Relationship Id="rId11" Type="http://schemas.openxmlformats.org/officeDocument/2006/relationships/diagramData" Target="../diagrams/data5.xml"/><Relationship Id="rId5" Type="http://schemas.openxmlformats.org/officeDocument/2006/relationships/diagramData" Target="../diagrams/data4.xml"/><Relationship Id="rId15" Type="http://schemas.microsoft.com/office/2007/relationships/diagramDrawing" Target="../diagrams/drawing5.xml"/><Relationship Id="rId10" Type="http://schemas.openxmlformats.org/officeDocument/2006/relationships/image" Target="../media/image20.png"/><Relationship Id="rId4" Type="http://schemas.openxmlformats.org/officeDocument/2006/relationships/image" Target="../media/image18.png"/><Relationship Id="rId9" Type="http://schemas.microsoft.com/office/2007/relationships/diagramDrawing" Target="../diagrams/drawing4.xml"/><Relationship Id="rId14" Type="http://schemas.openxmlformats.org/officeDocument/2006/relationships/diagramColors" Target="../diagrams/colors5.xml"/></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50.xml"/></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9000" b="-39000"/>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C4CC0F66-F716-9E4A-A350-90E627E348D3}"/>
              </a:ext>
            </a:extLst>
          </p:cNvPr>
          <p:cNvSpPr txBox="1">
            <a:spLocks/>
          </p:cNvSpPr>
          <p:nvPr/>
        </p:nvSpPr>
        <p:spPr bwMode="auto">
          <a:xfrm>
            <a:off x="166914" y="2479921"/>
            <a:ext cx="9668202" cy="110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7200" b="1" i="0" u="none" strike="noStrike" kern="1200" cap="none" spc="0" normalizeH="0" baseline="0" noProof="0" dirty="0" smtClean="0">
                <a:ln>
                  <a:noFill/>
                </a:ln>
                <a:solidFill>
                  <a:schemeClr val="bg1"/>
                </a:solidFill>
                <a:effectLst/>
                <a:uLnTx/>
                <a:uFillTx/>
                <a:latin typeface="Century Gothic" pitchFamily="34" charset="0"/>
                <a:ea typeface="ヒラギノ角ゴ Pro W3" pitchFamily="126" charset="-128"/>
              </a:rPr>
              <a:t>Exploring the Digital</a:t>
            </a:r>
            <a:r>
              <a:rPr kumimoji="0" lang="en-CA" sz="7200" b="1" i="0" u="none" strike="noStrike" kern="1200" cap="none" spc="0" normalizeH="0" noProof="0" dirty="0" smtClean="0">
                <a:ln>
                  <a:noFill/>
                </a:ln>
                <a:solidFill>
                  <a:schemeClr val="bg1"/>
                </a:solidFill>
                <a:effectLst/>
                <a:uLnTx/>
                <a:uFillTx/>
                <a:latin typeface="Century Gothic" pitchFamily="34" charset="0"/>
                <a:ea typeface="ヒラギノ角ゴ Pro W3" pitchFamily="126" charset="-128"/>
              </a:rPr>
              <a:t> Playbook</a:t>
            </a:r>
            <a:endParaRPr kumimoji="0" lang="en-CA" sz="7200" b="1" i="0" u="none" strike="noStrike" kern="1200" cap="none" spc="0" normalizeH="0" baseline="0" noProof="0" dirty="0">
              <a:ln>
                <a:noFill/>
              </a:ln>
              <a:solidFill>
                <a:schemeClr val="bg1"/>
              </a:solidFill>
              <a:effectLst/>
              <a:uLnTx/>
              <a:uFillTx/>
              <a:latin typeface="Century Gothic" pitchFamily="34" charset="0"/>
              <a:ea typeface="ヒラギノ角ゴ Pro W3" pitchFamily="126" charset="-128"/>
            </a:endParaRPr>
          </a:p>
        </p:txBody>
      </p:sp>
    </p:spTree>
    <p:extLst>
      <p:ext uri="{BB962C8B-B14F-4D97-AF65-F5344CB8AC3E}">
        <p14:creationId xmlns:p14="http://schemas.microsoft.com/office/powerpoint/2010/main" val="3009707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9460464"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How Will You Know Ideation is </a:t>
            </a:r>
            <a:r>
              <a:rPr lang="en-CA" sz="2800" b="1" dirty="0" smtClean="0">
                <a:solidFill>
                  <a:srgbClr val="5B9BD5"/>
                </a:solidFill>
              </a:rPr>
              <a:t>Ready </a:t>
            </a:r>
            <a:r>
              <a:rPr lang="en-CA" sz="2800" b="1" dirty="0">
                <a:solidFill>
                  <a:srgbClr val="5B9BD5"/>
                </a:solidFill>
              </a:rPr>
              <a:t>to Transition?</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know you are done when…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44" name="Group 43"/>
          <p:cNvGrpSpPr/>
          <p:nvPr/>
        </p:nvGrpSpPr>
        <p:grpSpPr>
          <a:xfrm>
            <a:off x="6433748" y="1890107"/>
            <a:ext cx="4995949" cy="3481093"/>
            <a:chOff x="6475193" y="1014153"/>
            <a:chExt cx="4995949" cy="2414954"/>
          </a:xfrm>
        </p:grpSpPr>
        <p:sp>
          <p:nvSpPr>
            <p:cNvPr id="35" name="Rectangle 34"/>
            <p:cNvSpPr/>
            <p:nvPr/>
          </p:nvSpPr>
          <p:spPr>
            <a:xfrm>
              <a:off x="6475193" y="1014153"/>
              <a:ext cx="4995949" cy="2414954"/>
            </a:xfrm>
            <a:prstGeom prst="rect">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591571" y="1159732"/>
              <a:ext cx="4763193" cy="21280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val 35"/>
            <p:cNvSpPr/>
            <p:nvPr/>
          </p:nvSpPr>
          <p:spPr>
            <a:xfrm>
              <a:off x="6654910" y="1222078"/>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val 36"/>
            <p:cNvSpPr/>
            <p:nvPr/>
          </p:nvSpPr>
          <p:spPr>
            <a:xfrm>
              <a:off x="11228027" y="119714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p:cNvSpPr/>
            <p:nvPr/>
          </p:nvSpPr>
          <p:spPr>
            <a:xfrm>
              <a:off x="6654910"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p:cNvSpPr/>
            <p:nvPr/>
          </p:nvSpPr>
          <p:spPr>
            <a:xfrm>
              <a:off x="11228027"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Title 1">
              <a:extLst>
                <a:ext uri="{FF2B5EF4-FFF2-40B4-BE49-F238E27FC236}">
                  <a16:creationId xmlns:a16="http://schemas.microsoft.com/office/drawing/2014/main" xmlns="" id="{C4CC0F66-F716-9E4A-A350-90E627E348D3}"/>
                </a:ext>
              </a:extLst>
            </p:cNvPr>
            <p:cNvSpPr txBox="1">
              <a:spLocks/>
            </p:cNvSpPr>
            <p:nvPr/>
          </p:nvSpPr>
          <p:spPr bwMode="auto">
            <a:xfrm>
              <a:off x="6757484" y="1403437"/>
              <a:ext cx="1838912" cy="236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Considerations</a:t>
              </a:r>
              <a:endParaRPr kumimoji="0" lang="en-CA" sz="16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42" name="Title 1">
              <a:extLst>
                <a:ext uri="{FF2B5EF4-FFF2-40B4-BE49-F238E27FC236}">
                  <a16:creationId xmlns:a16="http://schemas.microsoft.com/office/drawing/2014/main" xmlns="" id="{C4CC0F66-F716-9E4A-A350-90E627E348D3}"/>
                </a:ext>
              </a:extLst>
            </p:cNvPr>
            <p:cNvSpPr txBox="1">
              <a:spLocks/>
            </p:cNvSpPr>
            <p:nvPr/>
          </p:nvSpPr>
          <p:spPr bwMode="auto">
            <a:xfrm>
              <a:off x="6795099" y="1648952"/>
              <a:ext cx="4142164" cy="383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If you can't measure it and track business value, why are you doing it?</a:t>
              </a:r>
            </a:p>
          </p:txBody>
        </p:sp>
        <p:sp>
          <p:nvSpPr>
            <p:cNvPr id="43" name="Title 1">
              <a:extLst>
                <a:ext uri="{FF2B5EF4-FFF2-40B4-BE49-F238E27FC236}">
                  <a16:creationId xmlns:a16="http://schemas.microsoft.com/office/drawing/2014/main" xmlns="" id="{C4CC0F66-F716-9E4A-A350-90E627E348D3}"/>
                </a:ext>
              </a:extLst>
            </p:cNvPr>
            <p:cNvSpPr txBox="1">
              <a:spLocks/>
            </p:cNvSpPr>
            <p:nvPr/>
          </p:nvSpPr>
          <p:spPr bwMode="auto">
            <a:xfrm>
              <a:off x="6795099" y="2152267"/>
              <a:ext cx="4432928" cy="10365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There</a:t>
              </a:r>
              <a:r>
                <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is </a:t>
              </a:r>
              <a:r>
                <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active Ideation and passive Ideation.  Active Ideation sees us proactively solicit ideas to make things better whereas passive Ideation waits for problems to surface via various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channels.</a:t>
              </a: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also need to ensure design is aligned with the users and their goals in order to preserve a successful and accepted transformation.</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sp>
        <p:nvSpPr>
          <p:cNvPr id="17" name="Rectangle 16"/>
          <p:cNvSpPr/>
          <p:nvPr/>
        </p:nvSpPr>
        <p:spPr>
          <a:xfrm>
            <a:off x="387813" y="1890107"/>
            <a:ext cx="5348424" cy="1498033"/>
          </a:xfrm>
          <a:prstGeom prst="rect">
            <a:avLst/>
          </a:prstGeom>
          <a:solidFill>
            <a:srgbClr val="233976"/>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5" name="Group 777"/>
          <p:cNvGrpSpPr>
            <a:grpSpLocks noChangeAspect="1"/>
          </p:cNvGrpSpPr>
          <p:nvPr/>
        </p:nvGrpSpPr>
        <p:grpSpPr bwMode="auto">
          <a:xfrm>
            <a:off x="638412" y="2378441"/>
            <a:ext cx="370106" cy="369021"/>
            <a:chOff x="5818" y="3070"/>
            <a:chExt cx="341" cy="340"/>
          </a:xfrm>
          <a:solidFill>
            <a:schemeClr val="tx1"/>
          </a:solidFill>
        </p:grpSpPr>
        <p:sp>
          <p:nvSpPr>
            <p:cNvPr id="26" name="Freeform 778"/>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27" name="Freeform 779"/>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chemeClr val="bg1"/>
                </a:solidFill>
                <a:effectLst/>
                <a:uLnTx/>
                <a:uFillTx/>
                <a:latin typeface="Calibri" panose="020F0502020204030204"/>
                <a:ea typeface="+mn-ea"/>
                <a:cs typeface="+mn-cs"/>
              </a:endParaRPr>
            </a:p>
          </p:txBody>
        </p:sp>
      </p:grpSp>
      <p:sp>
        <p:nvSpPr>
          <p:cNvPr id="108" name="Oval 107"/>
          <p:cNvSpPr/>
          <p:nvPr/>
        </p:nvSpPr>
        <p:spPr>
          <a:xfrm>
            <a:off x="632253" y="2853991"/>
            <a:ext cx="370105" cy="369022"/>
          </a:xfrm>
          <a:prstGeom prst="ellipse">
            <a:avLst/>
          </a:prstGeom>
          <a:solidFill>
            <a:srgbClr val="233976"/>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489856" y="1961091"/>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schemeClr val="bg1"/>
                </a:solidFill>
                <a:effectLst/>
                <a:uLnTx/>
                <a:uFillTx/>
                <a:latin typeface="Calibri" panose="020F0502020204030204"/>
                <a:ea typeface="+mn-ea"/>
                <a:cs typeface="+mn-cs"/>
              </a:rPr>
              <a:t>Required for Completion : </a:t>
            </a:r>
            <a:endParaRPr kumimoji="0" lang="fr-CA" sz="1800" b="1"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7" name="TextBox 6"/>
          <p:cNvSpPr txBox="1"/>
          <p:nvPr/>
        </p:nvSpPr>
        <p:spPr>
          <a:xfrm>
            <a:off x="1025774" y="2857960"/>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Opportunity Canvas</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30" name="TextBox 129"/>
          <p:cNvSpPr txBox="1"/>
          <p:nvPr/>
        </p:nvSpPr>
        <p:spPr>
          <a:xfrm>
            <a:off x="1025774" y="2378285"/>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Product Owner identified</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31" name="Rectangle 130"/>
          <p:cNvSpPr/>
          <p:nvPr/>
        </p:nvSpPr>
        <p:spPr>
          <a:xfrm>
            <a:off x="387780" y="3825602"/>
            <a:ext cx="5348424" cy="1545598"/>
          </a:xfrm>
          <a:prstGeom prst="rect">
            <a:avLst/>
          </a:prstGeom>
          <a:solidFill>
            <a:schemeClr val="bg1"/>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p:cNvSpPr txBox="1"/>
          <p:nvPr/>
        </p:nvSpPr>
        <p:spPr>
          <a:xfrm>
            <a:off x="489857" y="3887334"/>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Supporting Artifacts :</a:t>
            </a:r>
            <a:endParaRPr kumimoji="0" lang="fr-CA"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4" name="TextBox 163"/>
          <p:cNvSpPr txBox="1"/>
          <p:nvPr/>
        </p:nvSpPr>
        <p:spPr>
          <a:xfrm>
            <a:off x="1025741" y="4793455"/>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High-Level Initial Product Backlog</a:t>
            </a:r>
            <a:endParaRPr kumimoji="0" lang="fr-C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5" name="TextBox 164"/>
          <p:cNvSpPr txBox="1"/>
          <p:nvPr/>
        </p:nvSpPr>
        <p:spPr>
          <a:xfrm>
            <a:off x="1025741" y="4313780"/>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High-Level User Personas</a:t>
            </a:r>
            <a:endParaRPr kumimoji="0" lang="fr-C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67" name="Group 545"/>
          <p:cNvGrpSpPr>
            <a:grpSpLocks noChangeAspect="1"/>
          </p:cNvGrpSpPr>
          <p:nvPr/>
        </p:nvGrpSpPr>
        <p:grpSpPr bwMode="auto">
          <a:xfrm>
            <a:off x="632219" y="4324414"/>
            <a:ext cx="369021" cy="369021"/>
            <a:chOff x="1885" y="1944"/>
            <a:chExt cx="340" cy="340"/>
          </a:xfrm>
          <a:solidFill>
            <a:schemeClr val="tx1"/>
          </a:solidFill>
        </p:grpSpPr>
        <p:sp>
          <p:nvSpPr>
            <p:cNvPr id="168"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9"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1" name="Group 170"/>
          <p:cNvGrpSpPr/>
          <p:nvPr/>
        </p:nvGrpSpPr>
        <p:grpSpPr>
          <a:xfrm>
            <a:off x="638921" y="4793455"/>
            <a:ext cx="362319" cy="358698"/>
            <a:chOff x="448995" y="1013912"/>
            <a:chExt cx="1998618" cy="2002536"/>
          </a:xfrm>
        </p:grpSpPr>
        <p:sp>
          <p:nvSpPr>
            <p:cNvPr id="172" name="Oval 171"/>
            <p:cNvSpPr/>
            <p:nvPr/>
          </p:nvSpPr>
          <p:spPr>
            <a:xfrm>
              <a:off x="448995" y="1013912"/>
              <a:ext cx="1998618" cy="2002536"/>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73" name="Group 172"/>
            <p:cNvGrpSpPr/>
            <p:nvPr/>
          </p:nvGrpSpPr>
          <p:grpSpPr>
            <a:xfrm>
              <a:off x="991104" y="1557980"/>
              <a:ext cx="914400" cy="914400"/>
              <a:chOff x="7324726" y="2465388"/>
              <a:chExt cx="323850" cy="404812"/>
            </a:xfrm>
            <a:effectLst/>
          </p:grpSpPr>
          <p:sp>
            <p:nvSpPr>
              <p:cNvPr id="174"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0"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1"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3"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4"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5"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6"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7"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8"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9"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2"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5"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6"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8"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9"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0"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1"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2"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E5E640-B616-44A2-8A65-806F126B10F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6" name="Picture 85"/>
          <p:cNvPicPr>
            <a:picLocks noChangeAspect="1"/>
          </p:cNvPicPr>
          <p:nvPr/>
        </p:nvPicPr>
        <p:blipFill>
          <a:blip r:embed="rId2"/>
          <a:stretch>
            <a:fillRect/>
          </a:stretch>
        </p:blipFill>
        <p:spPr>
          <a:xfrm>
            <a:off x="10183373" y="91654"/>
            <a:ext cx="1857528" cy="584709"/>
          </a:xfrm>
          <a:prstGeom prst="rect">
            <a:avLst/>
          </a:prstGeom>
        </p:spPr>
      </p:pic>
      <p:grpSp>
        <p:nvGrpSpPr>
          <p:cNvPr id="93" name="Group 92"/>
          <p:cNvGrpSpPr/>
          <p:nvPr/>
        </p:nvGrpSpPr>
        <p:grpSpPr>
          <a:xfrm>
            <a:off x="708406" y="2938388"/>
            <a:ext cx="217859" cy="211121"/>
            <a:chOff x="1495426" y="3098801"/>
            <a:chExt cx="461963" cy="447675"/>
          </a:xfrm>
          <a:solidFill>
            <a:schemeClr val="bg1"/>
          </a:solidFill>
        </p:grpSpPr>
        <p:sp>
          <p:nvSpPr>
            <p:cNvPr id="94" name="Freeform 225"/>
            <p:cNvSpPr>
              <a:spLocks/>
            </p:cNvSpPr>
            <p:nvPr/>
          </p:nvSpPr>
          <p:spPr bwMode="auto">
            <a:xfrm>
              <a:off x="1495426" y="3098801"/>
              <a:ext cx="238125" cy="231775"/>
            </a:xfrm>
            <a:custGeom>
              <a:avLst/>
              <a:gdLst>
                <a:gd name="T0" fmla="*/ 24 w 132"/>
                <a:gd name="T1" fmla="*/ 128 h 128"/>
                <a:gd name="T2" fmla="*/ 8 w 132"/>
                <a:gd name="T3" fmla="*/ 128 h 128"/>
                <a:gd name="T4" fmla="*/ 0 w 132"/>
                <a:gd name="T5" fmla="*/ 120 h 128"/>
                <a:gd name="T6" fmla="*/ 0 w 132"/>
                <a:gd name="T7" fmla="*/ 8 h 128"/>
                <a:gd name="T8" fmla="*/ 8 w 132"/>
                <a:gd name="T9" fmla="*/ 0 h 128"/>
                <a:gd name="T10" fmla="*/ 124 w 132"/>
                <a:gd name="T11" fmla="*/ 0 h 128"/>
                <a:gd name="T12" fmla="*/ 132 w 132"/>
                <a:gd name="T13" fmla="*/ 8 h 128"/>
                <a:gd name="T14" fmla="*/ 132 w 132"/>
                <a:gd name="T15" fmla="*/ 112 h 128"/>
                <a:gd name="T16" fmla="*/ 124 w 132"/>
                <a:gd name="T17" fmla="*/ 112 h 128"/>
                <a:gd name="T18" fmla="*/ 124 w 132"/>
                <a:gd name="T19" fmla="*/ 8 h 128"/>
                <a:gd name="T20" fmla="*/ 8 w 132"/>
                <a:gd name="T21" fmla="*/ 8 h 128"/>
                <a:gd name="T22" fmla="*/ 8 w 132"/>
                <a:gd name="T23" fmla="*/ 120 h 128"/>
                <a:gd name="T24" fmla="*/ 24 w 132"/>
                <a:gd name="T25" fmla="*/ 120 h 128"/>
                <a:gd name="T26" fmla="*/ 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24" y="128"/>
                  </a:moveTo>
                  <a:cubicBezTo>
                    <a:pt x="8" y="128"/>
                    <a:pt x="8" y="128"/>
                    <a:pt x="8" y="128"/>
                  </a:cubicBezTo>
                  <a:cubicBezTo>
                    <a:pt x="3" y="128"/>
                    <a:pt x="0" y="124"/>
                    <a:pt x="0" y="120"/>
                  </a:cubicBezTo>
                  <a:cubicBezTo>
                    <a:pt x="0" y="8"/>
                    <a:pt x="0" y="8"/>
                    <a:pt x="0" y="8"/>
                  </a:cubicBezTo>
                  <a:cubicBezTo>
                    <a:pt x="0" y="4"/>
                    <a:pt x="3" y="0"/>
                    <a:pt x="8" y="0"/>
                  </a:cubicBezTo>
                  <a:cubicBezTo>
                    <a:pt x="124" y="0"/>
                    <a:pt x="124" y="0"/>
                    <a:pt x="124" y="0"/>
                  </a:cubicBezTo>
                  <a:cubicBezTo>
                    <a:pt x="128" y="0"/>
                    <a:pt x="132" y="4"/>
                    <a:pt x="132" y="8"/>
                  </a:cubicBezTo>
                  <a:cubicBezTo>
                    <a:pt x="132" y="112"/>
                    <a:pt x="132" y="112"/>
                    <a:pt x="132" y="112"/>
                  </a:cubicBezTo>
                  <a:cubicBezTo>
                    <a:pt x="124" y="112"/>
                    <a:pt x="124" y="112"/>
                    <a:pt x="124" y="112"/>
                  </a:cubicBezTo>
                  <a:cubicBezTo>
                    <a:pt x="124" y="8"/>
                    <a:pt x="124" y="8"/>
                    <a:pt x="124" y="8"/>
                  </a:cubicBezTo>
                  <a:cubicBezTo>
                    <a:pt x="8" y="8"/>
                    <a:pt x="8" y="8"/>
                    <a:pt x="8" y="8"/>
                  </a:cubicBezTo>
                  <a:cubicBezTo>
                    <a:pt x="8" y="120"/>
                    <a:pt x="8" y="120"/>
                    <a:pt x="8" y="120"/>
                  </a:cubicBezTo>
                  <a:cubicBezTo>
                    <a:pt x="24" y="120"/>
                    <a:pt x="24" y="120"/>
                    <a:pt x="24" y="120"/>
                  </a:cubicBezTo>
                  <a:lnTo>
                    <a:pt x="24"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 name="Freeform 226"/>
            <p:cNvSpPr>
              <a:spLocks/>
            </p:cNvSpPr>
            <p:nvPr/>
          </p:nvSpPr>
          <p:spPr bwMode="auto">
            <a:xfrm>
              <a:off x="1495426" y="3316288"/>
              <a:ext cx="238125" cy="230188"/>
            </a:xfrm>
            <a:custGeom>
              <a:avLst/>
              <a:gdLst>
                <a:gd name="T0" fmla="*/ 124 w 132"/>
                <a:gd name="T1" fmla="*/ 128 h 128"/>
                <a:gd name="T2" fmla="*/ 8 w 132"/>
                <a:gd name="T3" fmla="*/ 128 h 128"/>
                <a:gd name="T4" fmla="*/ 0 w 132"/>
                <a:gd name="T5" fmla="*/ 120 h 128"/>
                <a:gd name="T6" fmla="*/ 0 w 132"/>
                <a:gd name="T7" fmla="*/ 16 h 128"/>
                <a:gd name="T8" fmla="*/ 8 w 132"/>
                <a:gd name="T9" fmla="*/ 16 h 128"/>
                <a:gd name="T10" fmla="*/ 8 w 132"/>
                <a:gd name="T11" fmla="*/ 120 h 128"/>
                <a:gd name="T12" fmla="*/ 124 w 132"/>
                <a:gd name="T13" fmla="*/ 120 h 128"/>
                <a:gd name="T14" fmla="*/ 124 w 132"/>
                <a:gd name="T15" fmla="*/ 8 h 128"/>
                <a:gd name="T16" fmla="*/ 32 w 132"/>
                <a:gd name="T17" fmla="*/ 8 h 128"/>
                <a:gd name="T18" fmla="*/ 32 w 132"/>
                <a:gd name="T19" fmla="*/ 0 h 128"/>
                <a:gd name="T20" fmla="*/ 124 w 132"/>
                <a:gd name="T21" fmla="*/ 0 h 128"/>
                <a:gd name="T22" fmla="*/ 132 w 132"/>
                <a:gd name="T23" fmla="*/ 8 h 128"/>
                <a:gd name="T24" fmla="*/ 132 w 132"/>
                <a:gd name="T25" fmla="*/ 120 h 128"/>
                <a:gd name="T26" fmla="*/ 1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124" y="128"/>
                  </a:moveTo>
                  <a:cubicBezTo>
                    <a:pt x="8" y="128"/>
                    <a:pt x="8" y="128"/>
                    <a:pt x="8" y="128"/>
                  </a:cubicBezTo>
                  <a:cubicBezTo>
                    <a:pt x="3" y="128"/>
                    <a:pt x="0" y="124"/>
                    <a:pt x="0" y="120"/>
                  </a:cubicBezTo>
                  <a:cubicBezTo>
                    <a:pt x="0" y="16"/>
                    <a:pt x="0" y="16"/>
                    <a:pt x="0" y="16"/>
                  </a:cubicBezTo>
                  <a:cubicBezTo>
                    <a:pt x="8" y="16"/>
                    <a:pt x="8" y="16"/>
                    <a:pt x="8" y="16"/>
                  </a:cubicBezTo>
                  <a:cubicBezTo>
                    <a:pt x="8" y="120"/>
                    <a:pt x="8" y="120"/>
                    <a:pt x="8" y="120"/>
                  </a:cubicBezTo>
                  <a:cubicBezTo>
                    <a:pt x="124" y="120"/>
                    <a:pt x="124" y="120"/>
                    <a:pt x="124" y="120"/>
                  </a:cubicBezTo>
                  <a:cubicBezTo>
                    <a:pt x="124" y="8"/>
                    <a:pt x="124" y="8"/>
                    <a:pt x="124" y="8"/>
                  </a:cubicBezTo>
                  <a:cubicBezTo>
                    <a:pt x="32" y="8"/>
                    <a:pt x="32" y="8"/>
                    <a:pt x="32" y="8"/>
                  </a:cubicBezTo>
                  <a:cubicBezTo>
                    <a:pt x="32" y="0"/>
                    <a:pt x="32" y="0"/>
                    <a:pt x="32" y="0"/>
                  </a:cubicBezTo>
                  <a:cubicBezTo>
                    <a:pt x="124" y="0"/>
                    <a:pt x="124" y="0"/>
                    <a:pt x="124" y="0"/>
                  </a:cubicBezTo>
                  <a:cubicBezTo>
                    <a:pt x="128" y="0"/>
                    <a:pt x="132" y="4"/>
                    <a:pt x="132" y="8"/>
                  </a:cubicBezTo>
                  <a:cubicBezTo>
                    <a:pt x="132" y="120"/>
                    <a:pt x="132" y="120"/>
                    <a:pt x="132" y="120"/>
                  </a:cubicBezTo>
                  <a:cubicBezTo>
                    <a:pt x="132" y="124"/>
                    <a:pt x="128" y="128"/>
                    <a:pt x="124"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 name="Freeform 227"/>
            <p:cNvSpPr>
              <a:spLocks/>
            </p:cNvSpPr>
            <p:nvPr/>
          </p:nvSpPr>
          <p:spPr bwMode="auto">
            <a:xfrm>
              <a:off x="1747839" y="3316288"/>
              <a:ext cx="209550" cy="230188"/>
            </a:xfrm>
            <a:custGeom>
              <a:avLst/>
              <a:gdLst>
                <a:gd name="T0" fmla="*/ 108 w 116"/>
                <a:gd name="T1" fmla="*/ 128 h 128"/>
                <a:gd name="T2" fmla="*/ 0 w 116"/>
                <a:gd name="T3" fmla="*/ 128 h 128"/>
                <a:gd name="T4" fmla="*/ 0 w 116"/>
                <a:gd name="T5" fmla="*/ 120 h 128"/>
                <a:gd name="T6" fmla="*/ 108 w 116"/>
                <a:gd name="T7" fmla="*/ 120 h 128"/>
                <a:gd name="T8" fmla="*/ 108 w 116"/>
                <a:gd name="T9" fmla="*/ 8 h 128"/>
                <a:gd name="T10" fmla="*/ 0 w 116"/>
                <a:gd name="T11" fmla="*/ 8 h 128"/>
                <a:gd name="T12" fmla="*/ 0 w 116"/>
                <a:gd name="T13" fmla="*/ 0 h 128"/>
                <a:gd name="T14" fmla="*/ 108 w 116"/>
                <a:gd name="T15" fmla="*/ 0 h 128"/>
                <a:gd name="T16" fmla="*/ 116 w 116"/>
                <a:gd name="T17" fmla="*/ 8 h 128"/>
                <a:gd name="T18" fmla="*/ 116 w 116"/>
                <a:gd name="T19" fmla="*/ 120 h 128"/>
                <a:gd name="T20" fmla="*/ 108 w 116"/>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 h="128">
                  <a:moveTo>
                    <a:pt x="108" y="128"/>
                  </a:moveTo>
                  <a:cubicBezTo>
                    <a:pt x="0" y="128"/>
                    <a:pt x="0" y="128"/>
                    <a:pt x="0" y="128"/>
                  </a:cubicBezTo>
                  <a:cubicBezTo>
                    <a:pt x="0" y="120"/>
                    <a:pt x="0" y="120"/>
                    <a:pt x="0" y="120"/>
                  </a:cubicBezTo>
                  <a:cubicBezTo>
                    <a:pt x="108" y="120"/>
                    <a:pt x="108" y="120"/>
                    <a:pt x="108" y="120"/>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cubicBezTo>
                    <a:pt x="116" y="120"/>
                    <a:pt x="116" y="120"/>
                    <a:pt x="116" y="120"/>
                  </a:cubicBezTo>
                  <a:cubicBezTo>
                    <a:pt x="116" y="124"/>
                    <a:pt x="112" y="128"/>
                    <a:pt x="108"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7" name="Freeform 228"/>
            <p:cNvSpPr>
              <a:spLocks/>
            </p:cNvSpPr>
            <p:nvPr/>
          </p:nvSpPr>
          <p:spPr bwMode="auto">
            <a:xfrm>
              <a:off x="1747839" y="3098801"/>
              <a:ext cx="209550" cy="203200"/>
            </a:xfrm>
            <a:custGeom>
              <a:avLst/>
              <a:gdLst>
                <a:gd name="T0" fmla="*/ 116 w 116"/>
                <a:gd name="T1" fmla="*/ 112 h 112"/>
                <a:gd name="T2" fmla="*/ 108 w 116"/>
                <a:gd name="T3" fmla="*/ 112 h 112"/>
                <a:gd name="T4" fmla="*/ 108 w 116"/>
                <a:gd name="T5" fmla="*/ 8 h 112"/>
                <a:gd name="T6" fmla="*/ 0 w 116"/>
                <a:gd name="T7" fmla="*/ 8 h 112"/>
                <a:gd name="T8" fmla="*/ 0 w 116"/>
                <a:gd name="T9" fmla="*/ 0 h 112"/>
                <a:gd name="T10" fmla="*/ 108 w 116"/>
                <a:gd name="T11" fmla="*/ 0 h 112"/>
                <a:gd name="T12" fmla="*/ 116 w 116"/>
                <a:gd name="T13" fmla="*/ 8 h 112"/>
                <a:gd name="T14" fmla="*/ 116 w 116"/>
                <a:gd name="T15" fmla="*/ 112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2">
                  <a:moveTo>
                    <a:pt x="116" y="112"/>
                  </a:moveTo>
                  <a:cubicBezTo>
                    <a:pt x="108" y="112"/>
                    <a:pt x="108" y="112"/>
                    <a:pt x="108" y="112"/>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lnTo>
                    <a:pt x="116"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 name="Rectangle 229"/>
            <p:cNvSpPr>
              <a:spLocks noChangeArrowheads="1"/>
            </p:cNvSpPr>
            <p:nvPr/>
          </p:nvSpPr>
          <p:spPr bwMode="auto">
            <a:xfrm>
              <a:off x="1524001" y="3257551"/>
              <a:ext cx="1158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 name="Rectangle 230"/>
            <p:cNvSpPr>
              <a:spLocks noChangeArrowheads="1"/>
            </p:cNvSpPr>
            <p:nvPr/>
          </p:nvSpPr>
          <p:spPr bwMode="auto">
            <a:xfrm>
              <a:off x="1524001" y="3128963"/>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 name="Rectangle 231"/>
            <p:cNvSpPr>
              <a:spLocks noChangeArrowheads="1"/>
            </p:cNvSpPr>
            <p:nvPr/>
          </p:nvSpPr>
          <p:spPr bwMode="auto">
            <a:xfrm>
              <a:off x="1690689" y="31289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 name="Rectangle 232"/>
            <p:cNvSpPr>
              <a:spLocks noChangeArrowheads="1"/>
            </p:cNvSpPr>
            <p:nvPr/>
          </p:nvSpPr>
          <p:spPr bwMode="auto">
            <a:xfrm>
              <a:off x="1690689" y="31575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2" name="Rectangle 233"/>
            <p:cNvSpPr>
              <a:spLocks noChangeArrowheads="1"/>
            </p:cNvSpPr>
            <p:nvPr/>
          </p:nvSpPr>
          <p:spPr bwMode="auto">
            <a:xfrm>
              <a:off x="1690689" y="318611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3" name="Rectangle 234"/>
            <p:cNvSpPr>
              <a:spLocks noChangeArrowheads="1"/>
            </p:cNvSpPr>
            <p:nvPr/>
          </p:nvSpPr>
          <p:spPr bwMode="auto">
            <a:xfrm>
              <a:off x="1762126" y="31289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 name="Rectangle 235"/>
            <p:cNvSpPr>
              <a:spLocks noChangeArrowheads="1"/>
            </p:cNvSpPr>
            <p:nvPr/>
          </p:nvSpPr>
          <p:spPr bwMode="auto">
            <a:xfrm>
              <a:off x="1912939" y="31289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 name="Rectangle 236"/>
            <p:cNvSpPr>
              <a:spLocks noChangeArrowheads="1"/>
            </p:cNvSpPr>
            <p:nvPr/>
          </p:nvSpPr>
          <p:spPr bwMode="auto">
            <a:xfrm>
              <a:off x="1912939" y="31575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6" name="Rectangle 237"/>
            <p:cNvSpPr>
              <a:spLocks noChangeArrowheads="1"/>
            </p:cNvSpPr>
            <p:nvPr/>
          </p:nvSpPr>
          <p:spPr bwMode="auto">
            <a:xfrm>
              <a:off x="1912939" y="318611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2" name="Rectangle 238"/>
            <p:cNvSpPr>
              <a:spLocks noChangeArrowheads="1"/>
            </p:cNvSpPr>
            <p:nvPr/>
          </p:nvSpPr>
          <p:spPr bwMode="auto">
            <a:xfrm>
              <a:off x="1690689" y="321468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3" name="Rectangle 239"/>
            <p:cNvSpPr>
              <a:spLocks noChangeArrowheads="1"/>
            </p:cNvSpPr>
            <p:nvPr/>
          </p:nvSpPr>
          <p:spPr bwMode="auto">
            <a:xfrm>
              <a:off x="1524001" y="3287713"/>
              <a:ext cx="587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4" name="Rectangle 240"/>
            <p:cNvSpPr>
              <a:spLocks noChangeArrowheads="1"/>
            </p:cNvSpPr>
            <p:nvPr/>
          </p:nvSpPr>
          <p:spPr bwMode="auto">
            <a:xfrm>
              <a:off x="1524001" y="3475038"/>
              <a:ext cx="1158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5" name="Rectangle 241"/>
            <p:cNvSpPr>
              <a:spLocks noChangeArrowheads="1"/>
            </p:cNvSpPr>
            <p:nvPr/>
          </p:nvSpPr>
          <p:spPr bwMode="auto">
            <a:xfrm>
              <a:off x="1524001" y="3344863"/>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6" name="Rectangle 242"/>
            <p:cNvSpPr>
              <a:spLocks noChangeArrowheads="1"/>
            </p:cNvSpPr>
            <p:nvPr/>
          </p:nvSpPr>
          <p:spPr bwMode="auto">
            <a:xfrm>
              <a:off x="1690689" y="33448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7" name="Rectangle 243"/>
            <p:cNvSpPr>
              <a:spLocks noChangeArrowheads="1"/>
            </p:cNvSpPr>
            <p:nvPr/>
          </p:nvSpPr>
          <p:spPr bwMode="auto">
            <a:xfrm>
              <a:off x="1690689" y="33734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8" name="Rectangle 244"/>
            <p:cNvSpPr>
              <a:spLocks noChangeArrowheads="1"/>
            </p:cNvSpPr>
            <p:nvPr/>
          </p:nvSpPr>
          <p:spPr bwMode="auto">
            <a:xfrm>
              <a:off x="1762126" y="33448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9" name="Rectangle 245"/>
            <p:cNvSpPr>
              <a:spLocks noChangeArrowheads="1"/>
            </p:cNvSpPr>
            <p:nvPr/>
          </p:nvSpPr>
          <p:spPr bwMode="auto">
            <a:xfrm>
              <a:off x="1912939" y="33448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0" name="Rectangle 246"/>
            <p:cNvSpPr>
              <a:spLocks noChangeArrowheads="1"/>
            </p:cNvSpPr>
            <p:nvPr/>
          </p:nvSpPr>
          <p:spPr bwMode="auto">
            <a:xfrm>
              <a:off x="1912939" y="33734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1" name="Rectangle 247"/>
            <p:cNvSpPr>
              <a:spLocks noChangeArrowheads="1"/>
            </p:cNvSpPr>
            <p:nvPr/>
          </p:nvSpPr>
          <p:spPr bwMode="auto">
            <a:xfrm>
              <a:off x="1524001" y="3503613"/>
              <a:ext cx="587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2" name="Rectangle 248"/>
            <p:cNvSpPr>
              <a:spLocks noChangeArrowheads="1"/>
            </p:cNvSpPr>
            <p:nvPr/>
          </p:nvSpPr>
          <p:spPr bwMode="auto">
            <a:xfrm>
              <a:off x="1762126" y="3475038"/>
              <a:ext cx="1158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3" name="Rectangle 249"/>
            <p:cNvSpPr>
              <a:spLocks noChangeArrowheads="1"/>
            </p:cNvSpPr>
            <p:nvPr/>
          </p:nvSpPr>
          <p:spPr bwMode="auto">
            <a:xfrm>
              <a:off x="1762126" y="3503613"/>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Tree>
    <p:extLst>
      <p:ext uri="{BB962C8B-B14F-4D97-AF65-F5344CB8AC3E}">
        <p14:creationId xmlns:p14="http://schemas.microsoft.com/office/powerpoint/2010/main" val="4169765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07842"/>
            <a:ext cx="10972800" cy="2042319"/>
          </a:xfrm>
        </p:spPr>
        <p:txBody>
          <a:bodyPr anchor="t">
            <a:noAutofit/>
          </a:bodyPr>
          <a:lstStyle/>
          <a:p>
            <a:pPr algn="ctr"/>
            <a:r>
              <a:rPr lang="en-CA" sz="8000" dirty="0">
                <a:solidFill>
                  <a:srgbClr val="427BBF"/>
                </a:solidFill>
              </a:rPr>
              <a:t>Questions?</a:t>
            </a:r>
          </a:p>
        </p:txBody>
      </p:sp>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11</a:t>
            </a:fld>
            <a:endParaRPr lang="en-US" altLang="en-US" dirty="0"/>
          </a:p>
        </p:txBody>
      </p:sp>
    </p:spTree>
    <p:extLst>
      <p:ext uri="{BB962C8B-B14F-4D97-AF65-F5344CB8AC3E}">
        <p14:creationId xmlns:p14="http://schemas.microsoft.com/office/powerpoint/2010/main" val="38068047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2" y="2424333"/>
            <a:ext cx="8229600"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Moving on up…</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12408578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2800" b="1" dirty="0">
                <a:solidFill>
                  <a:srgbClr val="FFC000"/>
                </a:solidFill>
              </a:rPr>
              <a:t>Transitioning Between </a:t>
            </a:r>
            <a:r>
              <a:rPr lang="en-CA" sz="2800" b="1" dirty="0" smtClean="0">
                <a:solidFill>
                  <a:srgbClr val="FFC000"/>
                </a:solidFill>
              </a:rPr>
              <a:t>Plays</a:t>
            </a:r>
            <a:endParaRPr lang="en-CA" sz="2800" b="1" dirty="0">
              <a:solidFill>
                <a:srgbClr val="FFC000"/>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Transition between plays of the Digital Playbook</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13</a:t>
            </a:fld>
            <a:endParaRPr lang="en-US">
              <a:solidFill>
                <a:prstClr val="black">
                  <a:tint val="75000"/>
                </a:prstClr>
              </a:solidFill>
            </a:endParaRPr>
          </a:p>
        </p:txBody>
      </p:sp>
      <p:grpSp>
        <p:nvGrpSpPr>
          <p:cNvPr id="86" name="Group 85"/>
          <p:cNvGrpSpPr>
            <a:grpSpLocks noChangeAspect="1"/>
          </p:cNvGrpSpPr>
          <p:nvPr/>
        </p:nvGrpSpPr>
        <p:grpSpPr>
          <a:xfrm>
            <a:off x="522136" y="1670683"/>
            <a:ext cx="11147728" cy="3531994"/>
            <a:chOff x="6292150" y="2603867"/>
            <a:chExt cx="5144092" cy="1629830"/>
          </a:xfrm>
        </p:grpSpPr>
        <p:sp>
          <p:nvSpPr>
            <p:cNvPr id="87" name="Rectangle 86"/>
            <p:cNvSpPr/>
            <p:nvPr/>
          </p:nvSpPr>
          <p:spPr>
            <a:xfrm>
              <a:off x="6292150" y="2839512"/>
              <a:ext cx="1459832" cy="117507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Right Triangle 87"/>
            <p:cNvSpPr/>
            <p:nvPr/>
          </p:nvSpPr>
          <p:spPr>
            <a:xfrm>
              <a:off x="7808130" y="2851531"/>
              <a:ext cx="2056692" cy="1163052"/>
            </a:xfrm>
            <a:prstGeom prst="rtTriangl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Right Triangle 88"/>
            <p:cNvSpPr/>
            <p:nvPr/>
          </p:nvSpPr>
          <p:spPr>
            <a:xfrm flipH="1" flipV="1">
              <a:off x="7863570" y="2839512"/>
              <a:ext cx="2057400" cy="1161288"/>
            </a:xfrm>
            <a:prstGeom prst="rtTriangle">
              <a:avLst/>
            </a:prstGeom>
            <a:solidFill>
              <a:srgbClr val="F2F2F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0" name="Rectangle 89"/>
            <p:cNvSpPr/>
            <p:nvPr/>
          </p:nvSpPr>
          <p:spPr>
            <a:xfrm>
              <a:off x="9976410" y="2832620"/>
              <a:ext cx="1459832" cy="117507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Flowchart: Manual Operation 90"/>
            <p:cNvSpPr/>
            <p:nvPr/>
          </p:nvSpPr>
          <p:spPr>
            <a:xfrm>
              <a:off x="6411048" y="2603867"/>
              <a:ext cx="737937" cy="441158"/>
            </a:xfrm>
            <a:prstGeom prst="flowChartManualOperation">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Flowchart: Manual Operation 91"/>
            <p:cNvSpPr/>
            <p:nvPr/>
          </p:nvSpPr>
          <p:spPr>
            <a:xfrm flipV="1">
              <a:off x="10579404" y="3792539"/>
              <a:ext cx="737937" cy="441158"/>
            </a:xfrm>
            <a:prstGeom prst="flowChartManualOperation">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3" name="Rectangle 92"/>
            <p:cNvSpPr/>
            <p:nvPr/>
          </p:nvSpPr>
          <p:spPr>
            <a:xfrm>
              <a:off x="6328009" y="292398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Ideation</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4" name="Rectangle 93"/>
            <p:cNvSpPr/>
            <p:nvPr/>
          </p:nvSpPr>
          <p:spPr>
            <a:xfrm>
              <a:off x="7825352" y="369957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Discovery</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5" name="Rectangle 94"/>
            <p:cNvSpPr/>
            <p:nvPr/>
          </p:nvSpPr>
          <p:spPr>
            <a:xfrm>
              <a:off x="8689384" y="2923983"/>
              <a:ext cx="1203158" cy="26800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schemeClr val="tx1"/>
                  </a:solidFill>
                  <a:effectLst/>
                  <a:uLnTx/>
                  <a:uFillTx/>
                  <a:latin typeface="Century Gothic" panose="020B0502020202020204" pitchFamily="34" charset="0"/>
                  <a:ea typeface="+mn-ea"/>
                  <a:cs typeface="+mn-cs"/>
                </a:rPr>
                <a:t>Delivery</a:t>
              </a:r>
              <a:endParaRPr kumimoji="0" lang="en-US" sz="1000" b="1" i="0" u="none" strike="noStrike" kern="1200" cap="none" spc="0" normalizeH="0" baseline="0" noProof="0" dirty="0">
                <a:ln>
                  <a:noFill/>
                </a:ln>
                <a:solidFill>
                  <a:schemeClr val="tx1"/>
                </a:solidFill>
                <a:effectLst/>
                <a:uLnTx/>
                <a:uFillTx/>
                <a:latin typeface="Century Gothic" panose="020B0502020202020204" pitchFamily="34" charset="0"/>
                <a:ea typeface="+mn-ea"/>
                <a:cs typeface="+mn-cs"/>
              </a:endParaRPr>
            </a:p>
          </p:txBody>
        </p:sp>
        <p:sp>
          <p:nvSpPr>
            <p:cNvPr id="96" name="Rectangle 95"/>
            <p:cNvSpPr/>
            <p:nvPr/>
          </p:nvSpPr>
          <p:spPr>
            <a:xfrm>
              <a:off x="10219129" y="369957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Release</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7" name="Oval 96">
              <a:extLst>
                <a:ext uri="{FF2B5EF4-FFF2-40B4-BE49-F238E27FC236}">
                  <a16:creationId xmlns:a16="http://schemas.microsoft.com/office/drawing/2014/main" xmlns="" id="{030B76AF-7B29-AC42-BFB9-BC3361389DD5}"/>
                </a:ext>
              </a:extLst>
            </p:cNvPr>
            <p:cNvSpPr/>
            <p:nvPr/>
          </p:nvSpPr>
          <p:spPr>
            <a:xfrm>
              <a:off x="7530752" y="3169649"/>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8" name="Oval 97">
              <a:extLst>
                <a:ext uri="{FF2B5EF4-FFF2-40B4-BE49-F238E27FC236}">
                  <a16:creationId xmlns:a16="http://schemas.microsoft.com/office/drawing/2014/main" xmlns="" id="{08A315A4-79CC-614E-958E-B5CD4D3C83C7}"/>
                </a:ext>
              </a:extLst>
            </p:cNvPr>
            <p:cNvSpPr/>
            <p:nvPr/>
          </p:nvSpPr>
          <p:spPr>
            <a:xfrm>
              <a:off x="8663296" y="3181958"/>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9" name="Oval 98">
              <a:extLst>
                <a:ext uri="{FF2B5EF4-FFF2-40B4-BE49-F238E27FC236}">
                  <a16:creationId xmlns:a16="http://schemas.microsoft.com/office/drawing/2014/main" xmlns="" id="{9151FF5C-279F-ED45-ACDE-BCDA4D7AF2E9}"/>
                </a:ext>
              </a:extLst>
            </p:cNvPr>
            <p:cNvSpPr/>
            <p:nvPr/>
          </p:nvSpPr>
          <p:spPr>
            <a:xfrm>
              <a:off x="9739278" y="3194267"/>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grpSp>
    </p:spTree>
    <p:extLst>
      <p:ext uri="{BB962C8B-B14F-4D97-AF65-F5344CB8AC3E}">
        <p14:creationId xmlns:p14="http://schemas.microsoft.com/office/powerpoint/2010/main" val="42415334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1" y="2424333"/>
            <a:ext cx="11470665"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Challenge and validate your assumptions…</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37165176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Rectangle 212"/>
          <p:cNvSpPr/>
          <p:nvPr/>
        </p:nvSpPr>
        <p:spPr>
          <a:xfrm>
            <a:off x="7016864" y="880191"/>
            <a:ext cx="4769755" cy="5573705"/>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2800" b="1" dirty="0" smtClean="0">
                <a:solidFill>
                  <a:srgbClr val="E47623"/>
                </a:solidFill>
              </a:rPr>
              <a:t>Discovery</a:t>
            </a:r>
            <a:endParaRPr lang="en-CA" sz="2800" b="1" dirty="0">
              <a:solidFill>
                <a:srgbClr val="E47623"/>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Validate your ideas</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15</a:t>
            </a:fld>
            <a:endParaRPr lang="en-US">
              <a:solidFill>
                <a:prstClr val="black">
                  <a:tint val="75000"/>
                </a:prstClr>
              </a:solidFill>
            </a:endParaRPr>
          </a:p>
        </p:txBody>
      </p:sp>
      <p:sp>
        <p:nvSpPr>
          <p:cNvPr id="475" name="Title 1">
            <a:extLst>
              <a:ext uri="{FF2B5EF4-FFF2-40B4-BE49-F238E27FC236}">
                <a16:creationId xmlns:a16="http://schemas.microsoft.com/office/drawing/2014/main" xmlns="" id="{C4CC0F66-F716-9E4A-A350-90E627E348D3}"/>
              </a:ext>
            </a:extLst>
          </p:cNvPr>
          <p:cNvSpPr txBox="1">
            <a:spLocks/>
          </p:cNvSpPr>
          <p:nvPr/>
        </p:nvSpPr>
        <p:spPr bwMode="auto">
          <a:xfrm>
            <a:off x="2004553" y="437500"/>
            <a:ext cx="2010926" cy="1324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pic>
        <p:nvPicPr>
          <p:cNvPr id="190" name="Picture 189"/>
          <p:cNvPicPr>
            <a:picLocks noChangeAspect="1"/>
          </p:cNvPicPr>
          <p:nvPr/>
        </p:nvPicPr>
        <p:blipFill>
          <a:blip r:embed="rId2"/>
          <a:stretch>
            <a:fillRect/>
          </a:stretch>
        </p:blipFill>
        <p:spPr>
          <a:xfrm>
            <a:off x="10142998" y="166286"/>
            <a:ext cx="1876368" cy="598841"/>
          </a:xfrm>
          <a:prstGeom prst="rect">
            <a:avLst/>
          </a:prstGeom>
        </p:spPr>
      </p:pic>
      <p:grpSp>
        <p:nvGrpSpPr>
          <p:cNvPr id="194" name="Group 193"/>
          <p:cNvGrpSpPr>
            <a:grpSpLocks noChangeAspect="1"/>
          </p:cNvGrpSpPr>
          <p:nvPr/>
        </p:nvGrpSpPr>
        <p:grpSpPr>
          <a:xfrm>
            <a:off x="333413" y="1635380"/>
            <a:ext cx="6232897" cy="3719702"/>
            <a:chOff x="3320511" y="1772629"/>
            <a:chExt cx="5550978" cy="3312742"/>
          </a:xfrm>
        </p:grpSpPr>
        <p:sp>
          <p:nvSpPr>
            <p:cNvPr id="195" name="Rectangle 194">
              <a:extLst>
                <a:ext uri="{FF2B5EF4-FFF2-40B4-BE49-F238E27FC236}">
                  <a16:creationId xmlns:a16="http://schemas.microsoft.com/office/drawing/2014/main" xmlns="" id="{E8410B2B-0CFC-DC4B-A32A-AA7DD15C1BAB}"/>
                </a:ext>
              </a:extLst>
            </p:cNvPr>
            <p:cNvSpPr>
              <a:spLocks/>
            </p:cNvSpPr>
            <p:nvPr/>
          </p:nvSpPr>
          <p:spPr>
            <a:xfrm>
              <a:off x="4294595" y="2205371"/>
              <a:ext cx="3780000" cy="28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6" name="Rectangle 195">
              <a:extLst>
                <a:ext uri="{FF2B5EF4-FFF2-40B4-BE49-F238E27FC236}">
                  <a16:creationId xmlns:a16="http://schemas.microsoft.com/office/drawing/2014/main" xmlns="" id="{02758737-D4B5-E448-AB8C-18313073AB5D}"/>
                </a:ext>
              </a:extLst>
            </p:cNvPr>
            <p:cNvSpPr/>
            <p:nvPr/>
          </p:nvSpPr>
          <p:spPr>
            <a:xfrm>
              <a:off x="8067793" y="2205371"/>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grpSp>
          <p:nvGrpSpPr>
            <p:cNvPr id="197" name="Group 196">
              <a:extLst>
                <a:ext uri="{FF2B5EF4-FFF2-40B4-BE49-F238E27FC236}">
                  <a16:creationId xmlns:a16="http://schemas.microsoft.com/office/drawing/2014/main" xmlns="" id="{E083F6A7-6C2F-1541-A011-EC6E2B5E97D8}"/>
                </a:ext>
              </a:extLst>
            </p:cNvPr>
            <p:cNvGrpSpPr/>
            <p:nvPr/>
          </p:nvGrpSpPr>
          <p:grpSpPr>
            <a:xfrm>
              <a:off x="4814563" y="2535357"/>
              <a:ext cx="1844178" cy="1963502"/>
              <a:chOff x="6116913" y="2218734"/>
              <a:chExt cx="1844178" cy="1963502"/>
            </a:xfrm>
          </p:grpSpPr>
          <p:sp>
            <p:nvSpPr>
              <p:cNvPr id="209" name="Oval 208">
                <a:extLst>
                  <a:ext uri="{FF2B5EF4-FFF2-40B4-BE49-F238E27FC236}">
                    <a16:creationId xmlns:a16="http://schemas.microsoft.com/office/drawing/2014/main" xmlns="" id="{3BC87CD8-0034-2347-AFEF-FDCCEC03DCA0}"/>
                  </a:ext>
                </a:extLst>
              </p:cNvPr>
              <p:cNvSpPr/>
              <p:nvPr/>
            </p:nvSpPr>
            <p:spPr>
              <a:xfrm>
                <a:off x="6116913" y="2338058"/>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latin typeface="Century Gothic" panose="020B0502020202020204" pitchFamily="34" charset="0"/>
                  </a:rPr>
                  <a:t>Discovery</a:t>
                </a:r>
              </a:p>
            </p:txBody>
          </p:sp>
          <p:grpSp>
            <p:nvGrpSpPr>
              <p:cNvPr id="210" name="Group 209">
                <a:extLst>
                  <a:ext uri="{FF2B5EF4-FFF2-40B4-BE49-F238E27FC236}">
                    <a16:creationId xmlns:a16="http://schemas.microsoft.com/office/drawing/2014/main" xmlns="" id="{79659C0F-ACE5-2E40-B6AE-E34A0767FFEA}"/>
                  </a:ext>
                </a:extLst>
              </p:cNvPr>
              <p:cNvGrpSpPr/>
              <p:nvPr/>
            </p:nvGrpSpPr>
            <p:grpSpPr>
              <a:xfrm>
                <a:off x="6983963" y="2218734"/>
                <a:ext cx="331400" cy="238647"/>
                <a:chOff x="6186196" y="2263873"/>
                <a:chExt cx="331400" cy="238647"/>
              </a:xfrm>
            </p:grpSpPr>
            <p:sp>
              <p:nvSpPr>
                <p:cNvPr id="211" name="Triangle 5">
                  <a:extLst>
                    <a:ext uri="{FF2B5EF4-FFF2-40B4-BE49-F238E27FC236}">
                      <a16:creationId xmlns:a16="http://schemas.microsoft.com/office/drawing/2014/main" xmlns="" id="{66C6AFFB-6098-6241-BC1A-9F4342E2DD98}"/>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cxnSp>
              <p:nvCxnSpPr>
                <p:cNvPr id="212" name="Straight Connector 211">
                  <a:extLst>
                    <a:ext uri="{FF2B5EF4-FFF2-40B4-BE49-F238E27FC236}">
                      <a16:creationId xmlns:a16="http://schemas.microsoft.com/office/drawing/2014/main" xmlns="" id="{16969DD1-109C-924B-9DFF-7EF9F79FDEA9}"/>
                    </a:ext>
                  </a:extLst>
                </p:cNvPr>
                <p:cNvCxnSpPr>
                  <a:cxnSpLocks/>
                </p:cNvCxnSpPr>
                <p:nvPr/>
              </p:nvCxnSpPr>
              <p:spPr>
                <a:xfrm>
                  <a:off x="6186196" y="2263873"/>
                  <a:ext cx="293914" cy="238647"/>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198" name="Rectangle 197">
              <a:extLst>
                <a:ext uri="{FF2B5EF4-FFF2-40B4-BE49-F238E27FC236}">
                  <a16:creationId xmlns:a16="http://schemas.microsoft.com/office/drawing/2014/main" xmlns="" id="{1D2A0B21-9994-F241-8334-82F6A9A5E390}"/>
                </a:ext>
              </a:extLst>
            </p:cNvPr>
            <p:cNvSpPr/>
            <p:nvPr/>
          </p:nvSpPr>
          <p:spPr>
            <a:xfrm>
              <a:off x="7782004" y="3851691"/>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b="1" dirty="0">
                  <a:latin typeface="Century Gothic" panose="020B0502020202020204" pitchFamily="34" charset="0"/>
                </a:rPr>
                <a:t>Validated</a:t>
              </a:r>
            </a:p>
            <a:p>
              <a:pPr algn="ctr"/>
              <a:r>
                <a:rPr lang="en-US" sz="1600" b="1" dirty="0">
                  <a:latin typeface="Century Gothic" panose="020B0502020202020204" pitchFamily="34" charset="0"/>
                </a:rPr>
                <a:t>Product</a:t>
              </a:r>
            </a:p>
            <a:p>
              <a:pPr algn="ctr"/>
              <a:r>
                <a:rPr lang="en-US" sz="1600" b="1" dirty="0">
                  <a:latin typeface="Century Gothic" panose="020B0502020202020204" pitchFamily="34" charset="0"/>
                </a:rPr>
                <a:t>Backlog</a:t>
              </a:r>
            </a:p>
          </p:txBody>
        </p:sp>
        <p:sp>
          <p:nvSpPr>
            <p:cNvPr id="199" name="Rectangle 198">
              <a:extLst>
                <a:ext uri="{FF2B5EF4-FFF2-40B4-BE49-F238E27FC236}">
                  <a16:creationId xmlns:a16="http://schemas.microsoft.com/office/drawing/2014/main" xmlns="" id="{78C7FD3C-068E-2940-AFEB-4B62A241C98D}"/>
                </a:ext>
              </a:extLst>
            </p:cNvPr>
            <p:cNvSpPr/>
            <p:nvPr/>
          </p:nvSpPr>
          <p:spPr>
            <a:xfrm>
              <a:off x="3320511" y="2426178"/>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latin typeface="Century Gothic" panose="020B0502020202020204" pitchFamily="34" charset="0"/>
                </a:rPr>
                <a:t>Opportunity Canvas</a:t>
              </a:r>
            </a:p>
          </p:txBody>
        </p:sp>
        <p:sp>
          <p:nvSpPr>
            <p:cNvPr id="200" name="Rectangle 199">
              <a:extLst>
                <a:ext uri="{FF2B5EF4-FFF2-40B4-BE49-F238E27FC236}">
                  <a16:creationId xmlns:a16="http://schemas.microsoft.com/office/drawing/2014/main" xmlns="" id="{32BE8BC2-8BE7-2145-9DAB-15210223467D}"/>
                </a:ext>
              </a:extLst>
            </p:cNvPr>
            <p:cNvSpPr/>
            <p:nvPr/>
          </p:nvSpPr>
          <p:spPr>
            <a:xfrm>
              <a:off x="4799677" y="1772629"/>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latin typeface="Century Gothic" panose="020B0502020202020204" pitchFamily="34" charset="0"/>
                </a:rPr>
                <a:t>Standards</a:t>
              </a:r>
            </a:p>
          </p:txBody>
        </p:sp>
        <p:sp>
          <p:nvSpPr>
            <p:cNvPr id="201" name="Oval 200">
              <a:extLst>
                <a:ext uri="{FF2B5EF4-FFF2-40B4-BE49-F238E27FC236}">
                  <a16:creationId xmlns:a16="http://schemas.microsoft.com/office/drawing/2014/main" xmlns="" id="{B1AD4BB7-FEFC-E646-9D0A-377E1523FAFC}"/>
                </a:ext>
              </a:extLst>
            </p:cNvPr>
            <p:cNvSpPr/>
            <p:nvPr/>
          </p:nvSpPr>
          <p:spPr>
            <a:xfrm>
              <a:off x="6420163" y="2522569"/>
              <a:ext cx="617573" cy="617572"/>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b="1" dirty="0">
                  <a:latin typeface="Century Gothic" panose="020B0502020202020204" pitchFamily="34" charset="0"/>
                </a:rPr>
                <a:t>Validate</a:t>
              </a:r>
            </a:p>
          </p:txBody>
        </p:sp>
        <p:sp>
          <p:nvSpPr>
            <p:cNvPr id="202" name="Triangle 14">
              <a:extLst>
                <a:ext uri="{FF2B5EF4-FFF2-40B4-BE49-F238E27FC236}">
                  <a16:creationId xmlns:a16="http://schemas.microsoft.com/office/drawing/2014/main" xmlns="" id="{C0C2B28C-437D-F642-BF2A-2304FB240275}"/>
                </a:ext>
              </a:extLst>
            </p:cNvPr>
            <p:cNvSpPr/>
            <p:nvPr/>
          </p:nvSpPr>
          <p:spPr>
            <a:xfrm rot="17329629">
              <a:off x="6724398" y="2428976"/>
              <a:ext cx="147442" cy="19906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000"/>
            </a:p>
          </p:txBody>
        </p:sp>
        <p:sp>
          <p:nvSpPr>
            <p:cNvPr id="203" name="TextBox 15">
              <a:extLst>
                <a:ext uri="{FF2B5EF4-FFF2-40B4-BE49-F238E27FC236}">
                  <a16:creationId xmlns:a16="http://schemas.microsoft.com/office/drawing/2014/main" xmlns="" id="{87461F95-037F-FA4E-BFB9-6D16613AA93D}"/>
                </a:ext>
              </a:extLst>
            </p:cNvPr>
            <p:cNvSpPr txBox="1">
              <a:spLocks/>
            </p:cNvSpPr>
            <p:nvPr/>
          </p:nvSpPr>
          <p:spPr>
            <a:xfrm>
              <a:off x="4842136" y="258433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b="1" dirty="0">
                  <a:solidFill>
                    <a:schemeClr val="accent2"/>
                  </a:solidFill>
                  <a:latin typeface="Century Gothic" panose="020B0502020202020204" pitchFamily="34" charset="0"/>
                </a:rPr>
                <a:t>Story</a:t>
              </a:r>
            </a:p>
            <a:p>
              <a:pPr algn="ctr"/>
              <a:r>
                <a:rPr lang="en-US" sz="1000" b="1" dirty="0">
                  <a:solidFill>
                    <a:schemeClr val="accent2"/>
                  </a:solidFill>
                  <a:latin typeface="Century Gothic" panose="020B0502020202020204" pitchFamily="34" charset="0"/>
                </a:rPr>
                <a:t>Map</a:t>
              </a:r>
              <a:endParaRPr lang="fr-CA" sz="1000" b="1" dirty="0">
                <a:solidFill>
                  <a:schemeClr val="accent2"/>
                </a:solidFill>
                <a:latin typeface="Century Gothic" panose="020B0502020202020204" pitchFamily="34" charset="0"/>
              </a:endParaRPr>
            </a:p>
          </p:txBody>
        </p:sp>
        <p:sp>
          <p:nvSpPr>
            <p:cNvPr id="204" name="TextBox 16">
              <a:extLst>
                <a:ext uri="{FF2B5EF4-FFF2-40B4-BE49-F238E27FC236}">
                  <a16:creationId xmlns:a16="http://schemas.microsoft.com/office/drawing/2014/main" xmlns="" id="{C149350A-A7F8-C045-A79C-63B2A14886F5}"/>
                </a:ext>
              </a:extLst>
            </p:cNvPr>
            <p:cNvSpPr txBox="1">
              <a:spLocks/>
            </p:cNvSpPr>
            <p:nvPr/>
          </p:nvSpPr>
          <p:spPr>
            <a:xfrm>
              <a:off x="6368656" y="348702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b="1" dirty="0">
                  <a:solidFill>
                    <a:schemeClr val="accent2"/>
                  </a:solidFill>
                  <a:latin typeface="Century Gothic" panose="020B0502020202020204" pitchFamily="34" charset="0"/>
                </a:rPr>
                <a:t>User</a:t>
              </a:r>
              <a:endParaRPr lang="fr-CA" sz="1000" b="1" dirty="0">
                <a:solidFill>
                  <a:schemeClr val="accent2"/>
                </a:solidFill>
                <a:latin typeface="Century Gothic" panose="020B0502020202020204" pitchFamily="34" charset="0"/>
              </a:endParaRPr>
            </a:p>
            <a:p>
              <a:pPr algn="ctr"/>
              <a:r>
                <a:rPr lang="fr-CA" sz="1000" b="1" dirty="0">
                  <a:solidFill>
                    <a:schemeClr val="accent2"/>
                  </a:solidFill>
                  <a:latin typeface="Century Gothic" panose="020B0502020202020204" pitchFamily="34" charset="0"/>
                </a:rPr>
                <a:t>Stories</a:t>
              </a:r>
              <a:endParaRPr lang="en-US" sz="1000" b="1" dirty="0">
                <a:solidFill>
                  <a:schemeClr val="accent2"/>
                </a:solidFill>
                <a:latin typeface="Century Gothic" panose="020B0502020202020204" pitchFamily="34" charset="0"/>
              </a:endParaRPr>
            </a:p>
          </p:txBody>
        </p:sp>
        <p:sp>
          <p:nvSpPr>
            <p:cNvPr id="205" name="TextBox 17">
              <a:extLst>
                <a:ext uri="{FF2B5EF4-FFF2-40B4-BE49-F238E27FC236}">
                  <a16:creationId xmlns:a16="http://schemas.microsoft.com/office/drawing/2014/main" xmlns="" id="{F04D064D-1415-314B-AA9F-9C882CF5C05D}"/>
                </a:ext>
              </a:extLst>
            </p:cNvPr>
            <p:cNvSpPr txBox="1">
              <a:spLocks/>
            </p:cNvSpPr>
            <p:nvPr/>
          </p:nvSpPr>
          <p:spPr>
            <a:xfrm>
              <a:off x="4673717" y="3800631"/>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b="1" dirty="0">
                  <a:solidFill>
                    <a:schemeClr val="accent2"/>
                  </a:solidFill>
                  <a:latin typeface="Century Gothic" panose="020B0502020202020204" pitchFamily="34" charset="0"/>
                </a:rPr>
                <a:t>Design</a:t>
              </a:r>
            </a:p>
          </p:txBody>
        </p:sp>
        <p:sp>
          <p:nvSpPr>
            <p:cNvPr id="206" name="TextBox 18">
              <a:extLst>
                <a:ext uri="{FF2B5EF4-FFF2-40B4-BE49-F238E27FC236}">
                  <a16:creationId xmlns:a16="http://schemas.microsoft.com/office/drawing/2014/main" xmlns="" id="{2E58C8FF-9802-144D-9B82-C2B1D51A14F8}"/>
                </a:ext>
              </a:extLst>
            </p:cNvPr>
            <p:cNvSpPr txBox="1">
              <a:spLocks/>
            </p:cNvSpPr>
            <p:nvPr/>
          </p:nvSpPr>
          <p:spPr>
            <a:xfrm>
              <a:off x="6739409" y="425197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1000" b="1" dirty="0">
                  <a:solidFill>
                    <a:schemeClr val="accent2"/>
                  </a:solidFill>
                  <a:latin typeface="Century Gothic" panose="020B0502020202020204" pitchFamily="34" charset="0"/>
                </a:rPr>
                <a:t>Define</a:t>
              </a:r>
            </a:p>
            <a:p>
              <a:pPr algn="ctr"/>
              <a:r>
                <a:rPr lang="en-CA" sz="1000" b="1" dirty="0">
                  <a:solidFill>
                    <a:schemeClr val="accent2"/>
                  </a:solidFill>
                  <a:latin typeface="Century Gothic" panose="020B0502020202020204" pitchFamily="34" charset="0"/>
                </a:rPr>
                <a:t>MVR</a:t>
              </a:r>
              <a:endParaRPr lang="en-US" sz="1000" b="1" dirty="0">
                <a:solidFill>
                  <a:schemeClr val="accent2"/>
                </a:solidFill>
                <a:latin typeface="Century Gothic" panose="020B0502020202020204" pitchFamily="34" charset="0"/>
              </a:endParaRPr>
            </a:p>
          </p:txBody>
        </p:sp>
        <p:cxnSp>
          <p:nvCxnSpPr>
            <p:cNvPr id="207" name="Straight Connector 206">
              <a:extLst>
                <a:ext uri="{FF2B5EF4-FFF2-40B4-BE49-F238E27FC236}">
                  <a16:creationId xmlns:a16="http://schemas.microsoft.com/office/drawing/2014/main" xmlns="" id="{784912FC-8C51-E249-AA28-DC2987928E47}"/>
                </a:ext>
              </a:extLst>
            </p:cNvPr>
            <p:cNvCxnSpPr>
              <a:cxnSpLocks/>
            </p:cNvCxnSpPr>
            <p:nvPr/>
          </p:nvCxnSpPr>
          <p:spPr>
            <a:xfrm>
              <a:off x="6671074" y="2473311"/>
              <a:ext cx="196388" cy="1813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08" name="Triangle 20">
              <a:extLst>
                <a:ext uri="{FF2B5EF4-FFF2-40B4-BE49-F238E27FC236}">
                  <a16:creationId xmlns:a16="http://schemas.microsoft.com/office/drawing/2014/main" xmlns="" id="{992B0551-5E83-1C4E-A31C-24600C3F5505}"/>
                </a:ext>
              </a:extLst>
            </p:cNvPr>
            <p:cNvSpPr/>
            <p:nvPr/>
          </p:nvSpPr>
          <p:spPr>
            <a:xfrm rot="5400000">
              <a:off x="8165511" y="2501631"/>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grpSp>
      <p:sp>
        <p:nvSpPr>
          <p:cNvPr id="214" name="Title 1">
            <a:extLst>
              <a:ext uri="{FF2B5EF4-FFF2-40B4-BE49-F238E27FC236}">
                <a16:creationId xmlns:a16="http://schemas.microsoft.com/office/drawing/2014/main" xmlns="" id="{C4CC0F66-F716-9E4A-A350-90E627E348D3}"/>
              </a:ext>
            </a:extLst>
          </p:cNvPr>
          <p:cNvSpPr txBox="1">
            <a:spLocks/>
          </p:cNvSpPr>
          <p:nvPr/>
        </p:nvSpPr>
        <p:spPr bwMode="auto">
          <a:xfrm>
            <a:off x="7168302" y="960609"/>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Why?</a:t>
            </a:r>
            <a:endParaRPr lang="en-CA" sz="1600" b="1" dirty="0">
              <a:solidFill>
                <a:srgbClr val="73B632"/>
              </a:solidFill>
            </a:endParaRPr>
          </a:p>
        </p:txBody>
      </p:sp>
      <p:sp>
        <p:nvSpPr>
          <p:cNvPr id="215" name="Title 1">
            <a:extLst>
              <a:ext uri="{FF2B5EF4-FFF2-40B4-BE49-F238E27FC236}">
                <a16:creationId xmlns:a16="http://schemas.microsoft.com/office/drawing/2014/main" xmlns="" id="{C4CC0F66-F716-9E4A-A350-90E627E348D3}"/>
              </a:ext>
            </a:extLst>
          </p:cNvPr>
          <p:cNvSpPr txBox="1">
            <a:spLocks/>
          </p:cNvSpPr>
          <p:nvPr/>
        </p:nvSpPr>
        <p:spPr bwMode="auto">
          <a:xfrm>
            <a:off x="7168301" y="1340738"/>
            <a:ext cx="4530639" cy="65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200" dirty="0">
                <a:solidFill>
                  <a:prstClr val="black"/>
                </a:solidFill>
              </a:rPr>
              <a:t>In Order to build the right product or service, we need to challenge and validate our assumptions</a:t>
            </a:r>
            <a:r>
              <a:rPr lang="en-CA" sz="1200" dirty="0" smtClean="0">
                <a:solidFill>
                  <a:prstClr val="black"/>
                </a:solidFill>
              </a:rPr>
              <a:t>.</a:t>
            </a:r>
          </a:p>
          <a:p>
            <a:pPr lvl="0">
              <a:defRPr/>
            </a:pPr>
            <a:endParaRPr lang="en-CA" sz="1200" dirty="0">
              <a:solidFill>
                <a:prstClr val="black"/>
              </a:solidFill>
            </a:endParaRPr>
          </a:p>
        </p:txBody>
      </p:sp>
      <p:sp>
        <p:nvSpPr>
          <p:cNvPr id="216" name="Title 1">
            <a:extLst>
              <a:ext uri="{FF2B5EF4-FFF2-40B4-BE49-F238E27FC236}">
                <a16:creationId xmlns:a16="http://schemas.microsoft.com/office/drawing/2014/main" xmlns="" id="{C4CC0F66-F716-9E4A-A350-90E627E348D3}"/>
              </a:ext>
            </a:extLst>
          </p:cNvPr>
          <p:cNvSpPr txBox="1">
            <a:spLocks/>
          </p:cNvSpPr>
          <p:nvPr/>
        </p:nvSpPr>
        <p:spPr bwMode="auto">
          <a:xfrm>
            <a:off x="7168302" y="1864418"/>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How?</a:t>
            </a:r>
            <a:endParaRPr lang="en-CA" sz="1600" b="1" dirty="0">
              <a:solidFill>
                <a:srgbClr val="EF4051"/>
              </a:solidFill>
            </a:endParaRPr>
          </a:p>
        </p:txBody>
      </p:sp>
      <p:sp>
        <p:nvSpPr>
          <p:cNvPr id="217" name="Title 1">
            <a:extLst>
              <a:ext uri="{FF2B5EF4-FFF2-40B4-BE49-F238E27FC236}">
                <a16:creationId xmlns:a16="http://schemas.microsoft.com/office/drawing/2014/main" xmlns="" id="{C4CC0F66-F716-9E4A-A350-90E627E348D3}"/>
              </a:ext>
            </a:extLst>
          </p:cNvPr>
          <p:cNvSpPr txBox="1">
            <a:spLocks/>
          </p:cNvSpPr>
          <p:nvPr/>
        </p:nvSpPr>
        <p:spPr bwMode="auto">
          <a:xfrm>
            <a:off x="7168302" y="2711944"/>
            <a:ext cx="4530639" cy="65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200" dirty="0">
                <a:solidFill>
                  <a:prstClr val="black"/>
                </a:solidFill>
              </a:rPr>
              <a:t>Answer the question: </a:t>
            </a:r>
            <a:r>
              <a:rPr lang="en-US" sz="1200" b="1" i="1" dirty="0">
                <a:solidFill>
                  <a:prstClr val="black"/>
                </a:solidFill>
              </a:rPr>
              <a:t>What functionality can help us realize the desired outcomes?</a:t>
            </a:r>
            <a:br>
              <a:rPr lang="en-US" sz="1200" b="1" i="1" dirty="0">
                <a:solidFill>
                  <a:prstClr val="black"/>
                </a:solidFill>
              </a:rPr>
            </a:br>
            <a:endParaRPr lang="en-US" sz="1200" b="1" i="1" dirty="0">
              <a:solidFill>
                <a:prstClr val="black"/>
              </a:solidFill>
            </a:endParaRPr>
          </a:p>
          <a:p>
            <a:pPr lvl="0">
              <a:defRPr/>
            </a:pPr>
            <a:r>
              <a:rPr lang="en-US" sz="1200" dirty="0">
                <a:solidFill>
                  <a:prstClr val="black"/>
                </a:solidFill>
              </a:rPr>
              <a:t>During the Discovery Phase we will test and validate our assumptions to better understand how the product will be realized.</a:t>
            </a:r>
            <a:endParaRPr lang="en-CA" sz="1200" dirty="0">
              <a:solidFill>
                <a:prstClr val="black"/>
              </a:solidFill>
            </a:endParaRPr>
          </a:p>
        </p:txBody>
      </p:sp>
      <p:grpSp>
        <p:nvGrpSpPr>
          <p:cNvPr id="8" name="Group 7"/>
          <p:cNvGrpSpPr/>
          <p:nvPr/>
        </p:nvGrpSpPr>
        <p:grpSpPr>
          <a:xfrm>
            <a:off x="7168302" y="3408424"/>
            <a:ext cx="4842053" cy="2903970"/>
            <a:chOff x="-944761" y="3864718"/>
            <a:chExt cx="4842053" cy="2903970"/>
          </a:xfrm>
        </p:grpSpPr>
        <p:sp>
          <p:nvSpPr>
            <p:cNvPr id="218" name="Title 1">
              <a:extLst>
                <a:ext uri="{FF2B5EF4-FFF2-40B4-BE49-F238E27FC236}">
                  <a16:creationId xmlns:a16="http://schemas.microsoft.com/office/drawing/2014/main" xmlns="" id="{C4CC0F66-F716-9E4A-A350-90E627E348D3}"/>
                </a:ext>
              </a:extLst>
            </p:cNvPr>
            <p:cNvSpPr txBox="1">
              <a:spLocks/>
            </p:cNvSpPr>
            <p:nvPr/>
          </p:nvSpPr>
          <p:spPr bwMode="auto">
            <a:xfrm>
              <a:off x="-944761" y="3864718"/>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Who?</a:t>
              </a:r>
              <a:endParaRPr lang="en-CA" sz="1600" b="1" dirty="0">
                <a:solidFill>
                  <a:srgbClr val="E47623"/>
                </a:solidFill>
              </a:endParaRPr>
            </a:p>
          </p:txBody>
        </p:sp>
        <p:sp>
          <p:nvSpPr>
            <p:cNvPr id="219" name="Title 1">
              <a:extLst>
                <a:ext uri="{FF2B5EF4-FFF2-40B4-BE49-F238E27FC236}">
                  <a16:creationId xmlns:a16="http://schemas.microsoft.com/office/drawing/2014/main" xmlns="" id="{C4CC0F66-F716-9E4A-A350-90E627E348D3}"/>
                </a:ext>
              </a:extLst>
            </p:cNvPr>
            <p:cNvSpPr txBox="1">
              <a:spLocks/>
            </p:cNvSpPr>
            <p:nvPr/>
          </p:nvSpPr>
          <p:spPr bwMode="auto">
            <a:xfrm>
              <a:off x="-606352" y="4349337"/>
              <a:ext cx="2010926" cy="2419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Program Stakeholders</a:t>
              </a:r>
            </a:p>
            <a:p>
              <a:pPr>
                <a:defRPr/>
              </a:pPr>
              <a:endParaRPr lang="en-CA" sz="1200" dirty="0" smtClean="0">
                <a:solidFill>
                  <a:prstClr val="black"/>
                </a:solidFill>
              </a:endParaRPr>
            </a:p>
            <a:p>
              <a:pPr>
                <a:defRPr/>
              </a:pPr>
              <a:r>
                <a:rPr lang="en-CA" sz="1200" dirty="0" smtClean="0">
                  <a:solidFill>
                    <a:prstClr val="black"/>
                  </a:solidFill>
                </a:rPr>
                <a:t>Program Owner</a:t>
              </a:r>
            </a:p>
            <a:p>
              <a:pPr>
                <a:defRPr/>
              </a:pPr>
              <a:endParaRPr lang="en-CA" sz="1200" dirty="0" smtClean="0">
                <a:solidFill>
                  <a:prstClr val="black"/>
                </a:solidFill>
              </a:endParaRPr>
            </a:p>
            <a:p>
              <a:pPr>
                <a:defRPr/>
              </a:pPr>
              <a:r>
                <a:rPr lang="en-CA" sz="1200" dirty="0" smtClean="0">
                  <a:solidFill>
                    <a:prstClr val="black"/>
                  </a:solidFill>
                </a:rPr>
                <a:t>Program SMEs</a:t>
              </a:r>
            </a:p>
            <a:p>
              <a:pPr>
                <a:defRPr/>
              </a:pPr>
              <a:endParaRPr lang="en-CA" sz="1200" dirty="0" smtClean="0">
                <a:solidFill>
                  <a:prstClr val="black"/>
                </a:solidFill>
              </a:endParaRPr>
            </a:p>
            <a:p>
              <a:pPr>
                <a:defRPr/>
              </a:pPr>
              <a:r>
                <a:rPr lang="en-CA" sz="1200" dirty="0" smtClean="0">
                  <a:solidFill>
                    <a:prstClr val="black"/>
                  </a:solidFill>
                </a:rPr>
                <a:t>UX Designer</a:t>
              </a:r>
            </a:p>
            <a:p>
              <a:pPr>
                <a:defRPr/>
              </a:pPr>
              <a:endParaRPr lang="en-CA" sz="1200" dirty="0" smtClean="0">
                <a:solidFill>
                  <a:prstClr val="black"/>
                </a:solidFill>
              </a:endParaRPr>
            </a:p>
            <a:p>
              <a:pPr lvl="0">
                <a:defRPr/>
              </a:pPr>
              <a:r>
                <a:rPr lang="en-CA" sz="1200" dirty="0" smtClean="0">
                  <a:solidFill>
                    <a:prstClr val="black"/>
                  </a:solidFill>
                </a:rPr>
                <a:t>UI Designer</a:t>
              </a:r>
            </a:p>
            <a:p>
              <a:pPr lvl="0">
                <a:defRPr/>
              </a:pPr>
              <a:endParaRPr lang="en-CA" sz="1200" dirty="0">
                <a:solidFill>
                  <a:prstClr val="black"/>
                </a:solidFill>
              </a:endParaRPr>
            </a:p>
            <a:p>
              <a:pPr>
                <a:defRPr/>
              </a:pPr>
              <a:r>
                <a:rPr lang="en-CA" sz="1200" dirty="0">
                  <a:solidFill>
                    <a:prstClr val="black"/>
                  </a:solidFill>
                </a:rPr>
                <a:t>UX Researcher</a:t>
              </a:r>
            </a:p>
            <a:p>
              <a:pPr lvl="0">
                <a:defRPr/>
              </a:pPr>
              <a:endParaRPr lang="en-CA" sz="1200" dirty="0">
                <a:solidFill>
                  <a:prstClr val="black"/>
                </a:solidFill>
              </a:endParaRPr>
            </a:p>
            <a:p>
              <a:pPr>
                <a:defRPr/>
              </a:pPr>
              <a:r>
                <a:rPr lang="en-CA" sz="1200" dirty="0" smtClean="0">
                  <a:solidFill>
                    <a:prstClr val="black"/>
                  </a:solidFill>
                </a:rPr>
                <a:t>Users</a:t>
              </a:r>
              <a:endParaRPr lang="en-CA" sz="1200" dirty="0">
                <a:solidFill>
                  <a:prstClr val="black"/>
                </a:solidFill>
              </a:endParaRPr>
            </a:p>
          </p:txBody>
        </p:sp>
        <p:sp>
          <p:nvSpPr>
            <p:cNvPr id="220" name="Title 1">
              <a:extLst>
                <a:ext uri="{FF2B5EF4-FFF2-40B4-BE49-F238E27FC236}">
                  <a16:creationId xmlns:a16="http://schemas.microsoft.com/office/drawing/2014/main" xmlns="" id="{C4CC0F66-F716-9E4A-A350-90E627E348D3}"/>
                </a:ext>
              </a:extLst>
            </p:cNvPr>
            <p:cNvSpPr txBox="1">
              <a:spLocks/>
            </p:cNvSpPr>
            <p:nvPr/>
          </p:nvSpPr>
          <p:spPr bwMode="auto">
            <a:xfrm>
              <a:off x="1886366" y="4349336"/>
              <a:ext cx="2010926" cy="2419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Product Owner</a:t>
              </a:r>
            </a:p>
            <a:p>
              <a:pPr>
                <a:defRPr/>
              </a:pPr>
              <a:endParaRPr lang="en-CA" sz="1200" dirty="0" smtClean="0">
                <a:solidFill>
                  <a:prstClr val="black"/>
                </a:solidFill>
              </a:endParaRPr>
            </a:p>
            <a:p>
              <a:pPr lvl="0">
                <a:defRPr/>
              </a:pPr>
              <a:r>
                <a:rPr lang="en-CA" sz="1200" dirty="0">
                  <a:solidFill>
                    <a:prstClr val="black"/>
                  </a:solidFill>
                </a:rPr>
                <a:t>Scrum Master</a:t>
              </a:r>
            </a:p>
            <a:p>
              <a:pPr>
                <a:defRPr/>
              </a:pPr>
              <a:endParaRPr lang="en-CA" sz="1200" dirty="0" smtClean="0">
                <a:solidFill>
                  <a:prstClr val="black"/>
                </a:solidFill>
              </a:endParaRPr>
            </a:p>
            <a:p>
              <a:pPr>
                <a:defRPr/>
              </a:pPr>
              <a:r>
                <a:rPr lang="en-CA" sz="1200" dirty="0" smtClean="0">
                  <a:solidFill>
                    <a:prstClr val="black"/>
                  </a:solidFill>
                </a:rPr>
                <a:t>Business Analyst</a:t>
              </a:r>
            </a:p>
            <a:p>
              <a:pPr>
                <a:defRPr/>
              </a:pPr>
              <a:endParaRPr lang="en-CA" sz="1200" dirty="0" smtClean="0">
                <a:solidFill>
                  <a:prstClr val="black"/>
                </a:solidFill>
              </a:endParaRPr>
            </a:p>
            <a:p>
              <a:pPr lvl="0">
                <a:defRPr/>
              </a:pPr>
              <a:r>
                <a:rPr lang="en-CA" sz="1200" dirty="0">
                  <a:solidFill>
                    <a:prstClr val="black"/>
                  </a:solidFill>
                </a:rPr>
                <a:t>Scrum Lead</a:t>
              </a:r>
            </a:p>
            <a:p>
              <a:pPr>
                <a:defRPr/>
              </a:pPr>
              <a:endParaRPr lang="en-CA" sz="1200" dirty="0" smtClean="0">
                <a:solidFill>
                  <a:prstClr val="black"/>
                </a:solidFill>
              </a:endParaRPr>
            </a:p>
            <a:p>
              <a:pPr>
                <a:defRPr/>
              </a:pPr>
              <a:r>
                <a:rPr lang="en-CA" sz="1200" dirty="0" smtClean="0">
                  <a:solidFill>
                    <a:prstClr val="black"/>
                  </a:solidFill>
                </a:rPr>
                <a:t>Technical SMEs</a:t>
              </a:r>
            </a:p>
            <a:p>
              <a:pPr>
                <a:defRPr/>
              </a:pPr>
              <a:endParaRPr lang="en-CA" sz="1200" dirty="0">
                <a:solidFill>
                  <a:prstClr val="black"/>
                </a:solidFill>
              </a:endParaRPr>
            </a:p>
            <a:p>
              <a:pPr lvl="0">
                <a:defRPr/>
              </a:pPr>
              <a:r>
                <a:rPr lang="en-CA" sz="1200" dirty="0">
                  <a:solidFill>
                    <a:prstClr val="black"/>
                  </a:solidFill>
                </a:rPr>
                <a:t>DPMO (Governance</a:t>
              </a:r>
              <a:r>
                <a:rPr lang="en-CA" sz="1200" dirty="0" smtClean="0">
                  <a:solidFill>
                    <a:prstClr val="black"/>
                  </a:solidFill>
                </a:rPr>
                <a:t>)</a:t>
              </a:r>
            </a:p>
            <a:p>
              <a:pPr lvl="0">
                <a:defRPr/>
              </a:pPr>
              <a:endParaRPr lang="en-CA" sz="1200" dirty="0">
                <a:solidFill>
                  <a:prstClr val="black"/>
                </a:solidFill>
              </a:endParaRPr>
            </a:p>
            <a:p>
              <a:pPr lvl="0">
                <a:defRPr/>
              </a:pPr>
              <a:endParaRPr lang="en-CA" sz="1200" dirty="0">
                <a:solidFill>
                  <a:prstClr val="black"/>
                </a:solidFill>
              </a:endParaRPr>
            </a:p>
          </p:txBody>
        </p:sp>
        <p:grpSp>
          <p:nvGrpSpPr>
            <p:cNvPr id="221" name="Group 220"/>
            <p:cNvGrpSpPr/>
            <p:nvPr/>
          </p:nvGrpSpPr>
          <p:grpSpPr>
            <a:xfrm>
              <a:off x="1585100" y="5040500"/>
              <a:ext cx="252000" cy="277200"/>
              <a:chOff x="5580063" y="3911600"/>
              <a:chExt cx="403226" cy="461963"/>
            </a:xfrm>
          </p:grpSpPr>
          <p:sp>
            <p:nvSpPr>
              <p:cNvPr id="222" name="Rectangle 18"/>
              <p:cNvSpPr>
                <a:spLocks noChangeArrowheads="1"/>
              </p:cNvSpPr>
              <p:nvPr/>
            </p:nvSpPr>
            <p:spPr bwMode="auto">
              <a:xfrm>
                <a:off x="582453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3" name="Freeform 19"/>
              <p:cNvSpPr>
                <a:spLocks/>
              </p:cNvSpPr>
              <p:nvPr/>
            </p:nvSpPr>
            <p:spPr bwMode="auto">
              <a:xfrm>
                <a:off x="5737226" y="3911600"/>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6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6" y="90"/>
                      <a:pt x="106" y="90"/>
                      <a:pt x="106" y="90"/>
                    </a:cubicBezTo>
                    <a:cubicBezTo>
                      <a:pt x="105" y="89"/>
                      <a:pt x="105" y="89"/>
                      <a:pt x="105" y="88"/>
                    </a:cubicBezTo>
                    <a:cubicBezTo>
                      <a:pt x="105" y="44"/>
                      <a:pt x="69" y="8"/>
                      <a:pt x="25" y="8"/>
                    </a:cubicBezTo>
                    <a:cubicBezTo>
                      <a:pt x="18" y="8"/>
                      <a:pt x="10" y="9"/>
                      <a:pt x="2" y="11"/>
                    </a:cubicBezTo>
                    <a:cubicBezTo>
                      <a:pt x="0" y="4"/>
                      <a:pt x="0" y="4"/>
                      <a:pt x="0" y="4"/>
                    </a:cubicBezTo>
                    <a:cubicBezTo>
                      <a:pt x="8" y="1"/>
                      <a:pt x="17" y="0"/>
                      <a:pt x="25" y="0"/>
                    </a:cubicBezTo>
                    <a:cubicBezTo>
                      <a:pt x="74" y="0"/>
                      <a:pt x="113" y="39"/>
                      <a:pt x="113" y="87"/>
                    </a:cubicBezTo>
                    <a:cubicBezTo>
                      <a:pt x="137" y="138"/>
                      <a:pt x="137" y="138"/>
                      <a:pt x="137" y="138"/>
                    </a:cubicBezTo>
                    <a:cubicBezTo>
                      <a:pt x="137" y="139"/>
                      <a:pt x="137" y="139"/>
                      <a:pt x="137" y="140"/>
                    </a:cubicBezTo>
                    <a:cubicBezTo>
                      <a:pt x="137" y="148"/>
                      <a:pt x="137" y="148"/>
                      <a:pt x="137" y="148"/>
                    </a:cubicBezTo>
                    <a:cubicBezTo>
                      <a:pt x="137" y="150"/>
                      <a:pt x="136" y="152"/>
                      <a:pt x="133" y="152"/>
                    </a:cubicBezTo>
                    <a:cubicBezTo>
                      <a:pt x="113" y="152"/>
                      <a:pt x="113" y="152"/>
                      <a:pt x="113" y="152"/>
                    </a:cubicBezTo>
                    <a:cubicBezTo>
                      <a:pt x="113" y="184"/>
                      <a:pt x="113" y="184"/>
                      <a:pt x="113" y="184"/>
                    </a:cubicBezTo>
                    <a:cubicBezTo>
                      <a:pt x="113" y="199"/>
                      <a:pt x="101"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4" name="Freeform 20"/>
              <p:cNvSpPr>
                <a:spLocks/>
              </p:cNvSpPr>
              <p:nvPr/>
            </p:nvSpPr>
            <p:spPr bwMode="auto">
              <a:xfrm>
                <a:off x="566102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4"/>
                      <a:pt x="6"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5" name="Freeform 21"/>
              <p:cNvSpPr>
                <a:spLocks noEditPoints="1"/>
              </p:cNvSpPr>
              <p:nvPr/>
            </p:nvSpPr>
            <p:spPr bwMode="auto">
              <a:xfrm>
                <a:off x="5580063" y="3941763"/>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1" y="136"/>
                      <a:pt x="0" y="105"/>
                      <a:pt x="0" y="68"/>
                    </a:cubicBezTo>
                    <a:cubicBezTo>
                      <a:pt x="0" y="31"/>
                      <a:pt x="31" y="0"/>
                      <a:pt x="68" y="0"/>
                    </a:cubicBezTo>
                    <a:cubicBezTo>
                      <a:pt x="106" y="0"/>
                      <a:pt x="136" y="31"/>
                      <a:pt x="136" y="68"/>
                    </a:cubicBezTo>
                    <a:cubicBezTo>
                      <a:pt x="136" y="105"/>
                      <a:pt x="106"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6" name="Rectangle 22"/>
              <p:cNvSpPr>
                <a:spLocks noChangeArrowheads="1"/>
              </p:cNvSpPr>
              <p:nvPr/>
            </p:nvSpPr>
            <p:spPr bwMode="auto">
              <a:xfrm>
                <a:off x="5694363" y="3948113"/>
                <a:ext cx="15875" cy="1158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7" name="Freeform 23"/>
              <p:cNvSpPr>
                <a:spLocks/>
              </p:cNvSpPr>
              <p:nvPr/>
            </p:nvSpPr>
            <p:spPr bwMode="auto">
              <a:xfrm>
                <a:off x="5618163" y="4057650"/>
                <a:ext cx="88900" cy="90488"/>
              </a:xfrm>
              <a:custGeom>
                <a:avLst/>
                <a:gdLst>
                  <a:gd name="T0" fmla="*/ 7 w 56"/>
                  <a:gd name="T1" fmla="*/ 57 h 57"/>
                  <a:gd name="T2" fmla="*/ 0 w 56"/>
                  <a:gd name="T3" fmla="*/ 50 h 57"/>
                  <a:gd name="T4" fmla="*/ 50 w 56"/>
                  <a:gd name="T5" fmla="*/ 0 h 57"/>
                  <a:gd name="T6" fmla="*/ 56 w 56"/>
                  <a:gd name="T7" fmla="*/ 7 h 57"/>
                  <a:gd name="T8" fmla="*/ 7 w 56"/>
                  <a:gd name="T9" fmla="*/ 57 h 57"/>
                </a:gdLst>
                <a:ahLst/>
                <a:cxnLst>
                  <a:cxn ang="0">
                    <a:pos x="T0" y="T1"/>
                  </a:cxn>
                  <a:cxn ang="0">
                    <a:pos x="T2" y="T3"/>
                  </a:cxn>
                  <a:cxn ang="0">
                    <a:pos x="T4" y="T5"/>
                  </a:cxn>
                  <a:cxn ang="0">
                    <a:pos x="T6" y="T7"/>
                  </a:cxn>
                  <a:cxn ang="0">
                    <a:pos x="T8" y="T9"/>
                  </a:cxn>
                </a:cxnLst>
                <a:rect l="0" t="0" r="r" b="b"/>
                <a:pathLst>
                  <a:path w="56" h="57">
                    <a:moveTo>
                      <a:pt x="7" y="57"/>
                    </a:moveTo>
                    <a:lnTo>
                      <a:pt x="0" y="50"/>
                    </a:lnTo>
                    <a:lnTo>
                      <a:pt x="50" y="0"/>
                    </a:lnTo>
                    <a:lnTo>
                      <a:pt x="56" y="7"/>
                    </a:lnTo>
                    <a:lnTo>
                      <a:pt x="7" y="5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8" name="Freeform 24"/>
              <p:cNvSpPr>
                <a:spLocks/>
              </p:cNvSpPr>
              <p:nvPr/>
            </p:nvSpPr>
            <p:spPr bwMode="auto">
              <a:xfrm>
                <a:off x="5618163" y="3978275"/>
                <a:ext cx="88900" cy="90488"/>
              </a:xfrm>
              <a:custGeom>
                <a:avLst/>
                <a:gdLst>
                  <a:gd name="T0" fmla="*/ 50 w 56"/>
                  <a:gd name="T1" fmla="*/ 57 h 57"/>
                  <a:gd name="T2" fmla="*/ 0 w 56"/>
                  <a:gd name="T3" fmla="*/ 7 h 57"/>
                  <a:gd name="T4" fmla="*/ 7 w 56"/>
                  <a:gd name="T5" fmla="*/ 0 h 57"/>
                  <a:gd name="T6" fmla="*/ 56 w 56"/>
                  <a:gd name="T7" fmla="*/ 50 h 57"/>
                  <a:gd name="T8" fmla="*/ 50 w 56"/>
                  <a:gd name="T9" fmla="*/ 57 h 57"/>
                </a:gdLst>
                <a:ahLst/>
                <a:cxnLst>
                  <a:cxn ang="0">
                    <a:pos x="T0" y="T1"/>
                  </a:cxn>
                  <a:cxn ang="0">
                    <a:pos x="T2" y="T3"/>
                  </a:cxn>
                  <a:cxn ang="0">
                    <a:pos x="T4" y="T5"/>
                  </a:cxn>
                  <a:cxn ang="0">
                    <a:pos x="T6" y="T7"/>
                  </a:cxn>
                  <a:cxn ang="0">
                    <a:pos x="T8" y="T9"/>
                  </a:cxn>
                </a:cxnLst>
                <a:rect l="0" t="0" r="r" b="b"/>
                <a:pathLst>
                  <a:path w="56" h="57">
                    <a:moveTo>
                      <a:pt x="50" y="57"/>
                    </a:moveTo>
                    <a:lnTo>
                      <a:pt x="0" y="7"/>
                    </a:lnTo>
                    <a:lnTo>
                      <a:pt x="7" y="0"/>
                    </a:lnTo>
                    <a:lnTo>
                      <a:pt x="56" y="50"/>
                    </a:lnTo>
                    <a:lnTo>
                      <a:pt x="50" y="5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9" name="Rectangle 25"/>
              <p:cNvSpPr>
                <a:spLocks noChangeArrowheads="1"/>
              </p:cNvSpPr>
              <p:nvPr/>
            </p:nvSpPr>
            <p:spPr bwMode="auto">
              <a:xfrm>
                <a:off x="5702301" y="4056063"/>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0" name="Freeform 26"/>
              <p:cNvSpPr>
                <a:spLocks noEditPoints="1"/>
              </p:cNvSpPr>
              <p:nvPr/>
            </p:nvSpPr>
            <p:spPr bwMode="auto">
              <a:xfrm>
                <a:off x="5608638" y="3970338"/>
                <a:ext cx="187325" cy="187325"/>
              </a:xfrm>
              <a:custGeom>
                <a:avLst/>
                <a:gdLst>
                  <a:gd name="T0" fmla="*/ 52 w 104"/>
                  <a:gd name="T1" fmla="*/ 104 h 104"/>
                  <a:gd name="T2" fmla="*/ 0 w 104"/>
                  <a:gd name="T3" fmla="*/ 52 h 104"/>
                  <a:gd name="T4" fmla="*/ 52 w 104"/>
                  <a:gd name="T5" fmla="*/ 0 h 104"/>
                  <a:gd name="T6" fmla="*/ 104 w 104"/>
                  <a:gd name="T7" fmla="*/ 52 h 104"/>
                  <a:gd name="T8" fmla="*/ 52 w 104"/>
                  <a:gd name="T9" fmla="*/ 104 h 104"/>
                  <a:gd name="T10" fmla="*/ 52 w 104"/>
                  <a:gd name="T11" fmla="*/ 8 h 104"/>
                  <a:gd name="T12" fmla="*/ 8 w 104"/>
                  <a:gd name="T13" fmla="*/ 52 h 104"/>
                  <a:gd name="T14" fmla="*/ 52 w 104"/>
                  <a:gd name="T15" fmla="*/ 96 h 104"/>
                  <a:gd name="T16" fmla="*/ 96 w 104"/>
                  <a:gd name="T17" fmla="*/ 52 h 104"/>
                  <a:gd name="T18" fmla="*/ 52 w 104"/>
                  <a:gd name="T19" fmla="*/ 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104"/>
                    </a:moveTo>
                    <a:cubicBezTo>
                      <a:pt x="24" y="104"/>
                      <a:pt x="0" y="81"/>
                      <a:pt x="0" y="52"/>
                    </a:cubicBezTo>
                    <a:cubicBezTo>
                      <a:pt x="0" y="23"/>
                      <a:pt x="24" y="0"/>
                      <a:pt x="52" y="0"/>
                    </a:cubicBezTo>
                    <a:cubicBezTo>
                      <a:pt x="81" y="0"/>
                      <a:pt x="104" y="23"/>
                      <a:pt x="104" y="52"/>
                    </a:cubicBezTo>
                    <a:cubicBezTo>
                      <a:pt x="104" y="81"/>
                      <a:pt x="81" y="104"/>
                      <a:pt x="52" y="104"/>
                    </a:cubicBezTo>
                    <a:close/>
                    <a:moveTo>
                      <a:pt x="52" y="8"/>
                    </a:moveTo>
                    <a:cubicBezTo>
                      <a:pt x="28" y="8"/>
                      <a:pt x="8" y="28"/>
                      <a:pt x="8" y="52"/>
                    </a:cubicBezTo>
                    <a:cubicBezTo>
                      <a:pt x="8" y="76"/>
                      <a:pt x="28" y="96"/>
                      <a:pt x="52" y="96"/>
                    </a:cubicBezTo>
                    <a:cubicBezTo>
                      <a:pt x="77" y="96"/>
                      <a:pt x="96" y="76"/>
                      <a:pt x="96" y="52"/>
                    </a:cubicBezTo>
                    <a:cubicBezTo>
                      <a:pt x="96" y="28"/>
                      <a:pt x="77" y="8"/>
                      <a:pt x="5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31" name="Group 230"/>
            <p:cNvGrpSpPr>
              <a:grpSpLocks noChangeAspect="1"/>
            </p:cNvGrpSpPr>
            <p:nvPr/>
          </p:nvGrpSpPr>
          <p:grpSpPr>
            <a:xfrm>
              <a:off x="-879344" y="4291822"/>
              <a:ext cx="276226" cy="277177"/>
              <a:chOff x="7181851" y="3905251"/>
              <a:chExt cx="460375" cy="461962"/>
            </a:xfrm>
          </p:grpSpPr>
          <p:sp>
            <p:nvSpPr>
              <p:cNvPr id="232" name="Rectangle 572"/>
              <p:cNvSpPr>
                <a:spLocks noChangeArrowheads="1"/>
              </p:cNvSpPr>
              <p:nvPr/>
            </p:nvSpPr>
            <p:spPr bwMode="auto">
              <a:xfrm>
                <a:off x="7261226"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33" name="Rectangle 573"/>
              <p:cNvSpPr>
                <a:spLocks noChangeArrowheads="1"/>
              </p:cNvSpPr>
              <p:nvPr/>
            </p:nvSpPr>
            <p:spPr bwMode="auto">
              <a:xfrm>
                <a:off x="7210426" y="42370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34" name="Freeform 574"/>
              <p:cNvSpPr>
                <a:spLocks noEditPoints="1"/>
              </p:cNvSpPr>
              <p:nvPr/>
            </p:nvSpPr>
            <p:spPr bwMode="auto">
              <a:xfrm>
                <a:off x="7210426"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5" name="Freeform 575"/>
              <p:cNvSpPr>
                <a:spLocks/>
              </p:cNvSpPr>
              <p:nvPr/>
            </p:nvSpPr>
            <p:spPr bwMode="auto">
              <a:xfrm>
                <a:off x="7196138" y="3990976"/>
                <a:ext cx="179388" cy="252412"/>
              </a:xfrm>
              <a:custGeom>
                <a:avLst/>
                <a:gdLst>
                  <a:gd name="T0" fmla="*/ 18 w 100"/>
                  <a:gd name="T1" fmla="*/ 140 h 140"/>
                  <a:gd name="T2" fmla="*/ 0 w 100"/>
                  <a:gd name="T3" fmla="*/ 140 h 140"/>
                  <a:gd name="T4" fmla="*/ 0 w 100"/>
                  <a:gd name="T5" fmla="*/ 16 h 140"/>
                  <a:gd name="T6" fmla="*/ 16 w 100"/>
                  <a:gd name="T7" fmla="*/ 0 h 140"/>
                  <a:gd name="T8" fmla="*/ 32 w 100"/>
                  <a:gd name="T9" fmla="*/ 0 h 140"/>
                  <a:gd name="T10" fmla="*/ 56 w 100"/>
                  <a:gd name="T11" fmla="*/ 24 h 140"/>
                  <a:gd name="T12" fmla="*/ 56 w 100"/>
                  <a:gd name="T13" fmla="*/ 48 h 140"/>
                  <a:gd name="T14" fmla="*/ 100 w 100"/>
                  <a:gd name="T15" fmla="*/ 48 h 140"/>
                  <a:gd name="T16" fmla="*/ 100 w 100"/>
                  <a:gd name="T17" fmla="*/ 72 h 140"/>
                  <a:gd name="T18" fmla="*/ 33 w 100"/>
                  <a:gd name="T19" fmla="*/ 72 h 140"/>
                  <a:gd name="T20" fmla="*/ 16 w 100"/>
                  <a:gd name="T21" fmla="*/ 29 h 140"/>
                  <a:gd name="T22" fmla="*/ 24 w 100"/>
                  <a:gd name="T23" fmla="*/ 27 h 140"/>
                  <a:gd name="T24" fmla="*/ 39 w 100"/>
                  <a:gd name="T25" fmla="*/ 64 h 140"/>
                  <a:gd name="T26" fmla="*/ 92 w 100"/>
                  <a:gd name="T27" fmla="*/ 64 h 140"/>
                  <a:gd name="T28" fmla="*/ 92 w 100"/>
                  <a:gd name="T29" fmla="*/ 56 h 140"/>
                  <a:gd name="T30" fmla="*/ 48 w 100"/>
                  <a:gd name="T31" fmla="*/ 56 h 140"/>
                  <a:gd name="T32" fmla="*/ 48 w 100"/>
                  <a:gd name="T33" fmla="*/ 24 h 140"/>
                  <a:gd name="T34" fmla="*/ 32 w 100"/>
                  <a:gd name="T35" fmla="*/ 8 h 140"/>
                  <a:gd name="T36" fmla="*/ 16 w 100"/>
                  <a:gd name="T37" fmla="*/ 8 h 140"/>
                  <a:gd name="T38" fmla="*/ 8 w 100"/>
                  <a:gd name="T39" fmla="*/ 16 h 140"/>
                  <a:gd name="T40" fmla="*/ 8 w 100"/>
                  <a:gd name="T41" fmla="*/ 132 h 140"/>
                  <a:gd name="T42" fmla="*/ 14 w 100"/>
                  <a:gd name="T43" fmla="*/ 132 h 140"/>
                  <a:gd name="T44" fmla="*/ 48 w 100"/>
                  <a:gd name="T45" fmla="*/ 98 h 140"/>
                  <a:gd name="T46" fmla="*/ 48 w 100"/>
                  <a:gd name="T47" fmla="*/ 80 h 140"/>
                  <a:gd name="T48" fmla="*/ 56 w 100"/>
                  <a:gd name="T49" fmla="*/ 80 h 140"/>
                  <a:gd name="T50" fmla="*/ 56 w 100"/>
                  <a:gd name="T51" fmla="*/ 102 h 140"/>
                  <a:gd name="T52" fmla="*/ 18 w 100"/>
                  <a:gd name="T53"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0">
                    <a:moveTo>
                      <a:pt x="18" y="140"/>
                    </a:moveTo>
                    <a:cubicBezTo>
                      <a:pt x="0" y="140"/>
                      <a:pt x="0" y="140"/>
                      <a:pt x="0" y="140"/>
                    </a:cubicBezTo>
                    <a:cubicBezTo>
                      <a:pt x="0" y="16"/>
                      <a:pt x="0" y="16"/>
                      <a:pt x="0" y="16"/>
                    </a:cubicBezTo>
                    <a:cubicBezTo>
                      <a:pt x="0" y="7"/>
                      <a:pt x="7" y="0"/>
                      <a:pt x="16" y="0"/>
                    </a:cubicBezTo>
                    <a:cubicBezTo>
                      <a:pt x="32" y="0"/>
                      <a:pt x="32" y="0"/>
                      <a:pt x="32" y="0"/>
                    </a:cubicBezTo>
                    <a:cubicBezTo>
                      <a:pt x="45" y="0"/>
                      <a:pt x="56" y="11"/>
                      <a:pt x="56" y="24"/>
                    </a:cubicBezTo>
                    <a:cubicBezTo>
                      <a:pt x="56" y="48"/>
                      <a:pt x="56" y="48"/>
                      <a:pt x="56" y="48"/>
                    </a:cubicBezTo>
                    <a:cubicBezTo>
                      <a:pt x="100" y="48"/>
                      <a:pt x="100" y="48"/>
                      <a:pt x="100" y="48"/>
                    </a:cubicBezTo>
                    <a:cubicBezTo>
                      <a:pt x="100" y="72"/>
                      <a:pt x="100" y="72"/>
                      <a:pt x="100" y="72"/>
                    </a:cubicBezTo>
                    <a:cubicBezTo>
                      <a:pt x="33" y="72"/>
                      <a:pt x="33" y="72"/>
                      <a:pt x="33" y="72"/>
                    </a:cubicBezTo>
                    <a:cubicBezTo>
                      <a:pt x="16" y="29"/>
                      <a:pt x="16" y="29"/>
                      <a:pt x="16" y="29"/>
                    </a:cubicBezTo>
                    <a:cubicBezTo>
                      <a:pt x="24" y="27"/>
                      <a:pt x="24" y="27"/>
                      <a:pt x="24" y="27"/>
                    </a:cubicBezTo>
                    <a:cubicBezTo>
                      <a:pt x="39" y="64"/>
                      <a:pt x="39" y="64"/>
                      <a:pt x="39" y="64"/>
                    </a:cubicBezTo>
                    <a:cubicBezTo>
                      <a:pt x="92" y="64"/>
                      <a:pt x="92" y="64"/>
                      <a:pt x="92" y="64"/>
                    </a:cubicBezTo>
                    <a:cubicBezTo>
                      <a:pt x="92" y="56"/>
                      <a:pt x="92" y="56"/>
                      <a:pt x="92" y="56"/>
                    </a:cubicBezTo>
                    <a:cubicBezTo>
                      <a:pt x="48" y="56"/>
                      <a:pt x="48" y="56"/>
                      <a:pt x="48" y="56"/>
                    </a:cubicBezTo>
                    <a:cubicBezTo>
                      <a:pt x="48" y="24"/>
                      <a:pt x="48" y="24"/>
                      <a:pt x="48" y="24"/>
                    </a:cubicBezTo>
                    <a:cubicBezTo>
                      <a:pt x="48" y="15"/>
                      <a:pt x="41" y="8"/>
                      <a:pt x="32" y="8"/>
                    </a:cubicBezTo>
                    <a:cubicBezTo>
                      <a:pt x="16" y="8"/>
                      <a:pt x="16" y="8"/>
                      <a:pt x="16" y="8"/>
                    </a:cubicBezTo>
                    <a:cubicBezTo>
                      <a:pt x="12" y="8"/>
                      <a:pt x="8" y="12"/>
                      <a:pt x="8" y="16"/>
                    </a:cubicBezTo>
                    <a:cubicBezTo>
                      <a:pt x="8" y="132"/>
                      <a:pt x="8" y="132"/>
                      <a:pt x="8" y="132"/>
                    </a:cubicBezTo>
                    <a:cubicBezTo>
                      <a:pt x="14" y="132"/>
                      <a:pt x="14" y="132"/>
                      <a:pt x="14" y="132"/>
                    </a:cubicBezTo>
                    <a:cubicBezTo>
                      <a:pt x="48" y="98"/>
                      <a:pt x="48" y="98"/>
                      <a:pt x="48" y="98"/>
                    </a:cubicBezTo>
                    <a:cubicBezTo>
                      <a:pt x="48" y="80"/>
                      <a:pt x="48" y="80"/>
                      <a:pt x="48" y="80"/>
                    </a:cubicBezTo>
                    <a:cubicBezTo>
                      <a:pt x="56" y="80"/>
                      <a:pt x="56" y="80"/>
                      <a:pt x="56" y="80"/>
                    </a:cubicBezTo>
                    <a:cubicBezTo>
                      <a:pt x="56" y="102"/>
                      <a:pt x="56" y="102"/>
                      <a:pt x="56" y="102"/>
                    </a:cubicBezTo>
                    <a:lnTo>
                      <a:pt x="1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6" name="Rectangle 576"/>
              <p:cNvSpPr>
                <a:spLocks noChangeArrowheads="1"/>
              </p:cNvSpPr>
              <p:nvPr/>
            </p:nvSpPr>
            <p:spPr bwMode="auto">
              <a:xfrm>
                <a:off x="7548563"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7" name="Rectangle 577"/>
              <p:cNvSpPr>
                <a:spLocks noChangeArrowheads="1"/>
              </p:cNvSpPr>
              <p:nvPr/>
            </p:nvSpPr>
            <p:spPr bwMode="auto">
              <a:xfrm>
                <a:off x="7599363" y="4243388"/>
                <a:ext cx="14288" cy="1158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8" name="Freeform 578"/>
              <p:cNvSpPr>
                <a:spLocks noEditPoints="1"/>
              </p:cNvSpPr>
              <p:nvPr/>
            </p:nvSpPr>
            <p:spPr bwMode="auto">
              <a:xfrm>
                <a:off x="7542213"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9" name="Freeform 579"/>
              <p:cNvSpPr>
                <a:spLocks/>
              </p:cNvSpPr>
              <p:nvPr/>
            </p:nvSpPr>
            <p:spPr bwMode="auto">
              <a:xfrm>
                <a:off x="7448551" y="3990976"/>
                <a:ext cx="179388" cy="260350"/>
              </a:xfrm>
              <a:custGeom>
                <a:avLst/>
                <a:gdLst>
                  <a:gd name="T0" fmla="*/ 100 w 100"/>
                  <a:gd name="T1" fmla="*/ 144 h 144"/>
                  <a:gd name="T2" fmla="*/ 86 w 100"/>
                  <a:gd name="T3" fmla="*/ 144 h 144"/>
                  <a:gd name="T4" fmla="*/ 44 w 100"/>
                  <a:gd name="T5" fmla="*/ 102 h 144"/>
                  <a:gd name="T6" fmla="*/ 44 w 100"/>
                  <a:gd name="T7" fmla="*/ 80 h 144"/>
                  <a:gd name="T8" fmla="*/ 52 w 100"/>
                  <a:gd name="T9" fmla="*/ 80 h 144"/>
                  <a:gd name="T10" fmla="*/ 52 w 100"/>
                  <a:gd name="T11" fmla="*/ 98 h 144"/>
                  <a:gd name="T12" fmla="*/ 90 w 100"/>
                  <a:gd name="T13" fmla="*/ 136 h 144"/>
                  <a:gd name="T14" fmla="*/ 92 w 100"/>
                  <a:gd name="T15" fmla="*/ 136 h 144"/>
                  <a:gd name="T16" fmla="*/ 92 w 100"/>
                  <a:gd name="T17" fmla="*/ 16 h 144"/>
                  <a:gd name="T18" fmla="*/ 84 w 100"/>
                  <a:gd name="T19" fmla="*/ 8 h 144"/>
                  <a:gd name="T20" fmla="*/ 68 w 100"/>
                  <a:gd name="T21" fmla="*/ 8 h 144"/>
                  <a:gd name="T22" fmla="*/ 52 w 100"/>
                  <a:gd name="T23" fmla="*/ 24 h 144"/>
                  <a:gd name="T24" fmla="*/ 52 w 100"/>
                  <a:gd name="T25" fmla="*/ 56 h 144"/>
                  <a:gd name="T26" fmla="*/ 8 w 100"/>
                  <a:gd name="T27" fmla="*/ 56 h 144"/>
                  <a:gd name="T28" fmla="*/ 8 w 100"/>
                  <a:gd name="T29" fmla="*/ 64 h 144"/>
                  <a:gd name="T30" fmla="*/ 61 w 100"/>
                  <a:gd name="T31" fmla="*/ 64 h 144"/>
                  <a:gd name="T32" fmla="*/ 76 w 100"/>
                  <a:gd name="T33" fmla="*/ 27 h 144"/>
                  <a:gd name="T34" fmla="*/ 84 w 100"/>
                  <a:gd name="T35" fmla="*/ 29 h 144"/>
                  <a:gd name="T36" fmla="*/ 67 w 100"/>
                  <a:gd name="T37" fmla="*/ 72 h 144"/>
                  <a:gd name="T38" fmla="*/ 0 w 100"/>
                  <a:gd name="T39" fmla="*/ 72 h 144"/>
                  <a:gd name="T40" fmla="*/ 0 w 100"/>
                  <a:gd name="T41" fmla="*/ 48 h 144"/>
                  <a:gd name="T42" fmla="*/ 44 w 100"/>
                  <a:gd name="T43" fmla="*/ 48 h 144"/>
                  <a:gd name="T44" fmla="*/ 44 w 100"/>
                  <a:gd name="T45" fmla="*/ 24 h 144"/>
                  <a:gd name="T46" fmla="*/ 68 w 100"/>
                  <a:gd name="T47" fmla="*/ 0 h 144"/>
                  <a:gd name="T48" fmla="*/ 84 w 100"/>
                  <a:gd name="T49" fmla="*/ 0 h 144"/>
                  <a:gd name="T50" fmla="*/ 100 w 100"/>
                  <a:gd name="T51" fmla="*/ 16 h 144"/>
                  <a:gd name="T52" fmla="*/ 100 w 100"/>
                  <a:gd name="T5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4">
                    <a:moveTo>
                      <a:pt x="100" y="144"/>
                    </a:moveTo>
                    <a:cubicBezTo>
                      <a:pt x="86" y="144"/>
                      <a:pt x="86" y="144"/>
                      <a:pt x="86" y="144"/>
                    </a:cubicBezTo>
                    <a:cubicBezTo>
                      <a:pt x="44" y="102"/>
                      <a:pt x="44" y="102"/>
                      <a:pt x="44" y="102"/>
                    </a:cubicBezTo>
                    <a:cubicBezTo>
                      <a:pt x="44" y="80"/>
                      <a:pt x="44" y="80"/>
                      <a:pt x="44" y="80"/>
                    </a:cubicBezTo>
                    <a:cubicBezTo>
                      <a:pt x="52" y="80"/>
                      <a:pt x="52" y="80"/>
                      <a:pt x="52" y="80"/>
                    </a:cubicBezTo>
                    <a:cubicBezTo>
                      <a:pt x="52" y="98"/>
                      <a:pt x="52" y="98"/>
                      <a:pt x="52" y="98"/>
                    </a:cubicBezTo>
                    <a:cubicBezTo>
                      <a:pt x="90" y="136"/>
                      <a:pt x="90" y="136"/>
                      <a:pt x="90" y="136"/>
                    </a:cubicBezTo>
                    <a:cubicBezTo>
                      <a:pt x="92" y="136"/>
                      <a:pt x="92" y="136"/>
                      <a:pt x="92" y="136"/>
                    </a:cubicBezTo>
                    <a:cubicBezTo>
                      <a:pt x="92" y="16"/>
                      <a:pt x="92" y="16"/>
                      <a:pt x="92" y="16"/>
                    </a:cubicBezTo>
                    <a:cubicBezTo>
                      <a:pt x="92" y="12"/>
                      <a:pt x="89" y="8"/>
                      <a:pt x="84" y="8"/>
                    </a:cubicBezTo>
                    <a:cubicBezTo>
                      <a:pt x="68" y="8"/>
                      <a:pt x="68" y="8"/>
                      <a:pt x="68" y="8"/>
                    </a:cubicBezTo>
                    <a:cubicBezTo>
                      <a:pt x="59" y="8"/>
                      <a:pt x="52" y="15"/>
                      <a:pt x="52" y="24"/>
                    </a:cubicBezTo>
                    <a:cubicBezTo>
                      <a:pt x="52" y="56"/>
                      <a:pt x="52" y="56"/>
                      <a:pt x="52" y="56"/>
                    </a:cubicBezTo>
                    <a:cubicBezTo>
                      <a:pt x="8" y="56"/>
                      <a:pt x="8" y="56"/>
                      <a:pt x="8" y="56"/>
                    </a:cubicBezTo>
                    <a:cubicBezTo>
                      <a:pt x="8" y="64"/>
                      <a:pt x="8" y="64"/>
                      <a:pt x="8" y="64"/>
                    </a:cubicBezTo>
                    <a:cubicBezTo>
                      <a:pt x="61" y="64"/>
                      <a:pt x="61" y="64"/>
                      <a:pt x="61" y="64"/>
                    </a:cubicBezTo>
                    <a:cubicBezTo>
                      <a:pt x="76" y="27"/>
                      <a:pt x="76" y="27"/>
                      <a:pt x="76" y="27"/>
                    </a:cubicBezTo>
                    <a:cubicBezTo>
                      <a:pt x="84" y="29"/>
                      <a:pt x="84" y="29"/>
                      <a:pt x="84" y="29"/>
                    </a:cubicBezTo>
                    <a:cubicBezTo>
                      <a:pt x="67" y="72"/>
                      <a:pt x="67" y="72"/>
                      <a:pt x="67" y="72"/>
                    </a:cubicBezTo>
                    <a:cubicBezTo>
                      <a:pt x="0" y="72"/>
                      <a:pt x="0" y="72"/>
                      <a:pt x="0" y="72"/>
                    </a:cubicBezTo>
                    <a:cubicBezTo>
                      <a:pt x="0" y="48"/>
                      <a:pt x="0" y="48"/>
                      <a:pt x="0" y="48"/>
                    </a:cubicBezTo>
                    <a:cubicBezTo>
                      <a:pt x="44" y="48"/>
                      <a:pt x="44" y="48"/>
                      <a:pt x="44" y="48"/>
                    </a:cubicBezTo>
                    <a:cubicBezTo>
                      <a:pt x="44" y="24"/>
                      <a:pt x="44" y="24"/>
                      <a:pt x="44" y="24"/>
                    </a:cubicBezTo>
                    <a:cubicBezTo>
                      <a:pt x="44" y="11"/>
                      <a:pt x="55" y="0"/>
                      <a:pt x="68" y="0"/>
                    </a:cubicBezTo>
                    <a:cubicBezTo>
                      <a:pt x="84" y="0"/>
                      <a:pt x="84" y="0"/>
                      <a:pt x="84" y="0"/>
                    </a:cubicBezTo>
                    <a:cubicBezTo>
                      <a:pt x="93" y="0"/>
                      <a:pt x="100" y="7"/>
                      <a:pt x="100" y="16"/>
                    </a:cubicBezTo>
                    <a:lnTo>
                      <a:pt x="100" y="1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0" name="Rectangle 580"/>
              <p:cNvSpPr>
                <a:spLocks noChangeArrowheads="1"/>
              </p:cNvSpPr>
              <p:nvPr/>
            </p:nvSpPr>
            <p:spPr bwMode="auto">
              <a:xfrm>
                <a:off x="7318376" y="4114801"/>
                <a:ext cx="14288" cy="650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1" name="Rectangle 581"/>
              <p:cNvSpPr>
                <a:spLocks noChangeArrowheads="1"/>
              </p:cNvSpPr>
              <p:nvPr/>
            </p:nvSpPr>
            <p:spPr bwMode="auto">
              <a:xfrm>
                <a:off x="7491413" y="4222751"/>
                <a:ext cx="14288" cy="1365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2" name="Rectangle 582"/>
              <p:cNvSpPr>
                <a:spLocks noChangeArrowheads="1"/>
              </p:cNvSpPr>
              <p:nvPr/>
            </p:nvSpPr>
            <p:spPr bwMode="auto">
              <a:xfrm>
                <a:off x="7405688"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3" name="Rectangle 583"/>
              <p:cNvSpPr>
                <a:spLocks noChangeArrowheads="1"/>
              </p:cNvSpPr>
              <p:nvPr/>
            </p:nvSpPr>
            <p:spPr bwMode="auto">
              <a:xfrm>
                <a:off x="7375526"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4" name="Rectangle 584"/>
              <p:cNvSpPr>
                <a:spLocks noChangeArrowheads="1"/>
              </p:cNvSpPr>
              <p:nvPr/>
            </p:nvSpPr>
            <p:spPr bwMode="auto">
              <a:xfrm>
                <a:off x="7434263"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5" name="Freeform 585"/>
              <p:cNvSpPr>
                <a:spLocks/>
              </p:cNvSpPr>
              <p:nvPr/>
            </p:nvSpPr>
            <p:spPr bwMode="auto">
              <a:xfrm>
                <a:off x="7318376" y="4129088"/>
                <a:ext cx="187325" cy="230187"/>
              </a:xfrm>
              <a:custGeom>
                <a:avLst/>
                <a:gdLst>
                  <a:gd name="T0" fmla="*/ 8 w 104"/>
                  <a:gd name="T1" fmla="*/ 128 h 128"/>
                  <a:gd name="T2" fmla="*/ 0 w 104"/>
                  <a:gd name="T3" fmla="*/ 128 h 128"/>
                  <a:gd name="T4" fmla="*/ 0 w 104"/>
                  <a:gd name="T5" fmla="*/ 36 h 128"/>
                  <a:gd name="T6" fmla="*/ 40 w 104"/>
                  <a:gd name="T7" fmla="*/ 36 h 128"/>
                  <a:gd name="T8" fmla="*/ 38 w 104"/>
                  <a:gd name="T9" fmla="*/ 33 h 128"/>
                  <a:gd name="T10" fmla="*/ 32 w 104"/>
                  <a:gd name="T11" fmla="*/ 20 h 128"/>
                  <a:gd name="T12" fmla="*/ 52 w 104"/>
                  <a:gd name="T13" fmla="*/ 0 h 128"/>
                  <a:gd name="T14" fmla="*/ 72 w 104"/>
                  <a:gd name="T15" fmla="*/ 20 h 128"/>
                  <a:gd name="T16" fmla="*/ 66 w 104"/>
                  <a:gd name="T17" fmla="*/ 33 h 128"/>
                  <a:gd name="T18" fmla="*/ 64 w 104"/>
                  <a:gd name="T19" fmla="*/ 36 h 128"/>
                  <a:gd name="T20" fmla="*/ 96 w 104"/>
                  <a:gd name="T21" fmla="*/ 36 h 128"/>
                  <a:gd name="T22" fmla="*/ 96 w 104"/>
                  <a:gd name="T23" fmla="*/ 4 h 128"/>
                  <a:gd name="T24" fmla="*/ 104 w 104"/>
                  <a:gd name="T25" fmla="*/ 4 h 128"/>
                  <a:gd name="T26" fmla="*/ 104 w 104"/>
                  <a:gd name="T27" fmla="*/ 44 h 128"/>
                  <a:gd name="T28" fmla="*/ 56 w 104"/>
                  <a:gd name="T29" fmla="*/ 44 h 128"/>
                  <a:gd name="T30" fmla="*/ 56 w 104"/>
                  <a:gd name="T31" fmla="*/ 36 h 128"/>
                  <a:gd name="T32" fmla="*/ 60 w 104"/>
                  <a:gd name="T33" fmla="*/ 28 h 128"/>
                  <a:gd name="T34" fmla="*/ 64 w 104"/>
                  <a:gd name="T35" fmla="*/ 20 h 128"/>
                  <a:gd name="T36" fmla="*/ 52 w 104"/>
                  <a:gd name="T37" fmla="*/ 8 h 128"/>
                  <a:gd name="T38" fmla="*/ 40 w 104"/>
                  <a:gd name="T39" fmla="*/ 20 h 128"/>
                  <a:gd name="T40" fmla="*/ 44 w 104"/>
                  <a:gd name="T41" fmla="*/ 28 h 128"/>
                  <a:gd name="T42" fmla="*/ 48 w 104"/>
                  <a:gd name="T43" fmla="*/ 36 h 128"/>
                  <a:gd name="T44" fmla="*/ 48 w 104"/>
                  <a:gd name="T45" fmla="*/ 44 h 128"/>
                  <a:gd name="T46" fmla="*/ 8 w 104"/>
                  <a:gd name="T47" fmla="*/ 44 h 128"/>
                  <a:gd name="T48" fmla="*/ 8 w 104"/>
                  <a:gd name="T4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128">
                    <a:moveTo>
                      <a:pt x="8" y="128"/>
                    </a:moveTo>
                    <a:cubicBezTo>
                      <a:pt x="0" y="128"/>
                      <a:pt x="0" y="128"/>
                      <a:pt x="0" y="128"/>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96" y="36"/>
                      <a:pt x="96" y="36"/>
                      <a:pt x="96" y="36"/>
                    </a:cubicBezTo>
                    <a:cubicBezTo>
                      <a:pt x="96" y="4"/>
                      <a:pt x="96" y="4"/>
                      <a:pt x="96" y="4"/>
                    </a:cubicBezTo>
                    <a:cubicBezTo>
                      <a:pt x="104" y="4"/>
                      <a:pt x="104" y="4"/>
                      <a:pt x="104" y="4"/>
                    </a:cubicBezTo>
                    <a:cubicBezTo>
                      <a:pt x="104" y="44"/>
                      <a:pt x="104" y="44"/>
                      <a:pt x="104"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lnTo>
                      <a:pt x="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6" name="Freeform 586"/>
              <p:cNvSpPr>
                <a:spLocks/>
              </p:cNvSpPr>
              <p:nvPr/>
            </p:nvSpPr>
            <p:spPr bwMode="auto">
              <a:xfrm>
                <a:off x="7181851" y="4287838"/>
                <a:ext cx="460375" cy="79375"/>
              </a:xfrm>
              <a:custGeom>
                <a:avLst/>
                <a:gdLst>
                  <a:gd name="T0" fmla="*/ 256 w 256"/>
                  <a:gd name="T1" fmla="*/ 44 h 44"/>
                  <a:gd name="T2" fmla="*/ 132 w 256"/>
                  <a:gd name="T3" fmla="*/ 44 h 44"/>
                  <a:gd name="T4" fmla="*/ 132 w 256"/>
                  <a:gd name="T5" fmla="*/ 36 h 44"/>
                  <a:gd name="T6" fmla="*/ 136 w 256"/>
                  <a:gd name="T7" fmla="*/ 28 h 44"/>
                  <a:gd name="T8" fmla="*/ 140 w 256"/>
                  <a:gd name="T9" fmla="*/ 20 h 44"/>
                  <a:gd name="T10" fmla="*/ 128 w 256"/>
                  <a:gd name="T11" fmla="*/ 8 h 44"/>
                  <a:gd name="T12" fmla="*/ 116 w 256"/>
                  <a:gd name="T13" fmla="*/ 20 h 44"/>
                  <a:gd name="T14" fmla="*/ 120 w 256"/>
                  <a:gd name="T15" fmla="*/ 28 h 44"/>
                  <a:gd name="T16" fmla="*/ 124 w 256"/>
                  <a:gd name="T17" fmla="*/ 36 h 44"/>
                  <a:gd name="T18" fmla="*/ 124 w 256"/>
                  <a:gd name="T19" fmla="*/ 44 h 44"/>
                  <a:gd name="T20" fmla="*/ 0 w 256"/>
                  <a:gd name="T21" fmla="*/ 44 h 44"/>
                  <a:gd name="T22" fmla="*/ 0 w 256"/>
                  <a:gd name="T23" fmla="*/ 36 h 44"/>
                  <a:gd name="T24" fmla="*/ 116 w 256"/>
                  <a:gd name="T25" fmla="*/ 36 h 44"/>
                  <a:gd name="T26" fmla="*/ 114 w 256"/>
                  <a:gd name="T27" fmla="*/ 33 h 44"/>
                  <a:gd name="T28" fmla="*/ 108 w 256"/>
                  <a:gd name="T29" fmla="*/ 20 h 44"/>
                  <a:gd name="T30" fmla="*/ 128 w 256"/>
                  <a:gd name="T31" fmla="*/ 0 h 44"/>
                  <a:gd name="T32" fmla="*/ 148 w 256"/>
                  <a:gd name="T33" fmla="*/ 20 h 44"/>
                  <a:gd name="T34" fmla="*/ 142 w 256"/>
                  <a:gd name="T35" fmla="*/ 33 h 44"/>
                  <a:gd name="T36" fmla="*/ 140 w 256"/>
                  <a:gd name="T37" fmla="*/ 36 h 44"/>
                  <a:gd name="T38" fmla="*/ 256 w 256"/>
                  <a:gd name="T39" fmla="*/ 36 h 44"/>
                  <a:gd name="T40" fmla="*/ 256 w 256"/>
                  <a:gd name="T4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 h="44">
                    <a:moveTo>
                      <a:pt x="256" y="44"/>
                    </a:moveTo>
                    <a:cubicBezTo>
                      <a:pt x="132" y="44"/>
                      <a:pt x="132" y="44"/>
                      <a:pt x="132" y="44"/>
                    </a:cubicBezTo>
                    <a:cubicBezTo>
                      <a:pt x="132" y="36"/>
                      <a:pt x="132" y="36"/>
                      <a:pt x="132" y="36"/>
                    </a:cubicBezTo>
                    <a:cubicBezTo>
                      <a:pt x="132" y="33"/>
                      <a:pt x="134" y="31"/>
                      <a:pt x="136" y="28"/>
                    </a:cubicBezTo>
                    <a:cubicBezTo>
                      <a:pt x="138" y="26"/>
                      <a:pt x="140" y="23"/>
                      <a:pt x="140" y="20"/>
                    </a:cubicBezTo>
                    <a:cubicBezTo>
                      <a:pt x="140" y="13"/>
                      <a:pt x="135" y="8"/>
                      <a:pt x="128" y="8"/>
                    </a:cubicBezTo>
                    <a:cubicBezTo>
                      <a:pt x="121" y="8"/>
                      <a:pt x="116" y="13"/>
                      <a:pt x="116" y="20"/>
                    </a:cubicBezTo>
                    <a:cubicBezTo>
                      <a:pt x="116" y="23"/>
                      <a:pt x="118" y="26"/>
                      <a:pt x="120" y="28"/>
                    </a:cubicBezTo>
                    <a:cubicBezTo>
                      <a:pt x="122" y="31"/>
                      <a:pt x="124" y="33"/>
                      <a:pt x="124" y="36"/>
                    </a:cubicBezTo>
                    <a:cubicBezTo>
                      <a:pt x="124" y="44"/>
                      <a:pt x="124" y="44"/>
                      <a:pt x="124" y="44"/>
                    </a:cubicBezTo>
                    <a:cubicBezTo>
                      <a:pt x="0" y="44"/>
                      <a:pt x="0" y="44"/>
                      <a:pt x="0" y="44"/>
                    </a:cubicBezTo>
                    <a:cubicBezTo>
                      <a:pt x="0" y="36"/>
                      <a:pt x="0" y="36"/>
                      <a:pt x="0" y="36"/>
                    </a:cubicBezTo>
                    <a:cubicBezTo>
                      <a:pt x="116" y="36"/>
                      <a:pt x="116" y="36"/>
                      <a:pt x="116" y="36"/>
                    </a:cubicBezTo>
                    <a:cubicBezTo>
                      <a:pt x="116" y="36"/>
                      <a:pt x="115" y="34"/>
                      <a:pt x="114" y="33"/>
                    </a:cubicBezTo>
                    <a:cubicBezTo>
                      <a:pt x="112" y="30"/>
                      <a:pt x="108" y="26"/>
                      <a:pt x="108" y="20"/>
                    </a:cubicBezTo>
                    <a:cubicBezTo>
                      <a:pt x="108" y="9"/>
                      <a:pt x="117" y="0"/>
                      <a:pt x="128" y="0"/>
                    </a:cubicBezTo>
                    <a:cubicBezTo>
                      <a:pt x="139" y="0"/>
                      <a:pt x="148" y="9"/>
                      <a:pt x="148" y="20"/>
                    </a:cubicBezTo>
                    <a:cubicBezTo>
                      <a:pt x="148" y="26"/>
                      <a:pt x="145" y="30"/>
                      <a:pt x="142" y="33"/>
                    </a:cubicBezTo>
                    <a:cubicBezTo>
                      <a:pt x="141" y="34"/>
                      <a:pt x="140" y="35"/>
                      <a:pt x="140" y="36"/>
                    </a:cubicBezTo>
                    <a:cubicBezTo>
                      <a:pt x="256" y="36"/>
                      <a:pt x="256" y="36"/>
                      <a:pt x="256" y="36"/>
                    </a:cubicBezTo>
                    <a:lnTo>
                      <a:pt x="256"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7" name="Freeform 587"/>
              <p:cNvSpPr>
                <a:spLocks/>
              </p:cNvSpPr>
              <p:nvPr/>
            </p:nvSpPr>
            <p:spPr bwMode="auto">
              <a:xfrm>
                <a:off x="7318376" y="3948113"/>
                <a:ext cx="187325" cy="138112"/>
              </a:xfrm>
              <a:custGeom>
                <a:avLst/>
                <a:gdLst>
                  <a:gd name="T0" fmla="*/ 104 w 104"/>
                  <a:gd name="T1" fmla="*/ 76 h 76"/>
                  <a:gd name="T2" fmla="*/ 96 w 104"/>
                  <a:gd name="T3" fmla="*/ 76 h 76"/>
                  <a:gd name="T4" fmla="*/ 96 w 104"/>
                  <a:gd name="T5" fmla="*/ 44 h 76"/>
                  <a:gd name="T6" fmla="*/ 56 w 104"/>
                  <a:gd name="T7" fmla="*/ 44 h 76"/>
                  <a:gd name="T8" fmla="*/ 56 w 104"/>
                  <a:gd name="T9" fmla="*/ 36 h 76"/>
                  <a:gd name="T10" fmla="*/ 60 w 104"/>
                  <a:gd name="T11" fmla="*/ 28 h 76"/>
                  <a:gd name="T12" fmla="*/ 64 w 104"/>
                  <a:gd name="T13" fmla="*/ 20 h 76"/>
                  <a:gd name="T14" fmla="*/ 52 w 104"/>
                  <a:gd name="T15" fmla="*/ 8 h 76"/>
                  <a:gd name="T16" fmla="*/ 40 w 104"/>
                  <a:gd name="T17" fmla="*/ 20 h 76"/>
                  <a:gd name="T18" fmla="*/ 44 w 104"/>
                  <a:gd name="T19" fmla="*/ 28 h 76"/>
                  <a:gd name="T20" fmla="*/ 48 w 104"/>
                  <a:gd name="T21" fmla="*/ 36 h 76"/>
                  <a:gd name="T22" fmla="*/ 48 w 104"/>
                  <a:gd name="T23" fmla="*/ 44 h 76"/>
                  <a:gd name="T24" fmla="*/ 8 w 104"/>
                  <a:gd name="T25" fmla="*/ 44 h 76"/>
                  <a:gd name="T26" fmla="*/ 8 w 104"/>
                  <a:gd name="T27" fmla="*/ 64 h 76"/>
                  <a:gd name="T28" fmla="*/ 0 w 104"/>
                  <a:gd name="T29" fmla="*/ 64 h 76"/>
                  <a:gd name="T30" fmla="*/ 0 w 104"/>
                  <a:gd name="T31" fmla="*/ 36 h 76"/>
                  <a:gd name="T32" fmla="*/ 40 w 104"/>
                  <a:gd name="T33" fmla="*/ 36 h 76"/>
                  <a:gd name="T34" fmla="*/ 38 w 104"/>
                  <a:gd name="T35" fmla="*/ 33 h 76"/>
                  <a:gd name="T36" fmla="*/ 32 w 104"/>
                  <a:gd name="T37" fmla="*/ 20 h 76"/>
                  <a:gd name="T38" fmla="*/ 52 w 104"/>
                  <a:gd name="T39" fmla="*/ 0 h 76"/>
                  <a:gd name="T40" fmla="*/ 72 w 104"/>
                  <a:gd name="T41" fmla="*/ 20 h 76"/>
                  <a:gd name="T42" fmla="*/ 66 w 104"/>
                  <a:gd name="T43" fmla="*/ 33 h 76"/>
                  <a:gd name="T44" fmla="*/ 64 w 104"/>
                  <a:gd name="T45" fmla="*/ 36 h 76"/>
                  <a:gd name="T46" fmla="*/ 104 w 104"/>
                  <a:gd name="T47" fmla="*/ 36 h 76"/>
                  <a:gd name="T48" fmla="*/ 104 w 104"/>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76">
                    <a:moveTo>
                      <a:pt x="104" y="76"/>
                    </a:moveTo>
                    <a:cubicBezTo>
                      <a:pt x="96" y="76"/>
                      <a:pt x="96" y="76"/>
                      <a:pt x="96" y="76"/>
                    </a:cubicBezTo>
                    <a:cubicBezTo>
                      <a:pt x="96" y="44"/>
                      <a:pt x="96" y="44"/>
                      <a:pt x="96"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cubicBezTo>
                      <a:pt x="8" y="64"/>
                      <a:pt x="8" y="64"/>
                      <a:pt x="8" y="64"/>
                    </a:cubicBezTo>
                    <a:cubicBezTo>
                      <a:pt x="0" y="64"/>
                      <a:pt x="0" y="64"/>
                      <a:pt x="0" y="64"/>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104" y="36"/>
                      <a:pt x="104" y="36"/>
                      <a:pt x="104" y="36"/>
                    </a:cubicBezTo>
                    <a:lnTo>
                      <a:pt x="104"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258" name="Group 257"/>
            <p:cNvGrpSpPr>
              <a:grpSpLocks noChangeAspect="1"/>
            </p:cNvGrpSpPr>
            <p:nvPr/>
          </p:nvGrpSpPr>
          <p:grpSpPr>
            <a:xfrm>
              <a:off x="1604465" y="4291822"/>
              <a:ext cx="276225" cy="277178"/>
              <a:chOff x="682626" y="1619250"/>
              <a:chExt cx="460375" cy="461963"/>
            </a:xfrm>
          </p:grpSpPr>
          <p:sp>
            <p:nvSpPr>
              <p:cNvPr id="259"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0"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1"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2"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3"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4"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5"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6"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281" name="Group 280"/>
            <p:cNvGrpSpPr>
              <a:grpSpLocks noChangeAspect="1"/>
            </p:cNvGrpSpPr>
            <p:nvPr/>
          </p:nvGrpSpPr>
          <p:grpSpPr>
            <a:xfrm>
              <a:off x="-870675" y="4638590"/>
              <a:ext cx="241935" cy="277178"/>
              <a:chOff x="3948113" y="3911600"/>
              <a:chExt cx="403225" cy="461963"/>
            </a:xfrm>
          </p:grpSpPr>
          <p:sp>
            <p:nvSpPr>
              <p:cNvPr id="282" name="Freeform 188"/>
              <p:cNvSpPr>
                <a:spLocks noEditPoints="1"/>
              </p:cNvSpPr>
              <p:nvPr/>
            </p:nvSpPr>
            <p:spPr bwMode="auto">
              <a:xfrm>
                <a:off x="3948113" y="3970338"/>
                <a:ext cx="230188" cy="217488"/>
              </a:xfrm>
              <a:custGeom>
                <a:avLst/>
                <a:gdLst>
                  <a:gd name="T0" fmla="*/ 64 w 128"/>
                  <a:gd name="T1" fmla="*/ 121 h 121"/>
                  <a:gd name="T2" fmla="*/ 62 w 128"/>
                  <a:gd name="T3" fmla="*/ 119 h 121"/>
                  <a:gd name="T4" fmla="*/ 0 w 128"/>
                  <a:gd name="T5" fmla="*/ 40 h 121"/>
                  <a:gd name="T6" fmla="*/ 38 w 128"/>
                  <a:gd name="T7" fmla="*/ 0 h 121"/>
                  <a:gd name="T8" fmla="*/ 64 w 128"/>
                  <a:gd name="T9" fmla="*/ 15 h 121"/>
                  <a:gd name="T10" fmla="*/ 90 w 128"/>
                  <a:gd name="T11" fmla="*/ 0 h 121"/>
                  <a:gd name="T12" fmla="*/ 128 w 128"/>
                  <a:gd name="T13" fmla="*/ 40 h 121"/>
                  <a:gd name="T14" fmla="*/ 66 w 128"/>
                  <a:gd name="T15" fmla="*/ 119 h 121"/>
                  <a:gd name="T16" fmla="*/ 64 w 128"/>
                  <a:gd name="T17" fmla="*/ 121 h 121"/>
                  <a:gd name="T18" fmla="*/ 38 w 128"/>
                  <a:gd name="T19" fmla="*/ 8 h 121"/>
                  <a:gd name="T20" fmla="*/ 8 w 128"/>
                  <a:gd name="T21" fmla="*/ 40 h 121"/>
                  <a:gd name="T22" fmla="*/ 64 w 128"/>
                  <a:gd name="T23" fmla="*/ 111 h 121"/>
                  <a:gd name="T24" fmla="*/ 120 w 128"/>
                  <a:gd name="T25" fmla="*/ 40 h 121"/>
                  <a:gd name="T26" fmla="*/ 90 w 128"/>
                  <a:gd name="T27" fmla="*/ 8 h 121"/>
                  <a:gd name="T28" fmla="*/ 68 w 128"/>
                  <a:gd name="T29" fmla="*/ 32 h 121"/>
                  <a:gd name="T30" fmla="*/ 60 w 128"/>
                  <a:gd name="T31" fmla="*/ 32 h 121"/>
                  <a:gd name="T32" fmla="*/ 54 w 128"/>
                  <a:gd name="T33" fmla="*/ 14 h 121"/>
                  <a:gd name="T34" fmla="*/ 38 w 128"/>
                  <a:gd name="T35"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21">
                    <a:moveTo>
                      <a:pt x="64" y="121"/>
                    </a:moveTo>
                    <a:cubicBezTo>
                      <a:pt x="62" y="119"/>
                      <a:pt x="62" y="119"/>
                      <a:pt x="62" y="119"/>
                    </a:cubicBezTo>
                    <a:cubicBezTo>
                      <a:pt x="60" y="118"/>
                      <a:pt x="0" y="84"/>
                      <a:pt x="0" y="40"/>
                    </a:cubicBezTo>
                    <a:cubicBezTo>
                      <a:pt x="0" y="15"/>
                      <a:pt x="20" y="0"/>
                      <a:pt x="38" y="0"/>
                    </a:cubicBezTo>
                    <a:cubicBezTo>
                      <a:pt x="49" y="0"/>
                      <a:pt x="59" y="5"/>
                      <a:pt x="64" y="15"/>
                    </a:cubicBezTo>
                    <a:cubicBezTo>
                      <a:pt x="70" y="5"/>
                      <a:pt x="80" y="0"/>
                      <a:pt x="90" y="0"/>
                    </a:cubicBezTo>
                    <a:cubicBezTo>
                      <a:pt x="109" y="0"/>
                      <a:pt x="128" y="15"/>
                      <a:pt x="128" y="40"/>
                    </a:cubicBezTo>
                    <a:cubicBezTo>
                      <a:pt x="128" y="84"/>
                      <a:pt x="69" y="118"/>
                      <a:pt x="66" y="119"/>
                    </a:cubicBezTo>
                    <a:lnTo>
                      <a:pt x="64" y="121"/>
                    </a:lnTo>
                    <a:close/>
                    <a:moveTo>
                      <a:pt x="38" y="8"/>
                    </a:moveTo>
                    <a:cubicBezTo>
                      <a:pt x="24" y="8"/>
                      <a:pt x="8" y="20"/>
                      <a:pt x="8" y="40"/>
                    </a:cubicBezTo>
                    <a:cubicBezTo>
                      <a:pt x="8" y="75"/>
                      <a:pt x="54" y="105"/>
                      <a:pt x="64" y="111"/>
                    </a:cubicBezTo>
                    <a:cubicBezTo>
                      <a:pt x="74" y="105"/>
                      <a:pt x="120" y="75"/>
                      <a:pt x="120" y="40"/>
                    </a:cubicBezTo>
                    <a:cubicBezTo>
                      <a:pt x="120" y="20"/>
                      <a:pt x="105" y="8"/>
                      <a:pt x="90" y="8"/>
                    </a:cubicBezTo>
                    <a:cubicBezTo>
                      <a:pt x="79" y="8"/>
                      <a:pt x="68" y="14"/>
                      <a:pt x="68" y="32"/>
                    </a:cubicBezTo>
                    <a:cubicBezTo>
                      <a:pt x="60" y="32"/>
                      <a:pt x="60" y="32"/>
                      <a:pt x="60" y="32"/>
                    </a:cubicBezTo>
                    <a:cubicBezTo>
                      <a:pt x="60" y="24"/>
                      <a:pt x="58" y="18"/>
                      <a:pt x="54" y="14"/>
                    </a:cubicBezTo>
                    <a:cubicBezTo>
                      <a:pt x="50" y="10"/>
                      <a:pt x="44" y="8"/>
                      <a:pt x="3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3" name="Freeform 189"/>
              <p:cNvSpPr>
                <a:spLocks/>
              </p:cNvSpPr>
              <p:nvPr/>
            </p:nvSpPr>
            <p:spPr bwMode="auto">
              <a:xfrm>
                <a:off x="402907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3"/>
                      <a:pt x="5"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4" name="Freeform 190"/>
              <p:cNvSpPr>
                <a:spLocks/>
              </p:cNvSpPr>
              <p:nvPr/>
            </p:nvSpPr>
            <p:spPr bwMode="auto">
              <a:xfrm>
                <a:off x="4059238" y="3911600"/>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5" name="Rectangle 191"/>
              <p:cNvSpPr>
                <a:spLocks noChangeArrowheads="1"/>
              </p:cNvSpPr>
              <p:nvPr/>
            </p:nvSpPr>
            <p:spPr bwMode="auto">
              <a:xfrm>
                <a:off x="4056063"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6" name="Rectangle 192"/>
              <p:cNvSpPr>
                <a:spLocks noChangeArrowheads="1"/>
              </p:cNvSpPr>
              <p:nvPr/>
            </p:nvSpPr>
            <p:spPr bwMode="auto">
              <a:xfrm>
                <a:off x="4025901"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7" name="Rectangle 193"/>
              <p:cNvSpPr>
                <a:spLocks noChangeArrowheads="1"/>
              </p:cNvSpPr>
              <p:nvPr/>
            </p:nvSpPr>
            <p:spPr bwMode="auto">
              <a:xfrm>
                <a:off x="4084638"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8" name="Rectangle 194"/>
              <p:cNvSpPr>
                <a:spLocks noChangeArrowheads="1"/>
              </p:cNvSpPr>
              <p:nvPr/>
            </p:nvSpPr>
            <p:spPr bwMode="auto">
              <a:xfrm>
                <a:off x="4192588"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289" name="Group 288"/>
            <p:cNvGrpSpPr>
              <a:grpSpLocks noChangeAspect="1"/>
            </p:cNvGrpSpPr>
            <p:nvPr/>
          </p:nvGrpSpPr>
          <p:grpSpPr>
            <a:xfrm>
              <a:off x="-860521" y="5031450"/>
              <a:ext cx="241935" cy="277178"/>
              <a:chOff x="8058151" y="3140075"/>
              <a:chExt cx="403225" cy="461963"/>
            </a:xfrm>
          </p:grpSpPr>
          <p:sp>
            <p:nvSpPr>
              <p:cNvPr id="290" name="Rectangle 11"/>
              <p:cNvSpPr>
                <a:spLocks noChangeArrowheads="1"/>
              </p:cNvSpPr>
              <p:nvPr/>
            </p:nvSpPr>
            <p:spPr bwMode="auto">
              <a:xfrm>
                <a:off x="8302626"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1" name="Freeform 12"/>
              <p:cNvSpPr>
                <a:spLocks/>
              </p:cNvSpPr>
              <p:nvPr/>
            </p:nvSpPr>
            <p:spPr bwMode="auto">
              <a:xfrm>
                <a:off x="8215313" y="3140075"/>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7" y="138"/>
                      <a:pt x="137" y="138"/>
                      <a:pt x="137"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2" name="Freeform 13"/>
              <p:cNvSpPr>
                <a:spLocks/>
              </p:cNvSpPr>
              <p:nvPr/>
            </p:nvSpPr>
            <p:spPr bwMode="auto">
              <a:xfrm>
                <a:off x="8137526" y="3425825"/>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3" name="Freeform 14"/>
              <p:cNvSpPr>
                <a:spLocks noEditPoints="1"/>
              </p:cNvSpPr>
              <p:nvPr/>
            </p:nvSpPr>
            <p:spPr bwMode="auto">
              <a:xfrm>
                <a:off x="8058151" y="3170238"/>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4" name="Freeform 15"/>
              <p:cNvSpPr>
                <a:spLocks noEditPoints="1"/>
              </p:cNvSpPr>
              <p:nvPr/>
            </p:nvSpPr>
            <p:spPr bwMode="auto">
              <a:xfrm>
                <a:off x="8137526" y="3213100"/>
                <a:ext cx="85725" cy="150813"/>
              </a:xfrm>
              <a:custGeom>
                <a:avLst/>
                <a:gdLst>
                  <a:gd name="T0" fmla="*/ 44 w 48"/>
                  <a:gd name="T1" fmla="*/ 84 h 84"/>
                  <a:gd name="T2" fmla="*/ 4 w 48"/>
                  <a:gd name="T3" fmla="*/ 84 h 84"/>
                  <a:gd name="T4" fmla="*/ 1 w 48"/>
                  <a:gd name="T5" fmla="*/ 83 h 84"/>
                  <a:gd name="T6" fmla="*/ 0 w 48"/>
                  <a:gd name="T7" fmla="*/ 79 h 84"/>
                  <a:gd name="T8" fmla="*/ 8 w 48"/>
                  <a:gd name="T9" fmla="*/ 42 h 84"/>
                  <a:gd name="T10" fmla="*/ 0 w 48"/>
                  <a:gd name="T11" fmla="*/ 24 h 84"/>
                  <a:gd name="T12" fmla="*/ 24 w 48"/>
                  <a:gd name="T13" fmla="*/ 0 h 84"/>
                  <a:gd name="T14" fmla="*/ 48 w 48"/>
                  <a:gd name="T15" fmla="*/ 24 h 84"/>
                  <a:gd name="T16" fmla="*/ 40 w 48"/>
                  <a:gd name="T17" fmla="*/ 42 h 84"/>
                  <a:gd name="T18" fmla="*/ 48 w 48"/>
                  <a:gd name="T19" fmla="*/ 79 h 84"/>
                  <a:gd name="T20" fmla="*/ 47 w 48"/>
                  <a:gd name="T21" fmla="*/ 83 h 84"/>
                  <a:gd name="T22" fmla="*/ 44 w 48"/>
                  <a:gd name="T23" fmla="*/ 84 h 84"/>
                  <a:gd name="T24" fmla="*/ 9 w 48"/>
                  <a:gd name="T25" fmla="*/ 76 h 84"/>
                  <a:gd name="T26" fmla="*/ 39 w 48"/>
                  <a:gd name="T27" fmla="*/ 76 h 84"/>
                  <a:gd name="T28" fmla="*/ 32 w 48"/>
                  <a:gd name="T29" fmla="*/ 41 h 84"/>
                  <a:gd name="T30" fmla="*/ 34 w 48"/>
                  <a:gd name="T31" fmla="*/ 37 h 84"/>
                  <a:gd name="T32" fmla="*/ 40 w 48"/>
                  <a:gd name="T33" fmla="*/ 24 h 84"/>
                  <a:gd name="T34" fmla="*/ 24 w 48"/>
                  <a:gd name="T35" fmla="*/ 8 h 84"/>
                  <a:gd name="T36" fmla="*/ 8 w 48"/>
                  <a:gd name="T37" fmla="*/ 24 h 84"/>
                  <a:gd name="T38" fmla="*/ 14 w 48"/>
                  <a:gd name="T39" fmla="*/ 37 h 84"/>
                  <a:gd name="T40" fmla="*/ 16 w 48"/>
                  <a:gd name="T41" fmla="*/ 41 h 84"/>
                  <a:gd name="T42" fmla="*/ 9 w 48"/>
                  <a:gd name="T4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84">
                    <a:moveTo>
                      <a:pt x="44" y="84"/>
                    </a:moveTo>
                    <a:cubicBezTo>
                      <a:pt x="4" y="84"/>
                      <a:pt x="4" y="84"/>
                      <a:pt x="4" y="84"/>
                    </a:cubicBezTo>
                    <a:cubicBezTo>
                      <a:pt x="3" y="84"/>
                      <a:pt x="2" y="83"/>
                      <a:pt x="1" y="83"/>
                    </a:cubicBezTo>
                    <a:cubicBezTo>
                      <a:pt x="0" y="82"/>
                      <a:pt x="0" y="80"/>
                      <a:pt x="0" y="79"/>
                    </a:cubicBezTo>
                    <a:cubicBezTo>
                      <a:pt x="8" y="42"/>
                      <a:pt x="8" y="42"/>
                      <a:pt x="8" y="42"/>
                    </a:cubicBezTo>
                    <a:cubicBezTo>
                      <a:pt x="3" y="37"/>
                      <a:pt x="0" y="31"/>
                      <a:pt x="0" y="24"/>
                    </a:cubicBezTo>
                    <a:cubicBezTo>
                      <a:pt x="0" y="11"/>
                      <a:pt x="11" y="0"/>
                      <a:pt x="24" y="0"/>
                    </a:cubicBezTo>
                    <a:cubicBezTo>
                      <a:pt x="37" y="0"/>
                      <a:pt x="48" y="11"/>
                      <a:pt x="48" y="24"/>
                    </a:cubicBezTo>
                    <a:cubicBezTo>
                      <a:pt x="48" y="31"/>
                      <a:pt x="45" y="37"/>
                      <a:pt x="40" y="42"/>
                    </a:cubicBezTo>
                    <a:cubicBezTo>
                      <a:pt x="48" y="79"/>
                      <a:pt x="48" y="79"/>
                      <a:pt x="48" y="79"/>
                    </a:cubicBezTo>
                    <a:cubicBezTo>
                      <a:pt x="48" y="80"/>
                      <a:pt x="48" y="82"/>
                      <a:pt x="47" y="83"/>
                    </a:cubicBezTo>
                    <a:cubicBezTo>
                      <a:pt x="46" y="83"/>
                      <a:pt x="45" y="84"/>
                      <a:pt x="44" y="84"/>
                    </a:cubicBezTo>
                    <a:close/>
                    <a:moveTo>
                      <a:pt x="9" y="76"/>
                    </a:moveTo>
                    <a:cubicBezTo>
                      <a:pt x="39" y="76"/>
                      <a:pt x="39" y="76"/>
                      <a:pt x="39" y="76"/>
                    </a:cubicBezTo>
                    <a:cubicBezTo>
                      <a:pt x="32" y="41"/>
                      <a:pt x="32" y="41"/>
                      <a:pt x="32" y="41"/>
                    </a:cubicBezTo>
                    <a:cubicBezTo>
                      <a:pt x="32" y="39"/>
                      <a:pt x="32" y="38"/>
                      <a:pt x="34" y="37"/>
                    </a:cubicBezTo>
                    <a:cubicBezTo>
                      <a:pt x="38" y="34"/>
                      <a:pt x="40" y="29"/>
                      <a:pt x="40" y="24"/>
                    </a:cubicBezTo>
                    <a:cubicBezTo>
                      <a:pt x="40" y="15"/>
                      <a:pt x="33" y="8"/>
                      <a:pt x="24" y="8"/>
                    </a:cubicBezTo>
                    <a:cubicBezTo>
                      <a:pt x="15" y="8"/>
                      <a:pt x="8" y="15"/>
                      <a:pt x="8" y="24"/>
                    </a:cubicBezTo>
                    <a:cubicBezTo>
                      <a:pt x="8" y="29"/>
                      <a:pt x="10" y="34"/>
                      <a:pt x="14" y="37"/>
                    </a:cubicBezTo>
                    <a:cubicBezTo>
                      <a:pt x="16" y="38"/>
                      <a:pt x="16" y="39"/>
                      <a:pt x="16" y="41"/>
                    </a:cubicBezTo>
                    <a:lnTo>
                      <a:pt x="9"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5" name="Rectangle 16"/>
              <p:cNvSpPr>
                <a:spLocks noChangeArrowheads="1"/>
              </p:cNvSpPr>
              <p:nvPr/>
            </p:nvSpPr>
            <p:spPr bwMode="auto">
              <a:xfrm>
                <a:off x="8108951"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6" name="Rectangle 17"/>
              <p:cNvSpPr>
                <a:spLocks noChangeArrowheads="1"/>
              </p:cNvSpPr>
              <p:nvPr/>
            </p:nvSpPr>
            <p:spPr bwMode="auto">
              <a:xfrm>
                <a:off x="8239126"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297" name="Group 296"/>
            <p:cNvGrpSpPr>
              <a:grpSpLocks noChangeAspect="1"/>
            </p:cNvGrpSpPr>
            <p:nvPr/>
          </p:nvGrpSpPr>
          <p:grpSpPr>
            <a:xfrm>
              <a:off x="-866962" y="5396457"/>
              <a:ext cx="252413" cy="277178"/>
              <a:chOff x="3957638" y="3140075"/>
              <a:chExt cx="420688" cy="461963"/>
            </a:xfrm>
          </p:grpSpPr>
          <p:sp>
            <p:nvSpPr>
              <p:cNvPr id="298" name="Freeform 261"/>
              <p:cNvSpPr>
                <a:spLocks noEditPoints="1"/>
              </p:cNvSpPr>
              <p:nvPr/>
            </p:nvSpPr>
            <p:spPr bwMode="auto">
              <a:xfrm>
                <a:off x="3957638" y="3198813"/>
                <a:ext cx="276225" cy="223838"/>
              </a:xfrm>
              <a:custGeom>
                <a:avLst/>
                <a:gdLst>
                  <a:gd name="T0" fmla="*/ 77 w 153"/>
                  <a:gd name="T1" fmla="*/ 124 h 124"/>
                  <a:gd name="T2" fmla="*/ 74 w 153"/>
                  <a:gd name="T3" fmla="*/ 123 h 124"/>
                  <a:gd name="T4" fmla="*/ 2 w 153"/>
                  <a:gd name="T5" fmla="*/ 39 h 124"/>
                  <a:gd name="T6" fmla="*/ 1 w 153"/>
                  <a:gd name="T7" fmla="*/ 34 h 124"/>
                  <a:gd name="T8" fmla="*/ 25 w 153"/>
                  <a:gd name="T9" fmla="*/ 2 h 124"/>
                  <a:gd name="T10" fmla="*/ 29 w 153"/>
                  <a:gd name="T11" fmla="*/ 0 h 124"/>
                  <a:gd name="T12" fmla="*/ 125 w 153"/>
                  <a:gd name="T13" fmla="*/ 0 h 124"/>
                  <a:gd name="T14" fmla="*/ 128 w 153"/>
                  <a:gd name="T15" fmla="*/ 2 h 124"/>
                  <a:gd name="T16" fmla="*/ 152 w 153"/>
                  <a:gd name="T17" fmla="*/ 34 h 124"/>
                  <a:gd name="T18" fmla="*/ 152 w 153"/>
                  <a:gd name="T19" fmla="*/ 39 h 124"/>
                  <a:gd name="T20" fmla="*/ 80 w 153"/>
                  <a:gd name="T21" fmla="*/ 123 h 124"/>
                  <a:gd name="T22" fmla="*/ 77 w 153"/>
                  <a:gd name="T23" fmla="*/ 124 h 124"/>
                  <a:gd name="T24" fmla="*/ 10 w 153"/>
                  <a:gd name="T25" fmla="*/ 36 h 124"/>
                  <a:gd name="T26" fmla="*/ 77 w 153"/>
                  <a:gd name="T27" fmla="*/ 114 h 124"/>
                  <a:gd name="T28" fmla="*/ 144 w 153"/>
                  <a:gd name="T29" fmla="*/ 36 h 124"/>
                  <a:gd name="T30" fmla="*/ 123 w 153"/>
                  <a:gd name="T31" fmla="*/ 8 h 124"/>
                  <a:gd name="T32" fmla="*/ 31 w 153"/>
                  <a:gd name="T33" fmla="*/ 8 h 124"/>
                  <a:gd name="T34" fmla="*/ 10 w 153"/>
                  <a:gd name="T35" fmla="*/ 36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3" h="124">
                    <a:moveTo>
                      <a:pt x="77" y="124"/>
                    </a:moveTo>
                    <a:cubicBezTo>
                      <a:pt x="75" y="124"/>
                      <a:pt x="74" y="123"/>
                      <a:pt x="74" y="123"/>
                    </a:cubicBezTo>
                    <a:cubicBezTo>
                      <a:pt x="2" y="39"/>
                      <a:pt x="2" y="39"/>
                      <a:pt x="2" y="39"/>
                    </a:cubicBezTo>
                    <a:cubicBezTo>
                      <a:pt x="0" y="37"/>
                      <a:pt x="0" y="35"/>
                      <a:pt x="1" y="34"/>
                    </a:cubicBezTo>
                    <a:cubicBezTo>
                      <a:pt x="25" y="2"/>
                      <a:pt x="25" y="2"/>
                      <a:pt x="25" y="2"/>
                    </a:cubicBezTo>
                    <a:cubicBezTo>
                      <a:pt x="26" y="1"/>
                      <a:pt x="27" y="0"/>
                      <a:pt x="29" y="0"/>
                    </a:cubicBezTo>
                    <a:cubicBezTo>
                      <a:pt x="125" y="0"/>
                      <a:pt x="125" y="0"/>
                      <a:pt x="125" y="0"/>
                    </a:cubicBezTo>
                    <a:cubicBezTo>
                      <a:pt x="126" y="0"/>
                      <a:pt x="127" y="1"/>
                      <a:pt x="128" y="2"/>
                    </a:cubicBezTo>
                    <a:cubicBezTo>
                      <a:pt x="152" y="34"/>
                      <a:pt x="152" y="34"/>
                      <a:pt x="152" y="34"/>
                    </a:cubicBezTo>
                    <a:cubicBezTo>
                      <a:pt x="153" y="35"/>
                      <a:pt x="153" y="37"/>
                      <a:pt x="152" y="39"/>
                    </a:cubicBezTo>
                    <a:cubicBezTo>
                      <a:pt x="80" y="123"/>
                      <a:pt x="80" y="123"/>
                      <a:pt x="80" y="123"/>
                    </a:cubicBezTo>
                    <a:cubicBezTo>
                      <a:pt x="79" y="123"/>
                      <a:pt x="78" y="124"/>
                      <a:pt x="77" y="124"/>
                    </a:cubicBezTo>
                    <a:close/>
                    <a:moveTo>
                      <a:pt x="10" y="36"/>
                    </a:moveTo>
                    <a:cubicBezTo>
                      <a:pt x="77" y="114"/>
                      <a:pt x="77" y="114"/>
                      <a:pt x="77" y="114"/>
                    </a:cubicBezTo>
                    <a:cubicBezTo>
                      <a:pt x="144" y="36"/>
                      <a:pt x="144" y="36"/>
                      <a:pt x="144" y="36"/>
                    </a:cubicBezTo>
                    <a:cubicBezTo>
                      <a:pt x="123" y="8"/>
                      <a:pt x="123" y="8"/>
                      <a:pt x="123" y="8"/>
                    </a:cubicBezTo>
                    <a:cubicBezTo>
                      <a:pt x="31" y="8"/>
                      <a:pt x="31" y="8"/>
                      <a:pt x="31" y="8"/>
                    </a:cubicBezTo>
                    <a:lnTo>
                      <a:pt x="10" y="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9" name="Rectangle 262"/>
              <p:cNvSpPr>
                <a:spLocks noChangeArrowheads="1"/>
              </p:cNvSpPr>
              <p:nvPr/>
            </p:nvSpPr>
            <p:spPr bwMode="auto">
              <a:xfrm>
                <a:off x="3967163" y="3255963"/>
                <a:ext cx="2587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0" name="Freeform 263"/>
              <p:cNvSpPr>
                <a:spLocks/>
              </p:cNvSpPr>
              <p:nvPr/>
            </p:nvSpPr>
            <p:spPr bwMode="auto">
              <a:xfrm>
                <a:off x="4003676"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1" name="Freeform 264"/>
              <p:cNvSpPr>
                <a:spLocks/>
              </p:cNvSpPr>
              <p:nvPr/>
            </p:nvSpPr>
            <p:spPr bwMode="auto">
              <a:xfrm>
                <a:off x="4046538" y="3201988"/>
                <a:ext cx="55563" cy="65088"/>
              </a:xfrm>
              <a:custGeom>
                <a:avLst/>
                <a:gdLst>
                  <a:gd name="T0" fmla="*/ 8 w 35"/>
                  <a:gd name="T1" fmla="*/ 41 h 41"/>
                  <a:gd name="T2" fmla="*/ 0 w 35"/>
                  <a:gd name="T3" fmla="*/ 36 h 41"/>
                  <a:gd name="T4" fmla="*/ 27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7"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2" name="Freeform 265"/>
              <p:cNvSpPr>
                <a:spLocks/>
              </p:cNvSpPr>
              <p:nvPr/>
            </p:nvSpPr>
            <p:spPr bwMode="auto">
              <a:xfrm>
                <a:off x="4089401"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3" name="Freeform 266"/>
              <p:cNvSpPr>
                <a:spLocks/>
              </p:cNvSpPr>
              <p:nvPr/>
            </p:nvSpPr>
            <p:spPr bwMode="auto">
              <a:xfrm>
                <a:off x="4132263" y="3201988"/>
                <a:ext cx="55563" cy="65088"/>
              </a:xfrm>
              <a:custGeom>
                <a:avLst/>
                <a:gdLst>
                  <a:gd name="T0" fmla="*/ 8 w 35"/>
                  <a:gd name="T1" fmla="*/ 41 h 41"/>
                  <a:gd name="T2" fmla="*/ 0 w 35"/>
                  <a:gd name="T3" fmla="*/ 36 h 41"/>
                  <a:gd name="T4" fmla="*/ 28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8"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4" name="Freeform 267"/>
              <p:cNvSpPr>
                <a:spLocks/>
              </p:cNvSpPr>
              <p:nvPr/>
            </p:nvSpPr>
            <p:spPr bwMode="auto">
              <a:xfrm>
                <a:off x="4046538" y="3260725"/>
                <a:ext cx="57150" cy="155575"/>
              </a:xfrm>
              <a:custGeom>
                <a:avLst/>
                <a:gdLst>
                  <a:gd name="T0" fmla="*/ 27 w 36"/>
                  <a:gd name="T1" fmla="*/ 98 h 98"/>
                  <a:gd name="T2" fmla="*/ 0 w 36"/>
                  <a:gd name="T3" fmla="*/ 3 h 98"/>
                  <a:gd name="T4" fmla="*/ 9 w 36"/>
                  <a:gd name="T5" fmla="*/ 0 h 98"/>
                  <a:gd name="T6" fmla="*/ 36 w 36"/>
                  <a:gd name="T7" fmla="*/ 96 h 98"/>
                  <a:gd name="T8" fmla="*/ 27 w 36"/>
                  <a:gd name="T9" fmla="*/ 98 h 98"/>
                </a:gdLst>
                <a:ahLst/>
                <a:cxnLst>
                  <a:cxn ang="0">
                    <a:pos x="T0" y="T1"/>
                  </a:cxn>
                  <a:cxn ang="0">
                    <a:pos x="T2" y="T3"/>
                  </a:cxn>
                  <a:cxn ang="0">
                    <a:pos x="T4" y="T5"/>
                  </a:cxn>
                  <a:cxn ang="0">
                    <a:pos x="T6" y="T7"/>
                  </a:cxn>
                  <a:cxn ang="0">
                    <a:pos x="T8" y="T9"/>
                  </a:cxn>
                </a:cxnLst>
                <a:rect l="0" t="0" r="r" b="b"/>
                <a:pathLst>
                  <a:path w="36" h="98">
                    <a:moveTo>
                      <a:pt x="27" y="98"/>
                    </a:moveTo>
                    <a:lnTo>
                      <a:pt x="0" y="3"/>
                    </a:lnTo>
                    <a:lnTo>
                      <a:pt x="9" y="0"/>
                    </a:lnTo>
                    <a:lnTo>
                      <a:pt x="36" y="96"/>
                    </a:lnTo>
                    <a:lnTo>
                      <a:pt x="27"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5" name="Freeform 268"/>
              <p:cNvSpPr>
                <a:spLocks/>
              </p:cNvSpPr>
              <p:nvPr/>
            </p:nvSpPr>
            <p:spPr bwMode="auto">
              <a:xfrm>
                <a:off x="4089401" y="3260725"/>
                <a:ext cx="57150" cy="155575"/>
              </a:xfrm>
              <a:custGeom>
                <a:avLst/>
                <a:gdLst>
                  <a:gd name="T0" fmla="*/ 9 w 36"/>
                  <a:gd name="T1" fmla="*/ 98 h 98"/>
                  <a:gd name="T2" fmla="*/ 0 w 36"/>
                  <a:gd name="T3" fmla="*/ 96 h 98"/>
                  <a:gd name="T4" fmla="*/ 27 w 36"/>
                  <a:gd name="T5" fmla="*/ 0 h 98"/>
                  <a:gd name="T6" fmla="*/ 36 w 36"/>
                  <a:gd name="T7" fmla="*/ 3 h 98"/>
                  <a:gd name="T8" fmla="*/ 9 w 36"/>
                  <a:gd name="T9" fmla="*/ 98 h 98"/>
                </a:gdLst>
                <a:ahLst/>
                <a:cxnLst>
                  <a:cxn ang="0">
                    <a:pos x="T0" y="T1"/>
                  </a:cxn>
                  <a:cxn ang="0">
                    <a:pos x="T2" y="T3"/>
                  </a:cxn>
                  <a:cxn ang="0">
                    <a:pos x="T4" y="T5"/>
                  </a:cxn>
                  <a:cxn ang="0">
                    <a:pos x="T6" y="T7"/>
                  </a:cxn>
                  <a:cxn ang="0">
                    <a:pos x="T8" y="T9"/>
                  </a:cxn>
                </a:cxnLst>
                <a:rect l="0" t="0" r="r" b="b"/>
                <a:pathLst>
                  <a:path w="36" h="98">
                    <a:moveTo>
                      <a:pt x="9" y="98"/>
                    </a:moveTo>
                    <a:lnTo>
                      <a:pt x="0" y="96"/>
                    </a:lnTo>
                    <a:lnTo>
                      <a:pt x="27" y="0"/>
                    </a:lnTo>
                    <a:lnTo>
                      <a:pt x="36" y="3"/>
                    </a:lnTo>
                    <a:lnTo>
                      <a:pt x="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6" name="Freeform 269"/>
              <p:cNvSpPr>
                <a:spLocks/>
              </p:cNvSpPr>
              <p:nvPr/>
            </p:nvSpPr>
            <p:spPr bwMode="auto">
              <a:xfrm>
                <a:off x="4052888" y="3425825"/>
                <a:ext cx="36513" cy="176213"/>
              </a:xfrm>
              <a:custGeom>
                <a:avLst/>
                <a:gdLst>
                  <a:gd name="T0" fmla="*/ 20 w 20"/>
                  <a:gd name="T1" fmla="*/ 98 h 98"/>
                  <a:gd name="T2" fmla="*/ 12 w 20"/>
                  <a:gd name="T3" fmla="*/ 98 h 98"/>
                  <a:gd name="T4" fmla="*/ 12 w 20"/>
                  <a:gd name="T5" fmla="*/ 50 h 98"/>
                  <a:gd name="T6" fmla="*/ 0 w 20"/>
                  <a:gd name="T7" fmla="*/ 4 h 98"/>
                  <a:gd name="T8" fmla="*/ 7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3"/>
                      <a:pt x="6" y="18"/>
                      <a:pt x="0" y="4"/>
                    </a:cubicBezTo>
                    <a:cubicBezTo>
                      <a:pt x="7" y="0"/>
                      <a:pt x="7" y="0"/>
                      <a:pt x="7"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7" name="Freeform 270"/>
              <p:cNvSpPr>
                <a:spLocks/>
              </p:cNvSpPr>
              <p:nvPr/>
            </p:nvSpPr>
            <p:spPr bwMode="auto">
              <a:xfrm>
                <a:off x="4084638" y="3140075"/>
                <a:ext cx="293688" cy="461963"/>
              </a:xfrm>
              <a:custGeom>
                <a:avLst/>
                <a:gdLst>
                  <a:gd name="T0" fmla="*/ 91 w 163"/>
                  <a:gd name="T1" fmla="*/ 256 h 256"/>
                  <a:gd name="T2" fmla="*/ 83 w 163"/>
                  <a:gd name="T3" fmla="*/ 256 h 256"/>
                  <a:gd name="T4" fmla="*/ 83 w 163"/>
                  <a:gd name="T5" fmla="*/ 208 h 256"/>
                  <a:gd name="T6" fmla="*/ 87 w 163"/>
                  <a:gd name="T7" fmla="*/ 204 h 256"/>
                  <a:gd name="T8" fmla="*/ 111 w 163"/>
                  <a:gd name="T9" fmla="*/ 204 h 256"/>
                  <a:gd name="T10" fmla="*/ 131 w 163"/>
                  <a:gd name="T11" fmla="*/ 184 h 256"/>
                  <a:gd name="T12" fmla="*/ 131 w 163"/>
                  <a:gd name="T13" fmla="*/ 148 h 256"/>
                  <a:gd name="T14" fmla="*/ 135 w 163"/>
                  <a:gd name="T15" fmla="*/ 144 h 256"/>
                  <a:gd name="T16" fmla="*/ 155 w 163"/>
                  <a:gd name="T17" fmla="*/ 144 h 256"/>
                  <a:gd name="T18" fmla="*/ 155 w 163"/>
                  <a:gd name="T19" fmla="*/ 141 h 256"/>
                  <a:gd name="T20" fmla="*/ 131 w 163"/>
                  <a:gd name="T21" fmla="*/ 90 h 256"/>
                  <a:gd name="T22" fmla="*/ 131 w 163"/>
                  <a:gd name="T23" fmla="*/ 88 h 256"/>
                  <a:gd name="T24" fmla="*/ 51 w 163"/>
                  <a:gd name="T25" fmla="*/ 8 h 256"/>
                  <a:gd name="T26" fmla="*/ 5 w 163"/>
                  <a:gd name="T27" fmla="*/ 22 h 256"/>
                  <a:gd name="T28" fmla="*/ 0 w 163"/>
                  <a:gd name="T29" fmla="*/ 16 h 256"/>
                  <a:gd name="T30" fmla="*/ 51 w 163"/>
                  <a:gd name="T31" fmla="*/ 0 h 256"/>
                  <a:gd name="T32" fmla="*/ 139 w 163"/>
                  <a:gd name="T33" fmla="*/ 87 h 256"/>
                  <a:gd name="T34" fmla="*/ 162 w 163"/>
                  <a:gd name="T35" fmla="*/ 138 h 256"/>
                  <a:gd name="T36" fmla="*/ 163 w 163"/>
                  <a:gd name="T37" fmla="*/ 140 h 256"/>
                  <a:gd name="T38" fmla="*/ 163 w 163"/>
                  <a:gd name="T39" fmla="*/ 148 h 256"/>
                  <a:gd name="T40" fmla="*/ 159 w 163"/>
                  <a:gd name="T41" fmla="*/ 152 h 256"/>
                  <a:gd name="T42" fmla="*/ 139 w 163"/>
                  <a:gd name="T43" fmla="*/ 152 h 256"/>
                  <a:gd name="T44" fmla="*/ 139 w 163"/>
                  <a:gd name="T45" fmla="*/ 184 h 256"/>
                  <a:gd name="T46" fmla="*/ 111 w 163"/>
                  <a:gd name="T47" fmla="*/ 212 h 256"/>
                  <a:gd name="T48" fmla="*/ 91 w 163"/>
                  <a:gd name="T49" fmla="*/ 212 h 256"/>
                  <a:gd name="T50" fmla="*/ 91 w 163"/>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256">
                    <a:moveTo>
                      <a:pt x="91" y="256"/>
                    </a:moveTo>
                    <a:cubicBezTo>
                      <a:pt x="83" y="256"/>
                      <a:pt x="83" y="256"/>
                      <a:pt x="83" y="256"/>
                    </a:cubicBezTo>
                    <a:cubicBezTo>
                      <a:pt x="83" y="208"/>
                      <a:pt x="83" y="208"/>
                      <a:pt x="83" y="208"/>
                    </a:cubicBezTo>
                    <a:cubicBezTo>
                      <a:pt x="83" y="206"/>
                      <a:pt x="84" y="204"/>
                      <a:pt x="87" y="204"/>
                    </a:cubicBezTo>
                    <a:cubicBezTo>
                      <a:pt x="111" y="204"/>
                      <a:pt x="111" y="204"/>
                      <a:pt x="111" y="204"/>
                    </a:cubicBezTo>
                    <a:cubicBezTo>
                      <a:pt x="122" y="204"/>
                      <a:pt x="131" y="195"/>
                      <a:pt x="131" y="184"/>
                    </a:cubicBezTo>
                    <a:cubicBezTo>
                      <a:pt x="131" y="148"/>
                      <a:pt x="131" y="148"/>
                      <a:pt x="131" y="148"/>
                    </a:cubicBezTo>
                    <a:cubicBezTo>
                      <a:pt x="131" y="146"/>
                      <a:pt x="132" y="144"/>
                      <a:pt x="135" y="144"/>
                    </a:cubicBezTo>
                    <a:cubicBezTo>
                      <a:pt x="155" y="144"/>
                      <a:pt x="155" y="144"/>
                      <a:pt x="155" y="144"/>
                    </a:cubicBezTo>
                    <a:cubicBezTo>
                      <a:pt x="155" y="141"/>
                      <a:pt x="155" y="141"/>
                      <a:pt x="155" y="141"/>
                    </a:cubicBezTo>
                    <a:cubicBezTo>
                      <a:pt x="131" y="90"/>
                      <a:pt x="131" y="90"/>
                      <a:pt x="131" y="90"/>
                    </a:cubicBezTo>
                    <a:cubicBezTo>
                      <a:pt x="131" y="89"/>
                      <a:pt x="131" y="89"/>
                      <a:pt x="131" y="88"/>
                    </a:cubicBezTo>
                    <a:cubicBezTo>
                      <a:pt x="131" y="44"/>
                      <a:pt x="95" y="8"/>
                      <a:pt x="51" y="8"/>
                    </a:cubicBezTo>
                    <a:cubicBezTo>
                      <a:pt x="34" y="8"/>
                      <a:pt x="18" y="13"/>
                      <a:pt x="5" y="22"/>
                    </a:cubicBezTo>
                    <a:cubicBezTo>
                      <a:pt x="0" y="16"/>
                      <a:pt x="0" y="16"/>
                      <a:pt x="0" y="16"/>
                    </a:cubicBezTo>
                    <a:cubicBezTo>
                      <a:pt x="15" y="5"/>
                      <a:pt x="33" y="0"/>
                      <a:pt x="51" y="0"/>
                    </a:cubicBezTo>
                    <a:cubicBezTo>
                      <a:pt x="99" y="0"/>
                      <a:pt x="138" y="39"/>
                      <a:pt x="139" y="87"/>
                    </a:cubicBezTo>
                    <a:cubicBezTo>
                      <a:pt x="162" y="138"/>
                      <a:pt x="162" y="138"/>
                      <a:pt x="162" y="138"/>
                    </a:cubicBezTo>
                    <a:cubicBezTo>
                      <a:pt x="163" y="139"/>
                      <a:pt x="163" y="139"/>
                      <a:pt x="163" y="140"/>
                    </a:cubicBezTo>
                    <a:cubicBezTo>
                      <a:pt x="163" y="148"/>
                      <a:pt x="163" y="148"/>
                      <a:pt x="163" y="148"/>
                    </a:cubicBezTo>
                    <a:cubicBezTo>
                      <a:pt x="163" y="150"/>
                      <a:pt x="161" y="152"/>
                      <a:pt x="159" y="152"/>
                    </a:cubicBezTo>
                    <a:cubicBezTo>
                      <a:pt x="139" y="152"/>
                      <a:pt x="139" y="152"/>
                      <a:pt x="139" y="152"/>
                    </a:cubicBezTo>
                    <a:cubicBezTo>
                      <a:pt x="139" y="184"/>
                      <a:pt x="139" y="184"/>
                      <a:pt x="139" y="184"/>
                    </a:cubicBezTo>
                    <a:cubicBezTo>
                      <a:pt x="139" y="199"/>
                      <a:pt x="126" y="212"/>
                      <a:pt x="111" y="212"/>
                    </a:cubicBezTo>
                    <a:cubicBezTo>
                      <a:pt x="91" y="212"/>
                      <a:pt x="91" y="212"/>
                      <a:pt x="91" y="212"/>
                    </a:cubicBezTo>
                    <a:lnTo>
                      <a:pt x="91"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8" name="Rectangle 271"/>
              <p:cNvSpPr>
                <a:spLocks noChangeArrowheads="1"/>
              </p:cNvSpPr>
              <p:nvPr/>
            </p:nvSpPr>
            <p:spPr bwMode="auto">
              <a:xfrm>
                <a:off x="4219576"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09" name="Group 308"/>
            <p:cNvGrpSpPr>
              <a:grpSpLocks noChangeAspect="1"/>
            </p:cNvGrpSpPr>
            <p:nvPr/>
          </p:nvGrpSpPr>
          <p:grpSpPr>
            <a:xfrm>
              <a:off x="-896148" y="5759525"/>
              <a:ext cx="276226" cy="277178"/>
              <a:chOff x="5576888" y="1619250"/>
              <a:chExt cx="460376" cy="461963"/>
            </a:xfrm>
          </p:grpSpPr>
          <p:sp>
            <p:nvSpPr>
              <p:cNvPr id="310" name="Rectangle 141"/>
              <p:cNvSpPr>
                <a:spLocks noChangeArrowheads="1"/>
              </p:cNvSpPr>
              <p:nvPr/>
            </p:nvSpPr>
            <p:spPr bwMode="auto">
              <a:xfrm>
                <a:off x="5878513" y="198755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1" name="Freeform 142"/>
              <p:cNvSpPr>
                <a:spLocks/>
              </p:cNvSpPr>
              <p:nvPr/>
            </p:nvSpPr>
            <p:spPr bwMode="auto">
              <a:xfrm>
                <a:off x="5743576" y="1619250"/>
                <a:ext cx="293688" cy="461963"/>
              </a:xfrm>
              <a:custGeom>
                <a:avLst/>
                <a:gdLst>
                  <a:gd name="T0" fmla="*/ 91 w 163"/>
                  <a:gd name="T1" fmla="*/ 256 h 256"/>
                  <a:gd name="T2" fmla="*/ 83 w 163"/>
                  <a:gd name="T3" fmla="*/ 256 h 256"/>
                  <a:gd name="T4" fmla="*/ 83 w 163"/>
                  <a:gd name="T5" fmla="*/ 208 h 256"/>
                  <a:gd name="T6" fmla="*/ 87 w 163"/>
                  <a:gd name="T7" fmla="*/ 204 h 256"/>
                  <a:gd name="T8" fmla="*/ 111 w 163"/>
                  <a:gd name="T9" fmla="*/ 204 h 256"/>
                  <a:gd name="T10" fmla="*/ 131 w 163"/>
                  <a:gd name="T11" fmla="*/ 184 h 256"/>
                  <a:gd name="T12" fmla="*/ 131 w 163"/>
                  <a:gd name="T13" fmla="*/ 148 h 256"/>
                  <a:gd name="T14" fmla="*/ 135 w 163"/>
                  <a:gd name="T15" fmla="*/ 144 h 256"/>
                  <a:gd name="T16" fmla="*/ 155 w 163"/>
                  <a:gd name="T17" fmla="*/ 144 h 256"/>
                  <a:gd name="T18" fmla="*/ 155 w 163"/>
                  <a:gd name="T19" fmla="*/ 141 h 256"/>
                  <a:gd name="T20" fmla="*/ 131 w 163"/>
                  <a:gd name="T21" fmla="*/ 90 h 256"/>
                  <a:gd name="T22" fmla="*/ 131 w 163"/>
                  <a:gd name="T23" fmla="*/ 88 h 256"/>
                  <a:gd name="T24" fmla="*/ 51 w 163"/>
                  <a:gd name="T25" fmla="*/ 8 h 256"/>
                  <a:gd name="T26" fmla="*/ 5 w 163"/>
                  <a:gd name="T27" fmla="*/ 22 h 256"/>
                  <a:gd name="T28" fmla="*/ 0 w 163"/>
                  <a:gd name="T29" fmla="*/ 16 h 256"/>
                  <a:gd name="T30" fmla="*/ 51 w 163"/>
                  <a:gd name="T31" fmla="*/ 0 h 256"/>
                  <a:gd name="T32" fmla="*/ 139 w 163"/>
                  <a:gd name="T33" fmla="*/ 87 h 256"/>
                  <a:gd name="T34" fmla="*/ 162 w 163"/>
                  <a:gd name="T35" fmla="*/ 138 h 256"/>
                  <a:gd name="T36" fmla="*/ 163 w 163"/>
                  <a:gd name="T37" fmla="*/ 140 h 256"/>
                  <a:gd name="T38" fmla="*/ 163 w 163"/>
                  <a:gd name="T39" fmla="*/ 148 h 256"/>
                  <a:gd name="T40" fmla="*/ 159 w 163"/>
                  <a:gd name="T41" fmla="*/ 152 h 256"/>
                  <a:gd name="T42" fmla="*/ 139 w 163"/>
                  <a:gd name="T43" fmla="*/ 152 h 256"/>
                  <a:gd name="T44" fmla="*/ 139 w 163"/>
                  <a:gd name="T45" fmla="*/ 184 h 256"/>
                  <a:gd name="T46" fmla="*/ 111 w 163"/>
                  <a:gd name="T47" fmla="*/ 212 h 256"/>
                  <a:gd name="T48" fmla="*/ 91 w 163"/>
                  <a:gd name="T49" fmla="*/ 212 h 256"/>
                  <a:gd name="T50" fmla="*/ 91 w 163"/>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256">
                    <a:moveTo>
                      <a:pt x="91" y="256"/>
                    </a:moveTo>
                    <a:cubicBezTo>
                      <a:pt x="83" y="256"/>
                      <a:pt x="83" y="256"/>
                      <a:pt x="83" y="256"/>
                    </a:cubicBezTo>
                    <a:cubicBezTo>
                      <a:pt x="83" y="208"/>
                      <a:pt x="83" y="208"/>
                      <a:pt x="83" y="208"/>
                    </a:cubicBezTo>
                    <a:cubicBezTo>
                      <a:pt x="83" y="206"/>
                      <a:pt x="84" y="204"/>
                      <a:pt x="87" y="204"/>
                    </a:cubicBezTo>
                    <a:cubicBezTo>
                      <a:pt x="111" y="204"/>
                      <a:pt x="111" y="204"/>
                      <a:pt x="111" y="204"/>
                    </a:cubicBezTo>
                    <a:cubicBezTo>
                      <a:pt x="122" y="204"/>
                      <a:pt x="131" y="195"/>
                      <a:pt x="131" y="184"/>
                    </a:cubicBezTo>
                    <a:cubicBezTo>
                      <a:pt x="131" y="148"/>
                      <a:pt x="131" y="148"/>
                      <a:pt x="131" y="148"/>
                    </a:cubicBezTo>
                    <a:cubicBezTo>
                      <a:pt x="131" y="146"/>
                      <a:pt x="132" y="144"/>
                      <a:pt x="135" y="144"/>
                    </a:cubicBezTo>
                    <a:cubicBezTo>
                      <a:pt x="155" y="144"/>
                      <a:pt x="155" y="144"/>
                      <a:pt x="155" y="144"/>
                    </a:cubicBezTo>
                    <a:cubicBezTo>
                      <a:pt x="155" y="141"/>
                      <a:pt x="155" y="141"/>
                      <a:pt x="155" y="141"/>
                    </a:cubicBezTo>
                    <a:cubicBezTo>
                      <a:pt x="131" y="90"/>
                      <a:pt x="131" y="90"/>
                      <a:pt x="131" y="90"/>
                    </a:cubicBezTo>
                    <a:cubicBezTo>
                      <a:pt x="131" y="89"/>
                      <a:pt x="131" y="89"/>
                      <a:pt x="131" y="88"/>
                    </a:cubicBezTo>
                    <a:cubicBezTo>
                      <a:pt x="131" y="44"/>
                      <a:pt x="95" y="8"/>
                      <a:pt x="51" y="8"/>
                    </a:cubicBezTo>
                    <a:cubicBezTo>
                      <a:pt x="34" y="8"/>
                      <a:pt x="18" y="13"/>
                      <a:pt x="5" y="22"/>
                    </a:cubicBezTo>
                    <a:cubicBezTo>
                      <a:pt x="0" y="16"/>
                      <a:pt x="0" y="16"/>
                      <a:pt x="0" y="16"/>
                    </a:cubicBezTo>
                    <a:cubicBezTo>
                      <a:pt x="15" y="5"/>
                      <a:pt x="33" y="0"/>
                      <a:pt x="51" y="0"/>
                    </a:cubicBezTo>
                    <a:cubicBezTo>
                      <a:pt x="99" y="0"/>
                      <a:pt x="138" y="39"/>
                      <a:pt x="139" y="87"/>
                    </a:cubicBezTo>
                    <a:cubicBezTo>
                      <a:pt x="162" y="138"/>
                      <a:pt x="162" y="138"/>
                      <a:pt x="162" y="138"/>
                    </a:cubicBezTo>
                    <a:cubicBezTo>
                      <a:pt x="163" y="139"/>
                      <a:pt x="163" y="139"/>
                      <a:pt x="163" y="140"/>
                    </a:cubicBezTo>
                    <a:cubicBezTo>
                      <a:pt x="163" y="148"/>
                      <a:pt x="163" y="148"/>
                      <a:pt x="163" y="148"/>
                    </a:cubicBezTo>
                    <a:cubicBezTo>
                      <a:pt x="163" y="150"/>
                      <a:pt x="161" y="152"/>
                      <a:pt x="159" y="152"/>
                    </a:cubicBezTo>
                    <a:cubicBezTo>
                      <a:pt x="139" y="152"/>
                      <a:pt x="139" y="152"/>
                      <a:pt x="139" y="152"/>
                    </a:cubicBezTo>
                    <a:cubicBezTo>
                      <a:pt x="139" y="184"/>
                      <a:pt x="139" y="184"/>
                      <a:pt x="139" y="184"/>
                    </a:cubicBezTo>
                    <a:cubicBezTo>
                      <a:pt x="139" y="199"/>
                      <a:pt x="126" y="212"/>
                      <a:pt x="111" y="212"/>
                    </a:cubicBezTo>
                    <a:cubicBezTo>
                      <a:pt x="91" y="212"/>
                      <a:pt x="91" y="212"/>
                      <a:pt x="91" y="212"/>
                    </a:cubicBezTo>
                    <a:lnTo>
                      <a:pt x="91"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2" name="Freeform 143"/>
              <p:cNvSpPr>
                <a:spLocks/>
              </p:cNvSpPr>
              <p:nvPr/>
            </p:nvSpPr>
            <p:spPr bwMode="auto">
              <a:xfrm>
                <a:off x="5721351" y="1927225"/>
                <a:ext cx="26988" cy="153988"/>
              </a:xfrm>
              <a:custGeom>
                <a:avLst/>
                <a:gdLst>
                  <a:gd name="T0" fmla="*/ 15 w 15"/>
                  <a:gd name="T1" fmla="*/ 85 h 85"/>
                  <a:gd name="T2" fmla="*/ 7 w 15"/>
                  <a:gd name="T3" fmla="*/ 85 h 85"/>
                  <a:gd name="T4" fmla="*/ 7 w 15"/>
                  <a:gd name="T5" fmla="*/ 37 h 85"/>
                  <a:gd name="T6" fmla="*/ 0 w 15"/>
                  <a:gd name="T7" fmla="*/ 2 h 85"/>
                  <a:gd name="T8" fmla="*/ 7 w 15"/>
                  <a:gd name="T9" fmla="*/ 0 h 85"/>
                  <a:gd name="T10" fmla="*/ 15 w 15"/>
                  <a:gd name="T11" fmla="*/ 37 h 85"/>
                  <a:gd name="T12" fmla="*/ 15 w 15"/>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15" h="85">
                    <a:moveTo>
                      <a:pt x="15" y="85"/>
                    </a:moveTo>
                    <a:cubicBezTo>
                      <a:pt x="7" y="85"/>
                      <a:pt x="7" y="85"/>
                      <a:pt x="7" y="85"/>
                    </a:cubicBezTo>
                    <a:cubicBezTo>
                      <a:pt x="7" y="37"/>
                      <a:pt x="7" y="37"/>
                      <a:pt x="7" y="37"/>
                    </a:cubicBezTo>
                    <a:cubicBezTo>
                      <a:pt x="7" y="27"/>
                      <a:pt x="4" y="16"/>
                      <a:pt x="0" y="2"/>
                    </a:cubicBezTo>
                    <a:cubicBezTo>
                      <a:pt x="7" y="0"/>
                      <a:pt x="7" y="0"/>
                      <a:pt x="7" y="0"/>
                    </a:cubicBezTo>
                    <a:cubicBezTo>
                      <a:pt x="12" y="14"/>
                      <a:pt x="15" y="26"/>
                      <a:pt x="15" y="37"/>
                    </a:cubicBezTo>
                    <a:lnTo>
                      <a:pt x="15" y="8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3" name="Freeform 144"/>
              <p:cNvSpPr>
                <a:spLocks noEditPoints="1"/>
              </p:cNvSpPr>
              <p:nvPr/>
            </p:nvSpPr>
            <p:spPr bwMode="auto">
              <a:xfrm>
                <a:off x="5576888" y="1676400"/>
                <a:ext cx="323850" cy="231775"/>
              </a:xfrm>
              <a:custGeom>
                <a:avLst/>
                <a:gdLst>
                  <a:gd name="T0" fmla="*/ 128 w 180"/>
                  <a:gd name="T1" fmla="*/ 128 h 128"/>
                  <a:gd name="T2" fmla="*/ 84 w 180"/>
                  <a:gd name="T3" fmla="*/ 128 h 128"/>
                  <a:gd name="T4" fmla="*/ 80 w 180"/>
                  <a:gd name="T5" fmla="*/ 125 h 128"/>
                  <a:gd name="T6" fmla="*/ 81 w 180"/>
                  <a:gd name="T7" fmla="*/ 121 h 128"/>
                  <a:gd name="T8" fmla="*/ 88 w 180"/>
                  <a:gd name="T9" fmla="*/ 108 h 128"/>
                  <a:gd name="T10" fmla="*/ 72 w 180"/>
                  <a:gd name="T11" fmla="*/ 92 h 128"/>
                  <a:gd name="T12" fmla="*/ 56 w 180"/>
                  <a:gd name="T13" fmla="*/ 108 h 128"/>
                  <a:gd name="T14" fmla="*/ 62 w 180"/>
                  <a:gd name="T15" fmla="*/ 121 h 128"/>
                  <a:gd name="T16" fmla="*/ 63 w 180"/>
                  <a:gd name="T17" fmla="*/ 125 h 128"/>
                  <a:gd name="T18" fmla="*/ 60 w 180"/>
                  <a:gd name="T19" fmla="*/ 128 h 128"/>
                  <a:gd name="T20" fmla="*/ 16 w 180"/>
                  <a:gd name="T21" fmla="*/ 128 h 128"/>
                  <a:gd name="T22" fmla="*/ 0 w 180"/>
                  <a:gd name="T23" fmla="*/ 112 h 128"/>
                  <a:gd name="T24" fmla="*/ 0 w 180"/>
                  <a:gd name="T25" fmla="*/ 16 h 128"/>
                  <a:gd name="T26" fmla="*/ 16 w 180"/>
                  <a:gd name="T27" fmla="*/ 0 h 128"/>
                  <a:gd name="T28" fmla="*/ 60 w 180"/>
                  <a:gd name="T29" fmla="*/ 0 h 128"/>
                  <a:gd name="T30" fmla="*/ 63 w 180"/>
                  <a:gd name="T31" fmla="*/ 3 h 128"/>
                  <a:gd name="T32" fmla="*/ 62 w 180"/>
                  <a:gd name="T33" fmla="*/ 7 h 128"/>
                  <a:gd name="T34" fmla="*/ 56 w 180"/>
                  <a:gd name="T35" fmla="*/ 20 h 128"/>
                  <a:gd name="T36" fmla="*/ 72 w 180"/>
                  <a:gd name="T37" fmla="*/ 36 h 128"/>
                  <a:gd name="T38" fmla="*/ 88 w 180"/>
                  <a:gd name="T39" fmla="*/ 20 h 128"/>
                  <a:gd name="T40" fmla="*/ 81 w 180"/>
                  <a:gd name="T41" fmla="*/ 7 h 128"/>
                  <a:gd name="T42" fmla="*/ 80 w 180"/>
                  <a:gd name="T43" fmla="*/ 3 h 128"/>
                  <a:gd name="T44" fmla="*/ 84 w 180"/>
                  <a:gd name="T45" fmla="*/ 0 h 128"/>
                  <a:gd name="T46" fmla="*/ 128 w 180"/>
                  <a:gd name="T47" fmla="*/ 0 h 128"/>
                  <a:gd name="T48" fmla="*/ 144 w 180"/>
                  <a:gd name="T49" fmla="*/ 16 h 128"/>
                  <a:gd name="T50" fmla="*/ 144 w 180"/>
                  <a:gd name="T51" fmla="*/ 43 h 128"/>
                  <a:gd name="T52" fmla="*/ 156 w 180"/>
                  <a:gd name="T53" fmla="*/ 40 h 128"/>
                  <a:gd name="T54" fmla="*/ 180 w 180"/>
                  <a:gd name="T55" fmla="*/ 64 h 128"/>
                  <a:gd name="T56" fmla="*/ 156 w 180"/>
                  <a:gd name="T57" fmla="*/ 88 h 128"/>
                  <a:gd name="T58" fmla="*/ 144 w 180"/>
                  <a:gd name="T59" fmla="*/ 85 h 128"/>
                  <a:gd name="T60" fmla="*/ 144 w 180"/>
                  <a:gd name="T61" fmla="*/ 112 h 128"/>
                  <a:gd name="T62" fmla="*/ 128 w 180"/>
                  <a:gd name="T63" fmla="*/ 128 h 128"/>
                  <a:gd name="T64" fmla="*/ 92 w 180"/>
                  <a:gd name="T65" fmla="*/ 120 h 128"/>
                  <a:gd name="T66" fmla="*/ 128 w 180"/>
                  <a:gd name="T67" fmla="*/ 120 h 128"/>
                  <a:gd name="T68" fmla="*/ 136 w 180"/>
                  <a:gd name="T69" fmla="*/ 112 h 128"/>
                  <a:gd name="T70" fmla="*/ 136 w 180"/>
                  <a:gd name="T71" fmla="*/ 76 h 128"/>
                  <a:gd name="T72" fmla="*/ 138 w 180"/>
                  <a:gd name="T73" fmla="*/ 72 h 128"/>
                  <a:gd name="T74" fmla="*/ 143 w 180"/>
                  <a:gd name="T75" fmla="*/ 74 h 128"/>
                  <a:gd name="T76" fmla="*/ 156 w 180"/>
                  <a:gd name="T77" fmla="*/ 80 h 128"/>
                  <a:gd name="T78" fmla="*/ 172 w 180"/>
                  <a:gd name="T79" fmla="*/ 64 h 128"/>
                  <a:gd name="T80" fmla="*/ 156 w 180"/>
                  <a:gd name="T81" fmla="*/ 48 h 128"/>
                  <a:gd name="T82" fmla="*/ 143 w 180"/>
                  <a:gd name="T83" fmla="*/ 54 h 128"/>
                  <a:gd name="T84" fmla="*/ 138 w 180"/>
                  <a:gd name="T85" fmla="*/ 56 h 128"/>
                  <a:gd name="T86" fmla="*/ 136 w 180"/>
                  <a:gd name="T87" fmla="*/ 52 h 128"/>
                  <a:gd name="T88" fmla="*/ 136 w 180"/>
                  <a:gd name="T89" fmla="*/ 16 h 128"/>
                  <a:gd name="T90" fmla="*/ 128 w 180"/>
                  <a:gd name="T91" fmla="*/ 8 h 128"/>
                  <a:gd name="T92" fmla="*/ 92 w 180"/>
                  <a:gd name="T93" fmla="*/ 8 h 128"/>
                  <a:gd name="T94" fmla="*/ 96 w 180"/>
                  <a:gd name="T95" fmla="*/ 20 h 128"/>
                  <a:gd name="T96" fmla="*/ 72 w 180"/>
                  <a:gd name="T97" fmla="*/ 44 h 128"/>
                  <a:gd name="T98" fmla="*/ 48 w 180"/>
                  <a:gd name="T99" fmla="*/ 20 h 128"/>
                  <a:gd name="T100" fmla="*/ 51 w 180"/>
                  <a:gd name="T101" fmla="*/ 8 h 128"/>
                  <a:gd name="T102" fmla="*/ 16 w 180"/>
                  <a:gd name="T103" fmla="*/ 8 h 128"/>
                  <a:gd name="T104" fmla="*/ 8 w 180"/>
                  <a:gd name="T105" fmla="*/ 16 h 128"/>
                  <a:gd name="T106" fmla="*/ 8 w 180"/>
                  <a:gd name="T107" fmla="*/ 112 h 128"/>
                  <a:gd name="T108" fmla="*/ 16 w 180"/>
                  <a:gd name="T109" fmla="*/ 120 h 128"/>
                  <a:gd name="T110" fmla="*/ 51 w 180"/>
                  <a:gd name="T111" fmla="*/ 120 h 128"/>
                  <a:gd name="T112" fmla="*/ 48 w 180"/>
                  <a:gd name="T113" fmla="*/ 108 h 128"/>
                  <a:gd name="T114" fmla="*/ 72 w 180"/>
                  <a:gd name="T115" fmla="*/ 84 h 128"/>
                  <a:gd name="T116" fmla="*/ 96 w 180"/>
                  <a:gd name="T117" fmla="*/ 108 h 128"/>
                  <a:gd name="T118" fmla="*/ 92 w 180"/>
                  <a:gd name="T11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0" h="128">
                    <a:moveTo>
                      <a:pt x="128" y="128"/>
                    </a:moveTo>
                    <a:cubicBezTo>
                      <a:pt x="84" y="128"/>
                      <a:pt x="84" y="128"/>
                      <a:pt x="84" y="128"/>
                    </a:cubicBezTo>
                    <a:cubicBezTo>
                      <a:pt x="82" y="128"/>
                      <a:pt x="80" y="127"/>
                      <a:pt x="80" y="125"/>
                    </a:cubicBezTo>
                    <a:cubicBezTo>
                      <a:pt x="79" y="124"/>
                      <a:pt x="80" y="122"/>
                      <a:pt x="81" y="121"/>
                    </a:cubicBezTo>
                    <a:cubicBezTo>
                      <a:pt x="85" y="118"/>
                      <a:pt x="88" y="113"/>
                      <a:pt x="88" y="108"/>
                    </a:cubicBezTo>
                    <a:cubicBezTo>
                      <a:pt x="88" y="99"/>
                      <a:pt x="80" y="92"/>
                      <a:pt x="72" y="92"/>
                    </a:cubicBezTo>
                    <a:cubicBezTo>
                      <a:pt x="63" y="92"/>
                      <a:pt x="56" y="99"/>
                      <a:pt x="56" y="108"/>
                    </a:cubicBezTo>
                    <a:cubicBezTo>
                      <a:pt x="56" y="113"/>
                      <a:pt x="58" y="118"/>
                      <a:pt x="62" y="121"/>
                    </a:cubicBezTo>
                    <a:cubicBezTo>
                      <a:pt x="63" y="122"/>
                      <a:pt x="64" y="124"/>
                      <a:pt x="63" y="125"/>
                    </a:cubicBezTo>
                    <a:cubicBezTo>
                      <a:pt x="63" y="127"/>
                      <a:pt x="61" y="128"/>
                      <a:pt x="60" y="128"/>
                    </a:cubicBezTo>
                    <a:cubicBezTo>
                      <a:pt x="16" y="128"/>
                      <a:pt x="16" y="128"/>
                      <a:pt x="16" y="128"/>
                    </a:cubicBezTo>
                    <a:cubicBezTo>
                      <a:pt x="7" y="128"/>
                      <a:pt x="0" y="121"/>
                      <a:pt x="0" y="112"/>
                    </a:cubicBezTo>
                    <a:cubicBezTo>
                      <a:pt x="0" y="16"/>
                      <a:pt x="0" y="16"/>
                      <a:pt x="0" y="16"/>
                    </a:cubicBezTo>
                    <a:cubicBezTo>
                      <a:pt x="0" y="7"/>
                      <a:pt x="7" y="0"/>
                      <a:pt x="16" y="0"/>
                    </a:cubicBezTo>
                    <a:cubicBezTo>
                      <a:pt x="60" y="0"/>
                      <a:pt x="60" y="0"/>
                      <a:pt x="60" y="0"/>
                    </a:cubicBezTo>
                    <a:cubicBezTo>
                      <a:pt x="61" y="0"/>
                      <a:pt x="63" y="1"/>
                      <a:pt x="63" y="3"/>
                    </a:cubicBezTo>
                    <a:cubicBezTo>
                      <a:pt x="64" y="4"/>
                      <a:pt x="63" y="6"/>
                      <a:pt x="62" y="7"/>
                    </a:cubicBezTo>
                    <a:cubicBezTo>
                      <a:pt x="58" y="10"/>
                      <a:pt x="56" y="15"/>
                      <a:pt x="56" y="20"/>
                    </a:cubicBezTo>
                    <a:cubicBezTo>
                      <a:pt x="56" y="29"/>
                      <a:pt x="63" y="36"/>
                      <a:pt x="72" y="36"/>
                    </a:cubicBezTo>
                    <a:cubicBezTo>
                      <a:pt x="80" y="36"/>
                      <a:pt x="88" y="29"/>
                      <a:pt x="88" y="20"/>
                    </a:cubicBezTo>
                    <a:cubicBezTo>
                      <a:pt x="88" y="15"/>
                      <a:pt x="85" y="10"/>
                      <a:pt x="81" y="7"/>
                    </a:cubicBezTo>
                    <a:cubicBezTo>
                      <a:pt x="80" y="6"/>
                      <a:pt x="79" y="4"/>
                      <a:pt x="80" y="3"/>
                    </a:cubicBezTo>
                    <a:cubicBezTo>
                      <a:pt x="80" y="1"/>
                      <a:pt x="82" y="0"/>
                      <a:pt x="84" y="0"/>
                    </a:cubicBezTo>
                    <a:cubicBezTo>
                      <a:pt x="128" y="0"/>
                      <a:pt x="128" y="0"/>
                      <a:pt x="128" y="0"/>
                    </a:cubicBezTo>
                    <a:cubicBezTo>
                      <a:pt x="136" y="0"/>
                      <a:pt x="144" y="7"/>
                      <a:pt x="144" y="16"/>
                    </a:cubicBezTo>
                    <a:cubicBezTo>
                      <a:pt x="144" y="43"/>
                      <a:pt x="144" y="43"/>
                      <a:pt x="144" y="43"/>
                    </a:cubicBezTo>
                    <a:cubicBezTo>
                      <a:pt x="147" y="41"/>
                      <a:pt x="151" y="40"/>
                      <a:pt x="156" y="40"/>
                    </a:cubicBezTo>
                    <a:cubicBezTo>
                      <a:pt x="169" y="40"/>
                      <a:pt x="180" y="51"/>
                      <a:pt x="180" y="64"/>
                    </a:cubicBezTo>
                    <a:cubicBezTo>
                      <a:pt x="180" y="77"/>
                      <a:pt x="169" y="88"/>
                      <a:pt x="156" y="88"/>
                    </a:cubicBezTo>
                    <a:cubicBezTo>
                      <a:pt x="151" y="88"/>
                      <a:pt x="147" y="87"/>
                      <a:pt x="144" y="85"/>
                    </a:cubicBezTo>
                    <a:cubicBezTo>
                      <a:pt x="144" y="112"/>
                      <a:pt x="144" y="112"/>
                      <a:pt x="144" y="112"/>
                    </a:cubicBezTo>
                    <a:cubicBezTo>
                      <a:pt x="144" y="121"/>
                      <a:pt x="136" y="128"/>
                      <a:pt x="128" y="128"/>
                    </a:cubicBezTo>
                    <a:close/>
                    <a:moveTo>
                      <a:pt x="92" y="120"/>
                    </a:moveTo>
                    <a:cubicBezTo>
                      <a:pt x="128" y="120"/>
                      <a:pt x="128" y="120"/>
                      <a:pt x="128" y="120"/>
                    </a:cubicBezTo>
                    <a:cubicBezTo>
                      <a:pt x="132" y="120"/>
                      <a:pt x="136" y="116"/>
                      <a:pt x="136" y="112"/>
                    </a:cubicBezTo>
                    <a:cubicBezTo>
                      <a:pt x="136" y="76"/>
                      <a:pt x="136" y="76"/>
                      <a:pt x="136" y="76"/>
                    </a:cubicBezTo>
                    <a:cubicBezTo>
                      <a:pt x="136" y="74"/>
                      <a:pt x="137" y="73"/>
                      <a:pt x="138" y="72"/>
                    </a:cubicBezTo>
                    <a:cubicBezTo>
                      <a:pt x="140" y="72"/>
                      <a:pt x="142" y="72"/>
                      <a:pt x="143" y="74"/>
                    </a:cubicBezTo>
                    <a:cubicBezTo>
                      <a:pt x="146" y="78"/>
                      <a:pt x="151" y="80"/>
                      <a:pt x="156" y="80"/>
                    </a:cubicBezTo>
                    <a:cubicBezTo>
                      <a:pt x="164" y="80"/>
                      <a:pt x="172" y="73"/>
                      <a:pt x="172" y="64"/>
                    </a:cubicBezTo>
                    <a:cubicBezTo>
                      <a:pt x="172" y="55"/>
                      <a:pt x="164" y="48"/>
                      <a:pt x="156" y="48"/>
                    </a:cubicBezTo>
                    <a:cubicBezTo>
                      <a:pt x="151" y="48"/>
                      <a:pt x="146" y="50"/>
                      <a:pt x="143" y="54"/>
                    </a:cubicBezTo>
                    <a:cubicBezTo>
                      <a:pt x="142" y="56"/>
                      <a:pt x="140" y="56"/>
                      <a:pt x="138" y="56"/>
                    </a:cubicBezTo>
                    <a:cubicBezTo>
                      <a:pt x="137" y="55"/>
                      <a:pt x="136" y="54"/>
                      <a:pt x="136" y="52"/>
                    </a:cubicBezTo>
                    <a:cubicBezTo>
                      <a:pt x="136" y="16"/>
                      <a:pt x="136" y="16"/>
                      <a:pt x="136" y="16"/>
                    </a:cubicBezTo>
                    <a:cubicBezTo>
                      <a:pt x="136" y="12"/>
                      <a:pt x="132" y="8"/>
                      <a:pt x="128" y="8"/>
                    </a:cubicBezTo>
                    <a:cubicBezTo>
                      <a:pt x="92" y="8"/>
                      <a:pt x="92" y="8"/>
                      <a:pt x="92" y="8"/>
                    </a:cubicBezTo>
                    <a:cubicBezTo>
                      <a:pt x="95" y="12"/>
                      <a:pt x="96" y="16"/>
                      <a:pt x="96" y="20"/>
                    </a:cubicBezTo>
                    <a:cubicBezTo>
                      <a:pt x="96" y="33"/>
                      <a:pt x="85" y="44"/>
                      <a:pt x="72" y="44"/>
                    </a:cubicBezTo>
                    <a:cubicBezTo>
                      <a:pt x="58" y="44"/>
                      <a:pt x="48" y="33"/>
                      <a:pt x="48" y="20"/>
                    </a:cubicBezTo>
                    <a:cubicBezTo>
                      <a:pt x="48" y="16"/>
                      <a:pt x="49" y="12"/>
                      <a:pt x="51" y="8"/>
                    </a:cubicBezTo>
                    <a:cubicBezTo>
                      <a:pt x="16" y="8"/>
                      <a:pt x="16" y="8"/>
                      <a:pt x="16" y="8"/>
                    </a:cubicBezTo>
                    <a:cubicBezTo>
                      <a:pt x="11" y="8"/>
                      <a:pt x="8" y="12"/>
                      <a:pt x="8" y="16"/>
                    </a:cubicBezTo>
                    <a:cubicBezTo>
                      <a:pt x="8" y="112"/>
                      <a:pt x="8" y="112"/>
                      <a:pt x="8" y="112"/>
                    </a:cubicBezTo>
                    <a:cubicBezTo>
                      <a:pt x="8" y="116"/>
                      <a:pt x="11" y="120"/>
                      <a:pt x="16" y="120"/>
                    </a:cubicBezTo>
                    <a:cubicBezTo>
                      <a:pt x="51" y="120"/>
                      <a:pt x="51" y="120"/>
                      <a:pt x="51" y="120"/>
                    </a:cubicBezTo>
                    <a:cubicBezTo>
                      <a:pt x="49" y="116"/>
                      <a:pt x="48" y="112"/>
                      <a:pt x="48" y="108"/>
                    </a:cubicBezTo>
                    <a:cubicBezTo>
                      <a:pt x="48" y="95"/>
                      <a:pt x="58" y="84"/>
                      <a:pt x="72" y="84"/>
                    </a:cubicBezTo>
                    <a:cubicBezTo>
                      <a:pt x="85" y="84"/>
                      <a:pt x="96" y="95"/>
                      <a:pt x="96" y="108"/>
                    </a:cubicBezTo>
                    <a:cubicBezTo>
                      <a:pt x="96" y="112"/>
                      <a:pt x="95" y="116"/>
                      <a:pt x="92"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4" name="Rectangle 145"/>
              <p:cNvSpPr>
                <a:spLocks noChangeArrowheads="1"/>
              </p:cNvSpPr>
              <p:nvPr/>
            </p:nvSpPr>
            <p:spPr bwMode="auto">
              <a:xfrm>
                <a:off x="5699126" y="1784350"/>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5" name="Rectangle 146"/>
              <p:cNvSpPr>
                <a:spLocks noChangeArrowheads="1"/>
              </p:cNvSpPr>
              <p:nvPr/>
            </p:nvSpPr>
            <p:spPr bwMode="auto">
              <a:xfrm>
                <a:off x="5727701" y="1784350"/>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6" name="Rectangle 147"/>
              <p:cNvSpPr>
                <a:spLocks noChangeArrowheads="1"/>
              </p:cNvSpPr>
              <p:nvPr/>
            </p:nvSpPr>
            <p:spPr bwMode="auto">
              <a:xfrm>
                <a:off x="5670551" y="1784350"/>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17" name="Group 316"/>
            <p:cNvGrpSpPr>
              <a:grpSpLocks noChangeAspect="1"/>
            </p:cNvGrpSpPr>
            <p:nvPr/>
          </p:nvGrpSpPr>
          <p:grpSpPr>
            <a:xfrm>
              <a:off x="-879087" y="6117904"/>
              <a:ext cx="250508" cy="277178"/>
              <a:chOff x="6413501" y="1619250"/>
              <a:chExt cx="417513" cy="461963"/>
            </a:xfrm>
          </p:grpSpPr>
          <p:sp>
            <p:nvSpPr>
              <p:cNvPr id="318" name="Rectangle 155"/>
              <p:cNvSpPr>
                <a:spLocks noChangeArrowheads="1"/>
              </p:cNvSpPr>
              <p:nvPr/>
            </p:nvSpPr>
            <p:spPr bwMode="auto">
              <a:xfrm>
                <a:off x="6550026"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9" name="Rectangle 156"/>
              <p:cNvSpPr>
                <a:spLocks noChangeArrowheads="1"/>
              </p:cNvSpPr>
              <p:nvPr/>
            </p:nvSpPr>
            <p:spPr bwMode="auto">
              <a:xfrm>
                <a:off x="652145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0" name="Rectangle 157"/>
              <p:cNvSpPr>
                <a:spLocks noChangeArrowheads="1"/>
              </p:cNvSpPr>
              <p:nvPr/>
            </p:nvSpPr>
            <p:spPr bwMode="auto">
              <a:xfrm>
                <a:off x="657860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1" name="Freeform 158"/>
              <p:cNvSpPr>
                <a:spLocks/>
              </p:cNvSpPr>
              <p:nvPr/>
            </p:nvSpPr>
            <p:spPr bwMode="auto">
              <a:xfrm>
                <a:off x="6629401" y="1619250"/>
                <a:ext cx="201613" cy="461963"/>
              </a:xfrm>
              <a:custGeom>
                <a:avLst/>
                <a:gdLst>
                  <a:gd name="T0" fmla="*/ 40 w 112"/>
                  <a:gd name="T1" fmla="*/ 256 h 256"/>
                  <a:gd name="T2" fmla="*/ 32 w 112"/>
                  <a:gd name="T3" fmla="*/ 256 h 256"/>
                  <a:gd name="T4" fmla="*/ 32 w 112"/>
                  <a:gd name="T5" fmla="*/ 208 h 256"/>
                  <a:gd name="T6" fmla="*/ 36 w 112"/>
                  <a:gd name="T7" fmla="*/ 204 h 256"/>
                  <a:gd name="T8" fmla="*/ 60 w 112"/>
                  <a:gd name="T9" fmla="*/ 204 h 256"/>
                  <a:gd name="T10" fmla="*/ 80 w 112"/>
                  <a:gd name="T11" fmla="*/ 184 h 256"/>
                  <a:gd name="T12" fmla="*/ 80 w 112"/>
                  <a:gd name="T13" fmla="*/ 148 h 256"/>
                  <a:gd name="T14" fmla="*/ 84 w 112"/>
                  <a:gd name="T15" fmla="*/ 144 h 256"/>
                  <a:gd name="T16" fmla="*/ 104 w 112"/>
                  <a:gd name="T17" fmla="*/ 144 h 256"/>
                  <a:gd name="T18" fmla="*/ 104 w 112"/>
                  <a:gd name="T19" fmla="*/ 141 h 256"/>
                  <a:gd name="T20" fmla="*/ 80 w 112"/>
                  <a:gd name="T21" fmla="*/ 90 h 256"/>
                  <a:gd name="T22" fmla="*/ 80 w 112"/>
                  <a:gd name="T23" fmla="*/ 88 h 256"/>
                  <a:gd name="T24" fmla="*/ 0 w 112"/>
                  <a:gd name="T25" fmla="*/ 8 h 256"/>
                  <a:gd name="T26" fmla="*/ 0 w 112"/>
                  <a:gd name="T27" fmla="*/ 0 h 256"/>
                  <a:gd name="T28" fmla="*/ 88 w 112"/>
                  <a:gd name="T29" fmla="*/ 87 h 256"/>
                  <a:gd name="T30" fmla="*/ 111 w 112"/>
                  <a:gd name="T31" fmla="*/ 138 h 256"/>
                  <a:gd name="T32" fmla="*/ 112 w 112"/>
                  <a:gd name="T33" fmla="*/ 140 h 256"/>
                  <a:gd name="T34" fmla="*/ 112 w 112"/>
                  <a:gd name="T35" fmla="*/ 148 h 256"/>
                  <a:gd name="T36" fmla="*/ 108 w 112"/>
                  <a:gd name="T37" fmla="*/ 152 h 256"/>
                  <a:gd name="T38" fmla="*/ 88 w 112"/>
                  <a:gd name="T39" fmla="*/ 152 h 256"/>
                  <a:gd name="T40" fmla="*/ 88 w 112"/>
                  <a:gd name="T41" fmla="*/ 184 h 256"/>
                  <a:gd name="T42" fmla="*/ 60 w 112"/>
                  <a:gd name="T43" fmla="*/ 212 h 256"/>
                  <a:gd name="T44" fmla="*/ 40 w 112"/>
                  <a:gd name="T45" fmla="*/ 212 h 256"/>
                  <a:gd name="T46" fmla="*/ 40 w 112"/>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2"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4" y="144"/>
                      <a:pt x="104" y="144"/>
                      <a:pt x="104" y="144"/>
                    </a:cubicBezTo>
                    <a:cubicBezTo>
                      <a:pt x="104" y="141"/>
                      <a:pt x="104" y="141"/>
                      <a:pt x="104" y="141"/>
                    </a:cubicBezTo>
                    <a:cubicBezTo>
                      <a:pt x="80" y="90"/>
                      <a:pt x="80" y="90"/>
                      <a:pt x="80" y="90"/>
                    </a:cubicBezTo>
                    <a:cubicBezTo>
                      <a:pt x="80" y="89"/>
                      <a:pt x="80" y="89"/>
                      <a:pt x="80" y="88"/>
                    </a:cubicBezTo>
                    <a:cubicBezTo>
                      <a:pt x="80" y="44"/>
                      <a:pt x="44" y="8"/>
                      <a:pt x="0" y="8"/>
                    </a:cubicBezTo>
                    <a:cubicBezTo>
                      <a:pt x="0" y="0"/>
                      <a:pt x="0" y="0"/>
                      <a:pt x="0" y="0"/>
                    </a:cubicBezTo>
                    <a:cubicBezTo>
                      <a:pt x="48" y="0"/>
                      <a:pt x="87" y="39"/>
                      <a:pt x="88" y="87"/>
                    </a:cubicBezTo>
                    <a:cubicBezTo>
                      <a:pt x="111" y="138"/>
                      <a:pt x="111" y="138"/>
                      <a:pt x="111" y="138"/>
                    </a:cubicBezTo>
                    <a:cubicBezTo>
                      <a:pt x="112" y="139"/>
                      <a:pt x="112" y="139"/>
                      <a:pt x="112" y="140"/>
                    </a:cubicBezTo>
                    <a:cubicBezTo>
                      <a:pt x="112" y="148"/>
                      <a:pt x="112" y="148"/>
                      <a:pt x="112" y="148"/>
                    </a:cubicBezTo>
                    <a:cubicBezTo>
                      <a:pt x="112" y="150"/>
                      <a:pt x="110" y="152"/>
                      <a:pt x="108"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2" name="Freeform 159"/>
              <p:cNvSpPr>
                <a:spLocks/>
              </p:cNvSpPr>
              <p:nvPr/>
            </p:nvSpPr>
            <p:spPr bwMode="auto">
              <a:xfrm>
                <a:off x="6456363" y="1784350"/>
                <a:ext cx="85725" cy="223838"/>
              </a:xfrm>
              <a:custGeom>
                <a:avLst/>
                <a:gdLst>
                  <a:gd name="T0" fmla="*/ 48 w 48"/>
                  <a:gd name="T1" fmla="*/ 124 h 124"/>
                  <a:gd name="T2" fmla="*/ 40 w 48"/>
                  <a:gd name="T3" fmla="*/ 124 h 124"/>
                  <a:gd name="T4" fmla="*/ 40 w 48"/>
                  <a:gd name="T5" fmla="*/ 112 h 124"/>
                  <a:gd name="T6" fmla="*/ 21 w 48"/>
                  <a:gd name="T7" fmla="*/ 62 h 124"/>
                  <a:gd name="T8" fmla="*/ 0 w 48"/>
                  <a:gd name="T9" fmla="*/ 0 h 124"/>
                  <a:gd name="T10" fmla="*/ 8 w 48"/>
                  <a:gd name="T11" fmla="*/ 0 h 124"/>
                  <a:gd name="T12" fmla="*/ 28 w 48"/>
                  <a:gd name="T13" fmla="*/ 58 h 124"/>
                  <a:gd name="T14" fmla="*/ 48 w 48"/>
                  <a:gd name="T15" fmla="*/ 112 h 124"/>
                  <a:gd name="T16" fmla="*/ 48 w 48"/>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24">
                    <a:moveTo>
                      <a:pt x="48" y="124"/>
                    </a:moveTo>
                    <a:cubicBezTo>
                      <a:pt x="40" y="124"/>
                      <a:pt x="40" y="124"/>
                      <a:pt x="40" y="124"/>
                    </a:cubicBezTo>
                    <a:cubicBezTo>
                      <a:pt x="40" y="112"/>
                      <a:pt x="40" y="112"/>
                      <a:pt x="40" y="112"/>
                    </a:cubicBezTo>
                    <a:cubicBezTo>
                      <a:pt x="40" y="94"/>
                      <a:pt x="31" y="79"/>
                      <a:pt x="21" y="62"/>
                    </a:cubicBezTo>
                    <a:cubicBezTo>
                      <a:pt x="11" y="44"/>
                      <a:pt x="0" y="25"/>
                      <a:pt x="0" y="0"/>
                    </a:cubicBezTo>
                    <a:cubicBezTo>
                      <a:pt x="8" y="0"/>
                      <a:pt x="8" y="0"/>
                      <a:pt x="8" y="0"/>
                    </a:cubicBezTo>
                    <a:cubicBezTo>
                      <a:pt x="8" y="23"/>
                      <a:pt x="18" y="41"/>
                      <a:pt x="28" y="58"/>
                    </a:cubicBezTo>
                    <a:cubicBezTo>
                      <a:pt x="38" y="75"/>
                      <a:pt x="48" y="92"/>
                      <a:pt x="48" y="112"/>
                    </a:cubicBezTo>
                    <a:lnTo>
                      <a:pt x="48" y="1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3" name="Freeform 160"/>
              <p:cNvSpPr>
                <a:spLocks/>
              </p:cNvSpPr>
              <p:nvPr/>
            </p:nvSpPr>
            <p:spPr bwMode="auto">
              <a:xfrm>
                <a:off x="6413501" y="1619250"/>
                <a:ext cx="287338" cy="388938"/>
              </a:xfrm>
              <a:custGeom>
                <a:avLst/>
                <a:gdLst>
                  <a:gd name="T0" fmla="*/ 96 w 160"/>
                  <a:gd name="T1" fmla="*/ 216 h 216"/>
                  <a:gd name="T2" fmla="*/ 88 w 160"/>
                  <a:gd name="T3" fmla="*/ 216 h 216"/>
                  <a:gd name="T4" fmla="*/ 88 w 160"/>
                  <a:gd name="T5" fmla="*/ 200 h 216"/>
                  <a:gd name="T6" fmla="*/ 119 w 160"/>
                  <a:gd name="T7" fmla="*/ 143 h 216"/>
                  <a:gd name="T8" fmla="*/ 152 w 160"/>
                  <a:gd name="T9" fmla="*/ 80 h 216"/>
                  <a:gd name="T10" fmla="*/ 80 w 160"/>
                  <a:gd name="T11" fmla="*/ 8 h 216"/>
                  <a:gd name="T12" fmla="*/ 8 w 160"/>
                  <a:gd name="T13" fmla="*/ 76 h 216"/>
                  <a:gd name="T14" fmla="*/ 24 w 160"/>
                  <a:gd name="T15" fmla="*/ 76 h 216"/>
                  <a:gd name="T16" fmla="*/ 80 w 160"/>
                  <a:gd name="T17" fmla="*/ 24 h 216"/>
                  <a:gd name="T18" fmla="*/ 136 w 160"/>
                  <a:gd name="T19" fmla="*/ 80 h 216"/>
                  <a:gd name="T20" fmla="*/ 103 w 160"/>
                  <a:gd name="T21" fmla="*/ 135 h 216"/>
                  <a:gd name="T22" fmla="*/ 78 w 160"/>
                  <a:gd name="T23" fmla="*/ 161 h 216"/>
                  <a:gd name="T24" fmla="*/ 71 w 160"/>
                  <a:gd name="T25" fmla="*/ 157 h 216"/>
                  <a:gd name="T26" fmla="*/ 98 w 160"/>
                  <a:gd name="T27" fmla="*/ 129 h 216"/>
                  <a:gd name="T28" fmla="*/ 128 w 160"/>
                  <a:gd name="T29" fmla="*/ 80 h 216"/>
                  <a:gd name="T30" fmla="*/ 80 w 160"/>
                  <a:gd name="T31" fmla="*/ 32 h 216"/>
                  <a:gd name="T32" fmla="*/ 32 w 160"/>
                  <a:gd name="T33" fmla="*/ 80 h 216"/>
                  <a:gd name="T34" fmla="*/ 28 w 160"/>
                  <a:gd name="T35" fmla="*/ 84 h 216"/>
                  <a:gd name="T36" fmla="*/ 4 w 160"/>
                  <a:gd name="T37" fmla="*/ 84 h 216"/>
                  <a:gd name="T38" fmla="*/ 0 w 160"/>
                  <a:gd name="T39" fmla="*/ 80 h 216"/>
                  <a:gd name="T40" fmla="*/ 80 w 160"/>
                  <a:gd name="T41" fmla="*/ 0 h 216"/>
                  <a:gd name="T42" fmla="*/ 160 w 160"/>
                  <a:gd name="T43" fmla="*/ 80 h 216"/>
                  <a:gd name="T44" fmla="*/ 124 w 160"/>
                  <a:gd name="T45" fmla="*/ 149 h 216"/>
                  <a:gd name="T46" fmla="*/ 96 w 160"/>
                  <a:gd name="T47" fmla="*/ 200 h 216"/>
                  <a:gd name="T48" fmla="*/ 96 w 160"/>
                  <a:gd name="T49"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0" h="216">
                    <a:moveTo>
                      <a:pt x="96" y="216"/>
                    </a:moveTo>
                    <a:cubicBezTo>
                      <a:pt x="88" y="216"/>
                      <a:pt x="88" y="216"/>
                      <a:pt x="88" y="216"/>
                    </a:cubicBezTo>
                    <a:cubicBezTo>
                      <a:pt x="88" y="200"/>
                      <a:pt x="88" y="200"/>
                      <a:pt x="88" y="200"/>
                    </a:cubicBezTo>
                    <a:cubicBezTo>
                      <a:pt x="88" y="170"/>
                      <a:pt x="104" y="156"/>
                      <a:pt x="119" y="143"/>
                    </a:cubicBezTo>
                    <a:cubicBezTo>
                      <a:pt x="136" y="129"/>
                      <a:pt x="152" y="116"/>
                      <a:pt x="152" y="80"/>
                    </a:cubicBezTo>
                    <a:cubicBezTo>
                      <a:pt x="152" y="40"/>
                      <a:pt x="119" y="8"/>
                      <a:pt x="80" y="8"/>
                    </a:cubicBezTo>
                    <a:cubicBezTo>
                      <a:pt x="41" y="8"/>
                      <a:pt x="10" y="38"/>
                      <a:pt x="8" y="76"/>
                    </a:cubicBezTo>
                    <a:cubicBezTo>
                      <a:pt x="24" y="76"/>
                      <a:pt x="24" y="76"/>
                      <a:pt x="24" y="76"/>
                    </a:cubicBezTo>
                    <a:cubicBezTo>
                      <a:pt x="26" y="47"/>
                      <a:pt x="50" y="24"/>
                      <a:pt x="80" y="24"/>
                    </a:cubicBezTo>
                    <a:cubicBezTo>
                      <a:pt x="111" y="24"/>
                      <a:pt x="136" y="49"/>
                      <a:pt x="136" y="80"/>
                    </a:cubicBezTo>
                    <a:cubicBezTo>
                      <a:pt x="136" y="107"/>
                      <a:pt x="119" y="121"/>
                      <a:pt x="103" y="135"/>
                    </a:cubicBezTo>
                    <a:cubicBezTo>
                      <a:pt x="94" y="143"/>
                      <a:pt x="84" y="151"/>
                      <a:pt x="78" y="161"/>
                    </a:cubicBezTo>
                    <a:cubicBezTo>
                      <a:pt x="71" y="157"/>
                      <a:pt x="71" y="157"/>
                      <a:pt x="71" y="157"/>
                    </a:cubicBezTo>
                    <a:cubicBezTo>
                      <a:pt x="78" y="145"/>
                      <a:pt x="88" y="137"/>
                      <a:pt x="98" y="129"/>
                    </a:cubicBezTo>
                    <a:cubicBezTo>
                      <a:pt x="113" y="116"/>
                      <a:pt x="128" y="104"/>
                      <a:pt x="128" y="80"/>
                    </a:cubicBezTo>
                    <a:cubicBezTo>
                      <a:pt x="128" y="54"/>
                      <a:pt x="106" y="32"/>
                      <a:pt x="80" y="32"/>
                    </a:cubicBezTo>
                    <a:cubicBezTo>
                      <a:pt x="53" y="32"/>
                      <a:pt x="32" y="54"/>
                      <a:pt x="32" y="80"/>
                    </a:cubicBezTo>
                    <a:cubicBezTo>
                      <a:pt x="32" y="82"/>
                      <a:pt x="30" y="84"/>
                      <a:pt x="28" y="84"/>
                    </a:cubicBezTo>
                    <a:cubicBezTo>
                      <a:pt x="4" y="84"/>
                      <a:pt x="4" y="84"/>
                      <a:pt x="4" y="84"/>
                    </a:cubicBezTo>
                    <a:cubicBezTo>
                      <a:pt x="2" y="84"/>
                      <a:pt x="0" y="82"/>
                      <a:pt x="0" y="80"/>
                    </a:cubicBezTo>
                    <a:cubicBezTo>
                      <a:pt x="0" y="36"/>
                      <a:pt x="36" y="0"/>
                      <a:pt x="80" y="0"/>
                    </a:cubicBezTo>
                    <a:cubicBezTo>
                      <a:pt x="124" y="0"/>
                      <a:pt x="160" y="36"/>
                      <a:pt x="160" y="80"/>
                    </a:cubicBezTo>
                    <a:cubicBezTo>
                      <a:pt x="160" y="120"/>
                      <a:pt x="141" y="135"/>
                      <a:pt x="124" y="149"/>
                    </a:cubicBezTo>
                    <a:cubicBezTo>
                      <a:pt x="109" y="162"/>
                      <a:pt x="96" y="173"/>
                      <a:pt x="96" y="200"/>
                    </a:cubicBezTo>
                    <a:lnTo>
                      <a:pt x="96" y="2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4" name="Freeform 161"/>
              <p:cNvSpPr>
                <a:spLocks noEditPoints="1"/>
              </p:cNvSpPr>
              <p:nvPr/>
            </p:nvSpPr>
            <p:spPr bwMode="auto">
              <a:xfrm>
                <a:off x="6527801" y="2022475"/>
                <a:ext cx="58738" cy="58738"/>
              </a:xfrm>
              <a:custGeom>
                <a:avLst/>
                <a:gdLst>
                  <a:gd name="T0" fmla="*/ 28 w 32"/>
                  <a:gd name="T1" fmla="*/ 32 h 32"/>
                  <a:gd name="T2" fmla="*/ 4 w 32"/>
                  <a:gd name="T3" fmla="*/ 32 h 32"/>
                  <a:gd name="T4" fmla="*/ 0 w 32"/>
                  <a:gd name="T5" fmla="*/ 28 h 32"/>
                  <a:gd name="T6" fmla="*/ 0 w 32"/>
                  <a:gd name="T7" fmla="*/ 4 h 32"/>
                  <a:gd name="T8" fmla="*/ 4 w 32"/>
                  <a:gd name="T9" fmla="*/ 0 h 32"/>
                  <a:gd name="T10" fmla="*/ 28 w 32"/>
                  <a:gd name="T11" fmla="*/ 0 h 32"/>
                  <a:gd name="T12" fmla="*/ 32 w 32"/>
                  <a:gd name="T13" fmla="*/ 4 h 32"/>
                  <a:gd name="T14" fmla="*/ 32 w 32"/>
                  <a:gd name="T15" fmla="*/ 28 h 32"/>
                  <a:gd name="T16" fmla="*/ 28 w 32"/>
                  <a:gd name="T17" fmla="*/ 32 h 32"/>
                  <a:gd name="T18" fmla="*/ 8 w 32"/>
                  <a:gd name="T19" fmla="*/ 24 h 32"/>
                  <a:gd name="T20" fmla="*/ 24 w 32"/>
                  <a:gd name="T21" fmla="*/ 24 h 32"/>
                  <a:gd name="T22" fmla="*/ 24 w 32"/>
                  <a:gd name="T23" fmla="*/ 8 h 32"/>
                  <a:gd name="T24" fmla="*/ 8 w 32"/>
                  <a:gd name="T25" fmla="*/ 8 h 32"/>
                  <a:gd name="T26" fmla="*/ 8 w 32"/>
                  <a:gd name="T2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32">
                    <a:moveTo>
                      <a:pt x="28" y="32"/>
                    </a:moveTo>
                    <a:cubicBezTo>
                      <a:pt x="4" y="32"/>
                      <a:pt x="4" y="32"/>
                      <a:pt x="4" y="32"/>
                    </a:cubicBezTo>
                    <a:cubicBezTo>
                      <a:pt x="2" y="32"/>
                      <a:pt x="0" y="30"/>
                      <a:pt x="0" y="28"/>
                    </a:cubicBezTo>
                    <a:cubicBezTo>
                      <a:pt x="0" y="4"/>
                      <a:pt x="0" y="4"/>
                      <a:pt x="0" y="4"/>
                    </a:cubicBezTo>
                    <a:cubicBezTo>
                      <a:pt x="0" y="2"/>
                      <a:pt x="2" y="0"/>
                      <a:pt x="4" y="0"/>
                    </a:cubicBezTo>
                    <a:cubicBezTo>
                      <a:pt x="28" y="0"/>
                      <a:pt x="28" y="0"/>
                      <a:pt x="28" y="0"/>
                    </a:cubicBezTo>
                    <a:cubicBezTo>
                      <a:pt x="30" y="0"/>
                      <a:pt x="32" y="2"/>
                      <a:pt x="32" y="4"/>
                    </a:cubicBezTo>
                    <a:cubicBezTo>
                      <a:pt x="32" y="28"/>
                      <a:pt x="32" y="28"/>
                      <a:pt x="32" y="28"/>
                    </a:cubicBezTo>
                    <a:cubicBezTo>
                      <a:pt x="32" y="30"/>
                      <a:pt x="30" y="32"/>
                      <a:pt x="28" y="32"/>
                    </a:cubicBezTo>
                    <a:close/>
                    <a:moveTo>
                      <a:pt x="8" y="24"/>
                    </a:moveTo>
                    <a:cubicBezTo>
                      <a:pt x="24" y="24"/>
                      <a:pt x="24" y="24"/>
                      <a:pt x="24" y="24"/>
                    </a:cubicBezTo>
                    <a:cubicBezTo>
                      <a:pt x="24" y="8"/>
                      <a:pt x="24" y="8"/>
                      <a:pt x="24" y="8"/>
                    </a:cubicBezTo>
                    <a:cubicBezTo>
                      <a:pt x="8" y="8"/>
                      <a:pt x="8" y="8"/>
                      <a:pt x="8" y="8"/>
                    </a:cubicBezTo>
                    <a:lnTo>
                      <a:pt x="8"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5" name="Rectangle 162"/>
              <p:cNvSpPr>
                <a:spLocks noChangeArrowheads="1"/>
              </p:cNvSpPr>
              <p:nvPr/>
            </p:nvSpPr>
            <p:spPr bwMode="auto">
              <a:xfrm>
                <a:off x="6672263" y="198755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26" name="Group 325"/>
            <p:cNvGrpSpPr>
              <a:grpSpLocks noChangeAspect="1"/>
            </p:cNvGrpSpPr>
            <p:nvPr/>
          </p:nvGrpSpPr>
          <p:grpSpPr>
            <a:xfrm>
              <a:off x="1586383" y="4654214"/>
              <a:ext cx="250507" cy="277178"/>
              <a:chOff x="2308226" y="3911600"/>
              <a:chExt cx="417512" cy="461963"/>
            </a:xfrm>
          </p:grpSpPr>
          <p:sp>
            <p:nvSpPr>
              <p:cNvPr id="327" name="Rectangle 305"/>
              <p:cNvSpPr>
                <a:spLocks noChangeArrowheads="1"/>
              </p:cNvSpPr>
              <p:nvPr/>
            </p:nvSpPr>
            <p:spPr bwMode="auto">
              <a:xfrm>
                <a:off x="2416176" y="3948113"/>
                <a:ext cx="14288" cy="873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8" name="Freeform 306"/>
              <p:cNvSpPr>
                <a:spLocks/>
              </p:cNvSpPr>
              <p:nvPr/>
            </p:nvSpPr>
            <p:spPr bwMode="auto">
              <a:xfrm>
                <a:off x="2389188" y="3941763"/>
                <a:ext cx="68263" cy="41275"/>
              </a:xfrm>
              <a:custGeom>
                <a:avLst/>
                <a:gdLst>
                  <a:gd name="T0" fmla="*/ 32 w 38"/>
                  <a:gd name="T1" fmla="*/ 23 h 23"/>
                  <a:gd name="T2" fmla="*/ 19 w 38"/>
                  <a:gd name="T3" fmla="*/ 10 h 23"/>
                  <a:gd name="T4" fmla="*/ 6 w 38"/>
                  <a:gd name="T5" fmla="*/ 23 h 23"/>
                  <a:gd name="T6" fmla="*/ 0 w 38"/>
                  <a:gd name="T7" fmla="*/ 17 h 23"/>
                  <a:gd name="T8" fmla="*/ 16 w 38"/>
                  <a:gd name="T9" fmla="*/ 1 h 23"/>
                  <a:gd name="T10" fmla="*/ 22 w 38"/>
                  <a:gd name="T11" fmla="*/ 1 h 23"/>
                  <a:gd name="T12" fmla="*/ 38 w 38"/>
                  <a:gd name="T13" fmla="*/ 17 h 23"/>
                  <a:gd name="T14" fmla="*/ 32 w 38"/>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3">
                    <a:moveTo>
                      <a:pt x="32" y="23"/>
                    </a:moveTo>
                    <a:cubicBezTo>
                      <a:pt x="19" y="10"/>
                      <a:pt x="19" y="10"/>
                      <a:pt x="19" y="10"/>
                    </a:cubicBezTo>
                    <a:cubicBezTo>
                      <a:pt x="6" y="23"/>
                      <a:pt x="6" y="23"/>
                      <a:pt x="6" y="23"/>
                    </a:cubicBezTo>
                    <a:cubicBezTo>
                      <a:pt x="0" y="17"/>
                      <a:pt x="0" y="17"/>
                      <a:pt x="0" y="17"/>
                    </a:cubicBezTo>
                    <a:cubicBezTo>
                      <a:pt x="16" y="1"/>
                      <a:pt x="16" y="1"/>
                      <a:pt x="16" y="1"/>
                    </a:cubicBezTo>
                    <a:cubicBezTo>
                      <a:pt x="18" y="0"/>
                      <a:pt x="20" y="0"/>
                      <a:pt x="22" y="1"/>
                    </a:cubicBezTo>
                    <a:cubicBezTo>
                      <a:pt x="38" y="17"/>
                      <a:pt x="38" y="17"/>
                      <a:pt x="38" y="17"/>
                    </a:cubicBezTo>
                    <a:lnTo>
                      <a:pt x="32"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9" name="Rectangle 307"/>
              <p:cNvSpPr>
                <a:spLocks noChangeArrowheads="1"/>
              </p:cNvSpPr>
              <p:nvPr/>
            </p:nvSpPr>
            <p:spPr bwMode="auto">
              <a:xfrm>
                <a:off x="2416176" y="4078288"/>
                <a:ext cx="14288" cy="857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0" name="Freeform 308"/>
              <p:cNvSpPr>
                <a:spLocks/>
              </p:cNvSpPr>
              <p:nvPr/>
            </p:nvSpPr>
            <p:spPr bwMode="auto">
              <a:xfrm>
                <a:off x="2389188" y="4130675"/>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1" name="Rectangle 309"/>
              <p:cNvSpPr>
                <a:spLocks noChangeArrowheads="1"/>
              </p:cNvSpPr>
              <p:nvPr/>
            </p:nvSpPr>
            <p:spPr bwMode="auto">
              <a:xfrm>
                <a:off x="2444751" y="4049713"/>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2" name="Freeform 310"/>
              <p:cNvSpPr>
                <a:spLocks/>
              </p:cNvSpPr>
              <p:nvPr/>
            </p:nvSpPr>
            <p:spPr bwMode="auto">
              <a:xfrm>
                <a:off x="2497138" y="4022725"/>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3" name="Rectangle 311"/>
              <p:cNvSpPr>
                <a:spLocks noChangeArrowheads="1"/>
              </p:cNvSpPr>
              <p:nvPr/>
            </p:nvSpPr>
            <p:spPr bwMode="auto">
              <a:xfrm>
                <a:off x="2314576" y="4049713"/>
                <a:ext cx="873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4" name="Freeform 312"/>
              <p:cNvSpPr>
                <a:spLocks/>
              </p:cNvSpPr>
              <p:nvPr/>
            </p:nvSpPr>
            <p:spPr bwMode="auto">
              <a:xfrm>
                <a:off x="2308226" y="4022725"/>
                <a:ext cx="41275" cy="68263"/>
              </a:xfrm>
              <a:custGeom>
                <a:avLst/>
                <a:gdLst>
                  <a:gd name="T0" fmla="*/ 17 w 23"/>
                  <a:gd name="T1" fmla="*/ 38 h 38"/>
                  <a:gd name="T2" fmla="*/ 1 w 23"/>
                  <a:gd name="T3" fmla="*/ 22 h 38"/>
                  <a:gd name="T4" fmla="*/ 1 w 23"/>
                  <a:gd name="T5" fmla="*/ 16 h 38"/>
                  <a:gd name="T6" fmla="*/ 17 w 23"/>
                  <a:gd name="T7" fmla="*/ 0 h 38"/>
                  <a:gd name="T8" fmla="*/ 23 w 23"/>
                  <a:gd name="T9" fmla="*/ 6 h 38"/>
                  <a:gd name="T10" fmla="*/ 10 w 23"/>
                  <a:gd name="T11" fmla="*/ 19 h 38"/>
                  <a:gd name="T12" fmla="*/ 23 w 23"/>
                  <a:gd name="T13" fmla="*/ 32 h 38"/>
                  <a:gd name="T14" fmla="*/ 17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17" y="38"/>
                    </a:moveTo>
                    <a:cubicBezTo>
                      <a:pt x="1" y="22"/>
                      <a:pt x="1" y="22"/>
                      <a:pt x="1" y="22"/>
                    </a:cubicBezTo>
                    <a:cubicBezTo>
                      <a:pt x="0" y="20"/>
                      <a:pt x="0" y="18"/>
                      <a:pt x="1" y="16"/>
                    </a:cubicBezTo>
                    <a:cubicBezTo>
                      <a:pt x="17" y="0"/>
                      <a:pt x="17" y="0"/>
                      <a:pt x="17" y="0"/>
                    </a:cubicBezTo>
                    <a:cubicBezTo>
                      <a:pt x="23" y="6"/>
                      <a:pt x="23" y="6"/>
                      <a:pt x="23" y="6"/>
                    </a:cubicBezTo>
                    <a:cubicBezTo>
                      <a:pt x="10" y="19"/>
                      <a:pt x="10" y="19"/>
                      <a:pt x="10" y="19"/>
                    </a:cubicBezTo>
                    <a:cubicBezTo>
                      <a:pt x="23" y="32"/>
                      <a:pt x="23" y="32"/>
                      <a:pt x="23" y="32"/>
                    </a:cubicBezTo>
                    <a:lnTo>
                      <a:pt x="17"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5" name="Freeform 313"/>
              <p:cNvSpPr>
                <a:spLocks/>
              </p:cNvSpPr>
              <p:nvPr/>
            </p:nvSpPr>
            <p:spPr bwMode="auto">
              <a:xfrm>
                <a:off x="2455863" y="3911600"/>
                <a:ext cx="269875" cy="461963"/>
              </a:xfrm>
              <a:custGeom>
                <a:avLst/>
                <a:gdLst>
                  <a:gd name="T0" fmla="*/ 78 w 150"/>
                  <a:gd name="T1" fmla="*/ 256 h 256"/>
                  <a:gd name="T2" fmla="*/ 70 w 150"/>
                  <a:gd name="T3" fmla="*/ 256 h 256"/>
                  <a:gd name="T4" fmla="*/ 70 w 150"/>
                  <a:gd name="T5" fmla="*/ 208 h 256"/>
                  <a:gd name="T6" fmla="*/ 74 w 150"/>
                  <a:gd name="T7" fmla="*/ 204 h 256"/>
                  <a:gd name="T8" fmla="*/ 98 w 150"/>
                  <a:gd name="T9" fmla="*/ 204 h 256"/>
                  <a:gd name="T10" fmla="*/ 118 w 150"/>
                  <a:gd name="T11" fmla="*/ 184 h 256"/>
                  <a:gd name="T12" fmla="*/ 118 w 150"/>
                  <a:gd name="T13" fmla="*/ 148 h 256"/>
                  <a:gd name="T14" fmla="*/ 122 w 150"/>
                  <a:gd name="T15" fmla="*/ 144 h 256"/>
                  <a:gd name="T16" fmla="*/ 142 w 150"/>
                  <a:gd name="T17" fmla="*/ 144 h 256"/>
                  <a:gd name="T18" fmla="*/ 142 w 150"/>
                  <a:gd name="T19" fmla="*/ 141 h 256"/>
                  <a:gd name="T20" fmla="*/ 118 w 150"/>
                  <a:gd name="T21" fmla="*/ 90 h 256"/>
                  <a:gd name="T22" fmla="*/ 118 w 150"/>
                  <a:gd name="T23" fmla="*/ 88 h 256"/>
                  <a:gd name="T24" fmla="*/ 38 w 150"/>
                  <a:gd name="T25" fmla="*/ 8 h 256"/>
                  <a:gd name="T26" fmla="*/ 4 w 150"/>
                  <a:gd name="T27" fmla="*/ 16 h 256"/>
                  <a:gd name="T28" fmla="*/ 0 w 150"/>
                  <a:gd name="T29" fmla="*/ 8 h 256"/>
                  <a:gd name="T30" fmla="*/ 38 w 150"/>
                  <a:gd name="T31" fmla="*/ 0 h 256"/>
                  <a:gd name="T32" fmla="*/ 126 w 150"/>
                  <a:gd name="T33" fmla="*/ 87 h 256"/>
                  <a:gd name="T34" fmla="*/ 150 w 150"/>
                  <a:gd name="T35" fmla="*/ 138 h 256"/>
                  <a:gd name="T36" fmla="*/ 150 w 150"/>
                  <a:gd name="T37" fmla="*/ 140 h 256"/>
                  <a:gd name="T38" fmla="*/ 150 w 150"/>
                  <a:gd name="T39" fmla="*/ 148 h 256"/>
                  <a:gd name="T40" fmla="*/ 146 w 150"/>
                  <a:gd name="T41" fmla="*/ 152 h 256"/>
                  <a:gd name="T42" fmla="*/ 126 w 150"/>
                  <a:gd name="T43" fmla="*/ 152 h 256"/>
                  <a:gd name="T44" fmla="*/ 126 w 150"/>
                  <a:gd name="T45" fmla="*/ 184 h 256"/>
                  <a:gd name="T46" fmla="*/ 98 w 150"/>
                  <a:gd name="T47" fmla="*/ 212 h 256"/>
                  <a:gd name="T48" fmla="*/ 78 w 150"/>
                  <a:gd name="T49" fmla="*/ 212 h 256"/>
                  <a:gd name="T50" fmla="*/ 78 w 150"/>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0" h="256">
                    <a:moveTo>
                      <a:pt x="78" y="256"/>
                    </a:moveTo>
                    <a:cubicBezTo>
                      <a:pt x="70" y="256"/>
                      <a:pt x="70" y="256"/>
                      <a:pt x="70" y="256"/>
                    </a:cubicBezTo>
                    <a:cubicBezTo>
                      <a:pt x="70" y="208"/>
                      <a:pt x="70" y="208"/>
                      <a:pt x="70" y="208"/>
                    </a:cubicBezTo>
                    <a:cubicBezTo>
                      <a:pt x="70" y="206"/>
                      <a:pt x="72" y="204"/>
                      <a:pt x="74" y="204"/>
                    </a:cubicBezTo>
                    <a:cubicBezTo>
                      <a:pt x="98" y="204"/>
                      <a:pt x="98" y="204"/>
                      <a:pt x="98" y="204"/>
                    </a:cubicBezTo>
                    <a:cubicBezTo>
                      <a:pt x="109" y="204"/>
                      <a:pt x="118" y="195"/>
                      <a:pt x="118" y="184"/>
                    </a:cubicBezTo>
                    <a:cubicBezTo>
                      <a:pt x="118" y="148"/>
                      <a:pt x="118" y="148"/>
                      <a:pt x="118" y="148"/>
                    </a:cubicBezTo>
                    <a:cubicBezTo>
                      <a:pt x="118" y="146"/>
                      <a:pt x="120" y="144"/>
                      <a:pt x="122" y="144"/>
                    </a:cubicBezTo>
                    <a:cubicBezTo>
                      <a:pt x="142" y="144"/>
                      <a:pt x="142" y="144"/>
                      <a:pt x="142" y="144"/>
                    </a:cubicBezTo>
                    <a:cubicBezTo>
                      <a:pt x="142" y="141"/>
                      <a:pt x="142" y="141"/>
                      <a:pt x="142" y="141"/>
                    </a:cubicBezTo>
                    <a:cubicBezTo>
                      <a:pt x="118" y="90"/>
                      <a:pt x="118" y="90"/>
                      <a:pt x="118" y="90"/>
                    </a:cubicBezTo>
                    <a:cubicBezTo>
                      <a:pt x="118" y="89"/>
                      <a:pt x="118" y="89"/>
                      <a:pt x="118" y="88"/>
                    </a:cubicBezTo>
                    <a:cubicBezTo>
                      <a:pt x="118" y="44"/>
                      <a:pt x="82" y="8"/>
                      <a:pt x="38" y="8"/>
                    </a:cubicBezTo>
                    <a:cubicBezTo>
                      <a:pt x="26" y="8"/>
                      <a:pt x="15" y="11"/>
                      <a:pt x="4" y="16"/>
                    </a:cubicBezTo>
                    <a:cubicBezTo>
                      <a:pt x="0" y="8"/>
                      <a:pt x="0" y="8"/>
                      <a:pt x="0" y="8"/>
                    </a:cubicBezTo>
                    <a:cubicBezTo>
                      <a:pt x="12" y="3"/>
                      <a:pt x="25" y="0"/>
                      <a:pt x="38" y="0"/>
                    </a:cubicBezTo>
                    <a:cubicBezTo>
                      <a:pt x="86" y="0"/>
                      <a:pt x="126" y="39"/>
                      <a:pt x="126" y="87"/>
                    </a:cubicBezTo>
                    <a:cubicBezTo>
                      <a:pt x="150" y="138"/>
                      <a:pt x="150" y="138"/>
                      <a:pt x="150" y="138"/>
                    </a:cubicBezTo>
                    <a:cubicBezTo>
                      <a:pt x="150" y="139"/>
                      <a:pt x="150" y="139"/>
                      <a:pt x="150" y="140"/>
                    </a:cubicBezTo>
                    <a:cubicBezTo>
                      <a:pt x="150" y="148"/>
                      <a:pt x="150" y="148"/>
                      <a:pt x="150" y="148"/>
                    </a:cubicBezTo>
                    <a:cubicBezTo>
                      <a:pt x="150" y="150"/>
                      <a:pt x="148" y="152"/>
                      <a:pt x="146" y="152"/>
                    </a:cubicBezTo>
                    <a:cubicBezTo>
                      <a:pt x="126" y="152"/>
                      <a:pt x="126" y="152"/>
                      <a:pt x="126" y="152"/>
                    </a:cubicBezTo>
                    <a:cubicBezTo>
                      <a:pt x="126" y="184"/>
                      <a:pt x="126" y="184"/>
                      <a:pt x="126" y="184"/>
                    </a:cubicBezTo>
                    <a:cubicBezTo>
                      <a:pt x="126" y="199"/>
                      <a:pt x="114" y="212"/>
                      <a:pt x="98" y="212"/>
                    </a:cubicBezTo>
                    <a:cubicBezTo>
                      <a:pt x="78" y="212"/>
                      <a:pt x="78" y="212"/>
                      <a:pt x="78" y="212"/>
                    </a:cubicBezTo>
                    <a:lnTo>
                      <a:pt x="7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6" name="Freeform 314"/>
              <p:cNvSpPr>
                <a:spLocks/>
              </p:cNvSpPr>
              <p:nvPr/>
            </p:nvSpPr>
            <p:spPr bwMode="auto">
              <a:xfrm>
                <a:off x="2393951" y="4191000"/>
                <a:ext cx="36513" cy="182563"/>
              </a:xfrm>
              <a:custGeom>
                <a:avLst/>
                <a:gdLst>
                  <a:gd name="T0" fmla="*/ 20 w 20"/>
                  <a:gd name="T1" fmla="*/ 101 h 101"/>
                  <a:gd name="T2" fmla="*/ 12 w 20"/>
                  <a:gd name="T3" fmla="*/ 101 h 101"/>
                  <a:gd name="T4" fmla="*/ 12 w 20"/>
                  <a:gd name="T5" fmla="*/ 53 h 101"/>
                  <a:gd name="T6" fmla="*/ 0 w 20"/>
                  <a:gd name="T7" fmla="*/ 2 h 101"/>
                  <a:gd name="T8" fmla="*/ 8 w 20"/>
                  <a:gd name="T9" fmla="*/ 0 h 101"/>
                  <a:gd name="T10" fmla="*/ 20 w 20"/>
                  <a:gd name="T11" fmla="*/ 53 h 101"/>
                  <a:gd name="T12" fmla="*/ 20 w 20"/>
                  <a:gd name="T13" fmla="*/ 101 h 101"/>
                </a:gdLst>
                <a:ahLst/>
                <a:cxnLst>
                  <a:cxn ang="0">
                    <a:pos x="T0" y="T1"/>
                  </a:cxn>
                  <a:cxn ang="0">
                    <a:pos x="T2" y="T3"/>
                  </a:cxn>
                  <a:cxn ang="0">
                    <a:pos x="T4" y="T5"/>
                  </a:cxn>
                  <a:cxn ang="0">
                    <a:pos x="T6" y="T7"/>
                  </a:cxn>
                  <a:cxn ang="0">
                    <a:pos x="T8" y="T9"/>
                  </a:cxn>
                  <a:cxn ang="0">
                    <a:pos x="T10" y="T11"/>
                  </a:cxn>
                  <a:cxn ang="0">
                    <a:pos x="T12" y="T13"/>
                  </a:cxn>
                </a:cxnLst>
                <a:rect l="0" t="0" r="r" b="b"/>
                <a:pathLst>
                  <a:path w="20" h="101">
                    <a:moveTo>
                      <a:pt x="20" y="101"/>
                    </a:moveTo>
                    <a:cubicBezTo>
                      <a:pt x="12" y="101"/>
                      <a:pt x="12" y="101"/>
                      <a:pt x="12" y="101"/>
                    </a:cubicBezTo>
                    <a:cubicBezTo>
                      <a:pt x="12" y="53"/>
                      <a:pt x="12" y="53"/>
                      <a:pt x="12" y="53"/>
                    </a:cubicBezTo>
                    <a:cubicBezTo>
                      <a:pt x="12" y="36"/>
                      <a:pt x="7" y="20"/>
                      <a:pt x="0" y="2"/>
                    </a:cubicBezTo>
                    <a:cubicBezTo>
                      <a:pt x="8" y="0"/>
                      <a:pt x="8" y="0"/>
                      <a:pt x="8" y="0"/>
                    </a:cubicBezTo>
                    <a:cubicBezTo>
                      <a:pt x="15" y="18"/>
                      <a:pt x="20" y="35"/>
                      <a:pt x="20" y="53"/>
                    </a:cubicBezTo>
                    <a:lnTo>
                      <a:pt x="20" y="10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7" name="Rectangle 315"/>
              <p:cNvSpPr>
                <a:spLocks noChangeArrowheads="1"/>
              </p:cNvSpPr>
              <p:nvPr/>
            </p:nvSpPr>
            <p:spPr bwMode="auto">
              <a:xfrm>
                <a:off x="256698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8" name="Freeform 316"/>
              <p:cNvSpPr>
                <a:spLocks noEditPoints="1"/>
              </p:cNvSpPr>
              <p:nvPr/>
            </p:nvSpPr>
            <p:spPr bwMode="auto">
              <a:xfrm>
                <a:off x="2393951" y="402748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9" name="Freeform 317"/>
              <p:cNvSpPr>
                <a:spLocks noEditPoints="1"/>
              </p:cNvSpPr>
              <p:nvPr/>
            </p:nvSpPr>
            <p:spPr bwMode="auto">
              <a:xfrm>
                <a:off x="2365376" y="3998913"/>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40" name="Group 339"/>
            <p:cNvGrpSpPr>
              <a:grpSpLocks noChangeAspect="1"/>
            </p:cNvGrpSpPr>
            <p:nvPr/>
          </p:nvGrpSpPr>
          <p:grpSpPr>
            <a:xfrm>
              <a:off x="1595892" y="5409560"/>
              <a:ext cx="259080" cy="277178"/>
              <a:chOff x="2324101" y="2382838"/>
              <a:chExt cx="431800" cy="461963"/>
            </a:xfrm>
          </p:grpSpPr>
          <p:sp>
            <p:nvSpPr>
              <p:cNvPr id="341" name="Freeform 231"/>
              <p:cNvSpPr>
                <a:spLocks noEditPoints="1"/>
              </p:cNvSpPr>
              <p:nvPr/>
            </p:nvSpPr>
            <p:spPr bwMode="auto">
              <a:xfrm>
                <a:off x="2324101" y="2382838"/>
                <a:ext cx="244475" cy="246063"/>
              </a:xfrm>
              <a:custGeom>
                <a:avLst/>
                <a:gdLst>
                  <a:gd name="T0" fmla="*/ 78 w 136"/>
                  <a:gd name="T1" fmla="*/ 136 h 136"/>
                  <a:gd name="T2" fmla="*/ 68 w 136"/>
                  <a:gd name="T3" fmla="*/ 124 h 136"/>
                  <a:gd name="T4" fmla="*/ 58 w 136"/>
                  <a:gd name="T5" fmla="*/ 136 h 136"/>
                  <a:gd name="T6" fmla="*/ 30 w 136"/>
                  <a:gd name="T7" fmla="*/ 124 h 136"/>
                  <a:gd name="T8" fmla="*/ 29 w 136"/>
                  <a:gd name="T9" fmla="*/ 117 h 136"/>
                  <a:gd name="T10" fmla="*/ 19 w 136"/>
                  <a:gd name="T11" fmla="*/ 107 h 136"/>
                  <a:gd name="T12" fmla="*/ 12 w 136"/>
                  <a:gd name="T13" fmla="*/ 106 h 136"/>
                  <a:gd name="T14" fmla="*/ 0 w 136"/>
                  <a:gd name="T15" fmla="*/ 78 h 136"/>
                  <a:gd name="T16" fmla="*/ 12 w 136"/>
                  <a:gd name="T17" fmla="*/ 68 h 136"/>
                  <a:gd name="T18" fmla="*/ 1 w 136"/>
                  <a:gd name="T19" fmla="*/ 58 h 136"/>
                  <a:gd name="T20" fmla="*/ 13 w 136"/>
                  <a:gd name="T21" fmla="*/ 30 h 136"/>
                  <a:gd name="T22" fmla="*/ 19 w 136"/>
                  <a:gd name="T23" fmla="*/ 29 h 136"/>
                  <a:gd name="T24" fmla="*/ 29 w 136"/>
                  <a:gd name="T25" fmla="*/ 19 h 136"/>
                  <a:gd name="T26" fmla="*/ 30 w 136"/>
                  <a:gd name="T27" fmla="*/ 12 h 136"/>
                  <a:gd name="T28" fmla="*/ 58 w 136"/>
                  <a:gd name="T29" fmla="*/ 0 h 136"/>
                  <a:gd name="T30" fmla="*/ 68 w 136"/>
                  <a:gd name="T31" fmla="*/ 12 h 136"/>
                  <a:gd name="T32" fmla="*/ 78 w 136"/>
                  <a:gd name="T33" fmla="*/ 0 h 136"/>
                  <a:gd name="T34" fmla="*/ 106 w 136"/>
                  <a:gd name="T35" fmla="*/ 12 h 136"/>
                  <a:gd name="T36" fmla="*/ 107 w 136"/>
                  <a:gd name="T37" fmla="*/ 19 h 136"/>
                  <a:gd name="T38" fmla="*/ 117 w 136"/>
                  <a:gd name="T39" fmla="*/ 29 h 136"/>
                  <a:gd name="T40" fmla="*/ 124 w 136"/>
                  <a:gd name="T41" fmla="*/ 30 h 136"/>
                  <a:gd name="T42" fmla="*/ 135 w 136"/>
                  <a:gd name="T43" fmla="*/ 58 h 136"/>
                  <a:gd name="T44" fmla="*/ 124 w 136"/>
                  <a:gd name="T45" fmla="*/ 68 h 136"/>
                  <a:gd name="T46" fmla="*/ 135 w 136"/>
                  <a:gd name="T47" fmla="*/ 78 h 136"/>
                  <a:gd name="T48" fmla="*/ 124 w 136"/>
                  <a:gd name="T49" fmla="*/ 106 h 136"/>
                  <a:gd name="T50" fmla="*/ 117 w 136"/>
                  <a:gd name="T51" fmla="*/ 107 h 136"/>
                  <a:gd name="T52" fmla="*/ 107 w 136"/>
                  <a:gd name="T53" fmla="*/ 117 h 136"/>
                  <a:gd name="T54" fmla="*/ 106 w 136"/>
                  <a:gd name="T55" fmla="*/ 124 h 136"/>
                  <a:gd name="T56" fmla="*/ 80 w 136"/>
                  <a:gd name="T57" fmla="*/ 136 h 136"/>
                  <a:gd name="T58" fmla="*/ 83 w 136"/>
                  <a:gd name="T59" fmla="*/ 126 h 136"/>
                  <a:gd name="T60" fmla="*/ 101 w 136"/>
                  <a:gd name="T61" fmla="*/ 101 h 136"/>
                  <a:gd name="T62" fmla="*/ 126 w 136"/>
                  <a:gd name="T63" fmla="*/ 83 h 136"/>
                  <a:gd name="T64" fmla="*/ 126 w 136"/>
                  <a:gd name="T65" fmla="*/ 53 h 136"/>
                  <a:gd name="T66" fmla="*/ 101 w 136"/>
                  <a:gd name="T67" fmla="*/ 35 h 136"/>
                  <a:gd name="T68" fmla="*/ 83 w 136"/>
                  <a:gd name="T69" fmla="*/ 10 h 136"/>
                  <a:gd name="T70" fmla="*/ 53 w 136"/>
                  <a:gd name="T71" fmla="*/ 10 h 136"/>
                  <a:gd name="T72" fmla="*/ 35 w 136"/>
                  <a:gd name="T73" fmla="*/ 35 h 136"/>
                  <a:gd name="T74" fmla="*/ 9 w 136"/>
                  <a:gd name="T75" fmla="*/ 53 h 136"/>
                  <a:gd name="T76" fmla="*/ 10 w 136"/>
                  <a:gd name="T77" fmla="*/ 83 h 136"/>
                  <a:gd name="T78" fmla="*/ 35 w 136"/>
                  <a:gd name="T79" fmla="*/ 101 h 136"/>
                  <a:gd name="T80" fmla="*/ 53 w 136"/>
                  <a:gd name="T81"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36">
                    <a:moveTo>
                      <a:pt x="80" y="136"/>
                    </a:moveTo>
                    <a:cubicBezTo>
                      <a:pt x="79" y="136"/>
                      <a:pt x="79" y="136"/>
                      <a:pt x="78" y="136"/>
                    </a:cubicBezTo>
                    <a:cubicBezTo>
                      <a:pt x="77" y="135"/>
                      <a:pt x="76" y="134"/>
                      <a:pt x="76" y="132"/>
                    </a:cubicBezTo>
                    <a:cubicBezTo>
                      <a:pt x="76" y="128"/>
                      <a:pt x="73" y="124"/>
                      <a:pt x="68" y="124"/>
                    </a:cubicBezTo>
                    <a:cubicBezTo>
                      <a:pt x="63" y="124"/>
                      <a:pt x="60" y="128"/>
                      <a:pt x="60" y="132"/>
                    </a:cubicBezTo>
                    <a:cubicBezTo>
                      <a:pt x="60" y="134"/>
                      <a:pt x="59" y="135"/>
                      <a:pt x="58" y="136"/>
                    </a:cubicBezTo>
                    <a:cubicBezTo>
                      <a:pt x="57" y="136"/>
                      <a:pt x="55" y="136"/>
                      <a:pt x="54" y="136"/>
                    </a:cubicBezTo>
                    <a:cubicBezTo>
                      <a:pt x="30" y="124"/>
                      <a:pt x="30" y="124"/>
                      <a:pt x="30" y="124"/>
                    </a:cubicBezTo>
                    <a:cubicBezTo>
                      <a:pt x="29" y="123"/>
                      <a:pt x="28" y="122"/>
                      <a:pt x="28" y="121"/>
                    </a:cubicBezTo>
                    <a:cubicBezTo>
                      <a:pt x="28" y="120"/>
                      <a:pt x="28" y="118"/>
                      <a:pt x="29" y="117"/>
                    </a:cubicBezTo>
                    <a:cubicBezTo>
                      <a:pt x="30" y="116"/>
                      <a:pt x="33" y="111"/>
                      <a:pt x="29" y="107"/>
                    </a:cubicBezTo>
                    <a:cubicBezTo>
                      <a:pt x="25" y="103"/>
                      <a:pt x="20" y="106"/>
                      <a:pt x="19" y="107"/>
                    </a:cubicBezTo>
                    <a:cubicBezTo>
                      <a:pt x="18" y="108"/>
                      <a:pt x="16" y="108"/>
                      <a:pt x="15" y="108"/>
                    </a:cubicBezTo>
                    <a:cubicBezTo>
                      <a:pt x="14" y="108"/>
                      <a:pt x="13" y="107"/>
                      <a:pt x="12" y="106"/>
                    </a:cubicBezTo>
                    <a:cubicBezTo>
                      <a:pt x="0" y="82"/>
                      <a:pt x="0" y="82"/>
                      <a:pt x="0" y="82"/>
                    </a:cubicBezTo>
                    <a:cubicBezTo>
                      <a:pt x="0" y="81"/>
                      <a:pt x="0" y="79"/>
                      <a:pt x="0" y="78"/>
                    </a:cubicBezTo>
                    <a:cubicBezTo>
                      <a:pt x="1" y="77"/>
                      <a:pt x="2" y="76"/>
                      <a:pt x="4" y="76"/>
                    </a:cubicBezTo>
                    <a:cubicBezTo>
                      <a:pt x="8" y="76"/>
                      <a:pt x="12" y="73"/>
                      <a:pt x="12" y="68"/>
                    </a:cubicBezTo>
                    <a:cubicBezTo>
                      <a:pt x="12" y="63"/>
                      <a:pt x="8" y="60"/>
                      <a:pt x="4" y="60"/>
                    </a:cubicBezTo>
                    <a:cubicBezTo>
                      <a:pt x="2" y="60"/>
                      <a:pt x="1" y="59"/>
                      <a:pt x="1" y="58"/>
                    </a:cubicBezTo>
                    <a:cubicBezTo>
                      <a:pt x="0" y="57"/>
                      <a:pt x="0" y="56"/>
                      <a:pt x="0" y="55"/>
                    </a:cubicBezTo>
                    <a:cubicBezTo>
                      <a:pt x="2" y="46"/>
                      <a:pt x="9" y="36"/>
                      <a:pt x="13" y="30"/>
                    </a:cubicBezTo>
                    <a:cubicBezTo>
                      <a:pt x="13" y="29"/>
                      <a:pt x="14" y="28"/>
                      <a:pt x="15" y="28"/>
                    </a:cubicBezTo>
                    <a:cubicBezTo>
                      <a:pt x="16" y="28"/>
                      <a:pt x="18" y="28"/>
                      <a:pt x="19" y="29"/>
                    </a:cubicBezTo>
                    <a:cubicBezTo>
                      <a:pt x="20" y="30"/>
                      <a:pt x="25" y="33"/>
                      <a:pt x="29" y="29"/>
                    </a:cubicBezTo>
                    <a:cubicBezTo>
                      <a:pt x="33" y="25"/>
                      <a:pt x="30" y="20"/>
                      <a:pt x="29" y="19"/>
                    </a:cubicBezTo>
                    <a:cubicBezTo>
                      <a:pt x="28" y="18"/>
                      <a:pt x="28" y="16"/>
                      <a:pt x="28" y="15"/>
                    </a:cubicBezTo>
                    <a:cubicBezTo>
                      <a:pt x="28" y="14"/>
                      <a:pt x="29" y="13"/>
                      <a:pt x="30" y="12"/>
                    </a:cubicBezTo>
                    <a:cubicBezTo>
                      <a:pt x="54" y="0"/>
                      <a:pt x="54" y="0"/>
                      <a:pt x="54" y="0"/>
                    </a:cubicBezTo>
                    <a:cubicBezTo>
                      <a:pt x="55" y="0"/>
                      <a:pt x="57" y="0"/>
                      <a:pt x="58" y="0"/>
                    </a:cubicBezTo>
                    <a:cubicBezTo>
                      <a:pt x="59" y="1"/>
                      <a:pt x="60" y="2"/>
                      <a:pt x="60" y="4"/>
                    </a:cubicBezTo>
                    <a:cubicBezTo>
                      <a:pt x="60" y="8"/>
                      <a:pt x="63" y="12"/>
                      <a:pt x="68" y="12"/>
                    </a:cubicBezTo>
                    <a:cubicBezTo>
                      <a:pt x="73" y="12"/>
                      <a:pt x="76" y="8"/>
                      <a:pt x="76" y="4"/>
                    </a:cubicBezTo>
                    <a:cubicBezTo>
                      <a:pt x="76" y="2"/>
                      <a:pt x="77" y="1"/>
                      <a:pt x="78" y="0"/>
                    </a:cubicBezTo>
                    <a:cubicBezTo>
                      <a:pt x="79" y="0"/>
                      <a:pt x="81" y="0"/>
                      <a:pt x="82" y="0"/>
                    </a:cubicBezTo>
                    <a:cubicBezTo>
                      <a:pt x="106" y="12"/>
                      <a:pt x="106" y="12"/>
                      <a:pt x="106" y="12"/>
                    </a:cubicBezTo>
                    <a:cubicBezTo>
                      <a:pt x="107" y="13"/>
                      <a:pt x="108" y="14"/>
                      <a:pt x="108" y="15"/>
                    </a:cubicBezTo>
                    <a:cubicBezTo>
                      <a:pt x="108" y="16"/>
                      <a:pt x="108" y="18"/>
                      <a:pt x="107" y="19"/>
                    </a:cubicBezTo>
                    <a:cubicBezTo>
                      <a:pt x="106" y="20"/>
                      <a:pt x="103" y="25"/>
                      <a:pt x="107" y="29"/>
                    </a:cubicBezTo>
                    <a:cubicBezTo>
                      <a:pt x="111" y="33"/>
                      <a:pt x="116" y="30"/>
                      <a:pt x="117" y="29"/>
                    </a:cubicBezTo>
                    <a:cubicBezTo>
                      <a:pt x="118" y="28"/>
                      <a:pt x="120" y="28"/>
                      <a:pt x="121" y="28"/>
                    </a:cubicBezTo>
                    <a:cubicBezTo>
                      <a:pt x="122" y="28"/>
                      <a:pt x="123" y="29"/>
                      <a:pt x="124" y="30"/>
                    </a:cubicBezTo>
                    <a:cubicBezTo>
                      <a:pt x="136" y="54"/>
                      <a:pt x="136" y="54"/>
                      <a:pt x="136" y="54"/>
                    </a:cubicBezTo>
                    <a:cubicBezTo>
                      <a:pt x="136" y="55"/>
                      <a:pt x="136" y="57"/>
                      <a:pt x="135" y="58"/>
                    </a:cubicBezTo>
                    <a:cubicBezTo>
                      <a:pt x="135" y="59"/>
                      <a:pt x="134" y="60"/>
                      <a:pt x="132" y="60"/>
                    </a:cubicBezTo>
                    <a:cubicBezTo>
                      <a:pt x="128" y="60"/>
                      <a:pt x="124" y="63"/>
                      <a:pt x="124" y="68"/>
                    </a:cubicBezTo>
                    <a:cubicBezTo>
                      <a:pt x="124" y="73"/>
                      <a:pt x="128" y="76"/>
                      <a:pt x="132" y="76"/>
                    </a:cubicBezTo>
                    <a:cubicBezTo>
                      <a:pt x="134" y="76"/>
                      <a:pt x="135" y="77"/>
                      <a:pt x="135" y="78"/>
                    </a:cubicBezTo>
                    <a:cubicBezTo>
                      <a:pt x="136" y="79"/>
                      <a:pt x="136" y="81"/>
                      <a:pt x="136" y="82"/>
                    </a:cubicBezTo>
                    <a:cubicBezTo>
                      <a:pt x="124" y="106"/>
                      <a:pt x="124" y="106"/>
                      <a:pt x="124" y="106"/>
                    </a:cubicBezTo>
                    <a:cubicBezTo>
                      <a:pt x="123" y="107"/>
                      <a:pt x="122" y="108"/>
                      <a:pt x="121" y="108"/>
                    </a:cubicBezTo>
                    <a:cubicBezTo>
                      <a:pt x="120" y="108"/>
                      <a:pt x="118" y="108"/>
                      <a:pt x="117" y="107"/>
                    </a:cubicBezTo>
                    <a:cubicBezTo>
                      <a:pt x="116" y="106"/>
                      <a:pt x="111" y="103"/>
                      <a:pt x="107" y="107"/>
                    </a:cubicBezTo>
                    <a:cubicBezTo>
                      <a:pt x="103" y="111"/>
                      <a:pt x="106" y="116"/>
                      <a:pt x="107" y="117"/>
                    </a:cubicBezTo>
                    <a:cubicBezTo>
                      <a:pt x="108" y="118"/>
                      <a:pt x="108" y="120"/>
                      <a:pt x="108" y="121"/>
                    </a:cubicBezTo>
                    <a:cubicBezTo>
                      <a:pt x="108" y="122"/>
                      <a:pt x="107" y="123"/>
                      <a:pt x="106" y="124"/>
                    </a:cubicBezTo>
                    <a:cubicBezTo>
                      <a:pt x="82" y="136"/>
                      <a:pt x="82" y="136"/>
                      <a:pt x="82" y="136"/>
                    </a:cubicBezTo>
                    <a:cubicBezTo>
                      <a:pt x="81" y="136"/>
                      <a:pt x="81" y="136"/>
                      <a:pt x="80" y="136"/>
                    </a:cubicBezTo>
                    <a:close/>
                    <a:moveTo>
                      <a:pt x="68" y="116"/>
                    </a:moveTo>
                    <a:cubicBezTo>
                      <a:pt x="74" y="116"/>
                      <a:pt x="80" y="120"/>
                      <a:pt x="83" y="126"/>
                    </a:cubicBezTo>
                    <a:cubicBezTo>
                      <a:pt x="98" y="118"/>
                      <a:pt x="98" y="118"/>
                      <a:pt x="98" y="118"/>
                    </a:cubicBezTo>
                    <a:cubicBezTo>
                      <a:pt x="95" y="112"/>
                      <a:pt x="96" y="106"/>
                      <a:pt x="101" y="101"/>
                    </a:cubicBezTo>
                    <a:cubicBezTo>
                      <a:pt x="106" y="96"/>
                      <a:pt x="112" y="95"/>
                      <a:pt x="118" y="98"/>
                    </a:cubicBezTo>
                    <a:cubicBezTo>
                      <a:pt x="126" y="83"/>
                      <a:pt x="126" y="83"/>
                      <a:pt x="126" y="83"/>
                    </a:cubicBezTo>
                    <a:cubicBezTo>
                      <a:pt x="120" y="80"/>
                      <a:pt x="116" y="74"/>
                      <a:pt x="116" y="68"/>
                    </a:cubicBezTo>
                    <a:cubicBezTo>
                      <a:pt x="116" y="62"/>
                      <a:pt x="120" y="56"/>
                      <a:pt x="126" y="53"/>
                    </a:cubicBezTo>
                    <a:cubicBezTo>
                      <a:pt x="118" y="38"/>
                      <a:pt x="118" y="38"/>
                      <a:pt x="118" y="38"/>
                    </a:cubicBezTo>
                    <a:cubicBezTo>
                      <a:pt x="112" y="40"/>
                      <a:pt x="106" y="40"/>
                      <a:pt x="101" y="35"/>
                    </a:cubicBezTo>
                    <a:cubicBezTo>
                      <a:pt x="96" y="30"/>
                      <a:pt x="95" y="24"/>
                      <a:pt x="98" y="18"/>
                    </a:cubicBezTo>
                    <a:cubicBezTo>
                      <a:pt x="83" y="10"/>
                      <a:pt x="83" y="10"/>
                      <a:pt x="83" y="10"/>
                    </a:cubicBezTo>
                    <a:cubicBezTo>
                      <a:pt x="80" y="16"/>
                      <a:pt x="74" y="20"/>
                      <a:pt x="68" y="20"/>
                    </a:cubicBezTo>
                    <a:cubicBezTo>
                      <a:pt x="62" y="20"/>
                      <a:pt x="56" y="16"/>
                      <a:pt x="53" y="10"/>
                    </a:cubicBezTo>
                    <a:cubicBezTo>
                      <a:pt x="38" y="18"/>
                      <a:pt x="38" y="18"/>
                      <a:pt x="38" y="18"/>
                    </a:cubicBezTo>
                    <a:cubicBezTo>
                      <a:pt x="40" y="24"/>
                      <a:pt x="40" y="30"/>
                      <a:pt x="35" y="35"/>
                    </a:cubicBezTo>
                    <a:cubicBezTo>
                      <a:pt x="30" y="40"/>
                      <a:pt x="23" y="41"/>
                      <a:pt x="17" y="38"/>
                    </a:cubicBezTo>
                    <a:cubicBezTo>
                      <a:pt x="14" y="42"/>
                      <a:pt x="11" y="48"/>
                      <a:pt x="9" y="53"/>
                    </a:cubicBezTo>
                    <a:cubicBezTo>
                      <a:pt x="15" y="55"/>
                      <a:pt x="20" y="61"/>
                      <a:pt x="20" y="68"/>
                    </a:cubicBezTo>
                    <a:cubicBezTo>
                      <a:pt x="20" y="74"/>
                      <a:pt x="16" y="80"/>
                      <a:pt x="10" y="83"/>
                    </a:cubicBezTo>
                    <a:cubicBezTo>
                      <a:pt x="18" y="98"/>
                      <a:pt x="18" y="98"/>
                      <a:pt x="18" y="98"/>
                    </a:cubicBezTo>
                    <a:cubicBezTo>
                      <a:pt x="24" y="95"/>
                      <a:pt x="30" y="96"/>
                      <a:pt x="35" y="101"/>
                    </a:cubicBezTo>
                    <a:cubicBezTo>
                      <a:pt x="40" y="106"/>
                      <a:pt x="41" y="112"/>
                      <a:pt x="38" y="118"/>
                    </a:cubicBezTo>
                    <a:cubicBezTo>
                      <a:pt x="53" y="126"/>
                      <a:pt x="53" y="126"/>
                      <a:pt x="53" y="126"/>
                    </a:cubicBezTo>
                    <a:cubicBezTo>
                      <a:pt x="56" y="120"/>
                      <a:pt x="62" y="116"/>
                      <a:pt x="68" y="1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2" name="Freeform 232"/>
              <p:cNvSpPr>
                <a:spLocks noEditPoints="1"/>
              </p:cNvSpPr>
              <p:nvPr/>
            </p:nvSpPr>
            <p:spPr bwMode="auto">
              <a:xfrm>
                <a:off x="2389188" y="2447925"/>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3" name="Freeform 233"/>
              <p:cNvSpPr>
                <a:spLocks/>
              </p:cNvSpPr>
              <p:nvPr/>
            </p:nvSpPr>
            <p:spPr bwMode="auto">
              <a:xfrm>
                <a:off x="2419351" y="2654300"/>
                <a:ext cx="41275" cy="190500"/>
              </a:xfrm>
              <a:custGeom>
                <a:avLst/>
                <a:gdLst>
                  <a:gd name="T0" fmla="*/ 23 w 23"/>
                  <a:gd name="T1" fmla="*/ 106 h 106"/>
                  <a:gd name="T2" fmla="*/ 15 w 23"/>
                  <a:gd name="T3" fmla="*/ 106 h 106"/>
                  <a:gd name="T4" fmla="*/ 15 w 23"/>
                  <a:gd name="T5" fmla="*/ 58 h 106"/>
                  <a:gd name="T6" fmla="*/ 0 w 23"/>
                  <a:gd name="T7" fmla="*/ 4 h 106"/>
                  <a:gd name="T8" fmla="*/ 0 w 23"/>
                  <a:gd name="T9" fmla="*/ 4 h 106"/>
                  <a:gd name="T10" fmla="*/ 7 w 23"/>
                  <a:gd name="T11" fmla="*/ 0 h 106"/>
                  <a:gd name="T12" fmla="*/ 8 w 23"/>
                  <a:gd name="T13" fmla="*/ 1 h 106"/>
                  <a:gd name="T14" fmla="*/ 23 w 23"/>
                  <a:gd name="T15" fmla="*/ 58 h 106"/>
                  <a:gd name="T16" fmla="*/ 23 w 23"/>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06">
                    <a:moveTo>
                      <a:pt x="23" y="106"/>
                    </a:moveTo>
                    <a:cubicBezTo>
                      <a:pt x="15" y="106"/>
                      <a:pt x="15" y="106"/>
                      <a:pt x="15" y="106"/>
                    </a:cubicBezTo>
                    <a:cubicBezTo>
                      <a:pt x="15" y="58"/>
                      <a:pt x="15" y="58"/>
                      <a:pt x="15" y="58"/>
                    </a:cubicBezTo>
                    <a:cubicBezTo>
                      <a:pt x="15" y="40"/>
                      <a:pt x="8" y="22"/>
                      <a:pt x="0" y="4"/>
                    </a:cubicBezTo>
                    <a:cubicBezTo>
                      <a:pt x="0" y="4"/>
                      <a:pt x="0" y="4"/>
                      <a:pt x="0" y="4"/>
                    </a:cubicBezTo>
                    <a:cubicBezTo>
                      <a:pt x="7" y="0"/>
                      <a:pt x="7" y="0"/>
                      <a:pt x="7" y="0"/>
                    </a:cubicBezTo>
                    <a:cubicBezTo>
                      <a:pt x="8" y="1"/>
                      <a:pt x="8" y="1"/>
                      <a:pt x="8" y="1"/>
                    </a:cubicBezTo>
                    <a:cubicBezTo>
                      <a:pt x="16" y="20"/>
                      <a:pt x="23" y="38"/>
                      <a:pt x="23" y="58"/>
                    </a:cubicBezTo>
                    <a:lnTo>
                      <a:pt x="23" y="10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4" name="Freeform 234"/>
              <p:cNvSpPr>
                <a:spLocks/>
              </p:cNvSpPr>
              <p:nvPr/>
            </p:nvSpPr>
            <p:spPr bwMode="auto">
              <a:xfrm>
                <a:off x="2463801" y="2524125"/>
                <a:ext cx="196850" cy="196850"/>
              </a:xfrm>
              <a:custGeom>
                <a:avLst/>
                <a:gdLst>
                  <a:gd name="T0" fmla="*/ 66 w 109"/>
                  <a:gd name="T1" fmla="*/ 109 h 109"/>
                  <a:gd name="T2" fmla="*/ 64 w 109"/>
                  <a:gd name="T3" fmla="*/ 108 h 109"/>
                  <a:gd name="T4" fmla="*/ 62 w 109"/>
                  <a:gd name="T5" fmla="*/ 105 h 109"/>
                  <a:gd name="T6" fmla="*/ 54 w 109"/>
                  <a:gd name="T7" fmla="*/ 98 h 109"/>
                  <a:gd name="T8" fmla="*/ 46 w 109"/>
                  <a:gd name="T9" fmla="*/ 105 h 109"/>
                  <a:gd name="T10" fmla="*/ 44 w 109"/>
                  <a:gd name="T11" fmla="*/ 108 h 109"/>
                  <a:gd name="T12" fmla="*/ 41 w 109"/>
                  <a:gd name="T13" fmla="*/ 108 h 109"/>
                  <a:gd name="T14" fmla="*/ 25 w 109"/>
                  <a:gd name="T15" fmla="*/ 102 h 109"/>
                  <a:gd name="T16" fmla="*/ 23 w 109"/>
                  <a:gd name="T17" fmla="*/ 99 h 109"/>
                  <a:gd name="T18" fmla="*/ 24 w 109"/>
                  <a:gd name="T19" fmla="*/ 95 h 109"/>
                  <a:gd name="T20" fmla="*/ 26 w 109"/>
                  <a:gd name="T21" fmla="*/ 90 h 109"/>
                  <a:gd name="T22" fmla="*/ 18 w 109"/>
                  <a:gd name="T23" fmla="*/ 82 h 109"/>
                  <a:gd name="T24" fmla="*/ 13 w 109"/>
                  <a:gd name="T25" fmla="*/ 84 h 109"/>
                  <a:gd name="T26" fmla="*/ 9 w 109"/>
                  <a:gd name="T27" fmla="*/ 85 h 109"/>
                  <a:gd name="T28" fmla="*/ 6 w 109"/>
                  <a:gd name="T29" fmla="*/ 83 h 109"/>
                  <a:gd name="T30" fmla="*/ 0 w 109"/>
                  <a:gd name="T31" fmla="*/ 67 h 109"/>
                  <a:gd name="T32" fmla="*/ 7 w 109"/>
                  <a:gd name="T33" fmla="*/ 65 h 109"/>
                  <a:gd name="T34" fmla="*/ 11 w 109"/>
                  <a:gd name="T35" fmla="*/ 76 h 109"/>
                  <a:gd name="T36" fmla="*/ 18 w 109"/>
                  <a:gd name="T37" fmla="*/ 74 h 109"/>
                  <a:gd name="T38" fmla="*/ 34 w 109"/>
                  <a:gd name="T39" fmla="*/ 90 h 109"/>
                  <a:gd name="T40" fmla="*/ 32 w 109"/>
                  <a:gd name="T41" fmla="*/ 97 h 109"/>
                  <a:gd name="T42" fmla="*/ 39 w 109"/>
                  <a:gd name="T43" fmla="*/ 100 h 109"/>
                  <a:gd name="T44" fmla="*/ 54 w 109"/>
                  <a:gd name="T45" fmla="*/ 90 h 109"/>
                  <a:gd name="T46" fmla="*/ 69 w 109"/>
                  <a:gd name="T47" fmla="*/ 100 h 109"/>
                  <a:gd name="T48" fmla="*/ 76 w 109"/>
                  <a:gd name="T49" fmla="*/ 97 h 109"/>
                  <a:gd name="T50" fmla="*/ 74 w 109"/>
                  <a:gd name="T51" fmla="*/ 90 h 109"/>
                  <a:gd name="T52" fmla="*/ 90 w 109"/>
                  <a:gd name="T53" fmla="*/ 74 h 109"/>
                  <a:gd name="T54" fmla="*/ 97 w 109"/>
                  <a:gd name="T55" fmla="*/ 76 h 109"/>
                  <a:gd name="T56" fmla="*/ 100 w 109"/>
                  <a:gd name="T57" fmla="*/ 69 h 109"/>
                  <a:gd name="T58" fmla="*/ 90 w 109"/>
                  <a:gd name="T59" fmla="*/ 54 h 109"/>
                  <a:gd name="T60" fmla="*/ 100 w 109"/>
                  <a:gd name="T61" fmla="*/ 39 h 109"/>
                  <a:gd name="T62" fmla="*/ 97 w 109"/>
                  <a:gd name="T63" fmla="*/ 32 h 109"/>
                  <a:gd name="T64" fmla="*/ 90 w 109"/>
                  <a:gd name="T65" fmla="*/ 34 h 109"/>
                  <a:gd name="T66" fmla="*/ 74 w 109"/>
                  <a:gd name="T67" fmla="*/ 18 h 109"/>
                  <a:gd name="T68" fmla="*/ 76 w 109"/>
                  <a:gd name="T69" fmla="*/ 11 h 109"/>
                  <a:gd name="T70" fmla="*/ 65 w 109"/>
                  <a:gd name="T71" fmla="*/ 7 h 109"/>
                  <a:gd name="T72" fmla="*/ 67 w 109"/>
                  <a:gd name="T73" fmla="*/ 0 h 109"/>
                  <a:gd name="T74" fmla="*/ 83 w 109"/>
                  <a:gd name="T75" fmla="*/ 6 h 109"/>
                  <a:gd name="T76" fmla="*/ 85 w 109"/>
                  <a:gd name="T77" fmla="*/ 9 h 109"/>
                  <a:gd name="T78" fmla="*/ 84 w 109"/>
                  <a:gd name="T79" fmla="*/ 13 h 109"/>
                  <a:gd name="T80" fmla="*/ 82 w 109"/>
                  <a:gd name="T81" fmla="*/ 18 h 109"/>
                  <a:gd name="T82" fmla="*/ 90 w 109"/>
                  <a:gd name="T83" fmla="*/ 26 h 109"/>
                  <a:gd name="T84" fmla="*/ 95 w 109"/>
                  <a:gd name="T85" fmla="*/ 24 h 109"/>
                  <a:gd name="T86" fmla="*/ 99 w 109"/>
                  <a:gd name="T87" fmla="*/ 23 h 109"/>
                  <a:gd name="T88" fmla="*/ 102 w 109"/>
                  <a:gd name="T89" fmla="*/ 25 h 109"/>
                  <a:gd name="T90" fmla="*/ 108 w 109"/>
                  <a:gd name="T91" fmla="*/ 41 h 109"/>
                  <a:gd name="T92" fmla="*/ 108 w 109"/>
                  <a:gd name="T93" fmla="*/ 44 h 109"/>
                  <a:gd name="T94" fmla="*/ 105 w 109"/>
                  <a:gd name="T95" fmla="*/ 46 h 109"/>
                  <a:gd name="T96" fmla="*/ 98 w 109"/>
                  <a:gd name="T97" fmla="*/ 54 h 109"/>
                  <a:gd name="T98" fmla="*/ 105 w 109"/>
                  <a:gd name="T99" fmla="*/ 62 h 109"/>
                  <a:gd name="T100" fmla="*/ 108 w 109"/>
                  <a:gd name="T101" fmla="*/ 64 h 109"/>
                  <a:gd name="T102" fmla="*/ 108 w 109"/>
                  <a:gd name="T103" fmla="*/ 67 h 109"/>
                  <a:gd name="T104" fmla="*/ 102 w 109"/>
                  <a:gd name="T105" fmla="*/ 83 h 109"/>
                  <a:gd name="T106" fmla="*/ 99 w 109"/>
                  <a:gd name="T107" fmla="*/ 85 h 109"/>
                  <a:gd name="T108" fmla="*/ 95 w 109"/>
                  <a:gd name="T109" fmla="*/ 84 h 109"/>
                  <a:gd name="T110" fmla="*/ 90 w 109"/>
                  <a:gd name="T111" fmla="*/ 82 h 109"/>
                  <a:gd name="T112" fmla="*/ 82 w 109"/>
                  <a:gd name="T113" fmla="*/ 90 h 109"/>
                  <a:gd name="T114" fmla="*/ 84 w 109"/>
                  <a:gd name="T115" fmla="*/ 95 h 109"/>
                  <a:gd name="T116" fmla="*/ 85 w 109"/>
                  <a:gd name="T117" fmla="*/ 99 h 109"/>
                  <a:gd name="T118" fmla="*/ 83 w 109"/>
                  <a:gd name="T119" fmla="*/ 102 h 109"/>
                  <a:gd name="T120" fmla="*/ 67 w 109"/>
                  <a:gd name="T121" fmla="*/ 108 h 109"/>
                  <a:gd name="T122" fmla="*/ 66 w 109"/>
                  <a:gd name="T123"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9" h="109">
                    <a:moveTo>
                      <a:pt x="66" y="109"/>
                    </a:moveTo>
                    <a:cubicBezTo>
                      <a:pt x="65" y="109"/>
                      <a:pt x="64" y="108"/>
                      <a:pt x="64" y="108"/>
                    </a:cubicBezTo>
                    <a:cubicBezTo>
                      <a:pt x="63" y="107"/>
                      <a:pt x="62" y="106"/>
                      <a:pt x="62" y="105"/>
                    </a:cubicBezTo>
                    <a:cubicBezTo>
                      <a:pt x="61" y="101"/>
                      <a:pt x="58" y="98"/>
                      <a:pt x="54" y="98"/>
                    </a:cubicBezTo>
                    <a:cubicBezTo>
                      <a:pt x="50" y="98"/>
                      <a:pt x="47" y="101"/>
                      <a:pt x="46" y="105"/>
                    </a:cubicBezTo>
                    <a:cubicBezTo>
                      <a:pt x="46" y="106"/>
                      <a:pt x="45" y="107"/>
                      <a:pt x="44" y="108"/>
                    </a:cubicBezTo>
                    <a:cubicBezTo>
                      <a:pt x="43" y="109"/>
                      <a:pt x="42" y="109"/>
                      <a:pt x="41" y="108"/>
                    </a:cubicBezTo>
                    <a:cubicBezTo>
                      <a:pt x="35" y="107"/>
                      <a:pt x="30" y="105"/>
                      <a:pt x="25" y="102"/>
                    </a:cubicBezTo>
                    <a:cubicBezTo>
                      <a:pt x="24" y="101"/>
                      <a:pt x="23" y="100"/>
                      <a:pt x="23" y="99"/>
                    </a:cubicBezTo>
                    <a:cubicBezTo>
                      <a:pt x="23" y="98"/>
                      <a:pt x="23" y="96"/>
                      <a:pt x="24" y="95"/>
                    </a:cubicBezTo>
                    <a:cubicBezTo>
                      <a:pt x="25" y="94"/>
                      <a:pt x="26" y="92"/>
                      <a:pt x="26" y="90"/>
                    </a:cubicBezTo>
                    <a:cubicBezTo>
                      <a:pt x="26" y="86"/>
                      <a:pt x="22" y="82"/>
                      <a:pt x="18" y="82"/>
                    </a:cubicBezTo>
                    <a:cubicBezTo>
                      <a:pt x="16" y="82"/>
                      <a:pt x="14" y="83"/>
                      <a:pt x="13" y="84"/>
                    </a:cubicBezTo>
                    <a:cubicBezTo>
                      <a:pt x="12" y="85"/>
                      <a:pt x="10" y="85"/>
                      <a:pt x="9" y="85"/>
                    </a:cubicBezTo>
                    <a:cubicBezTo>
                      <a:pt x="8" y="85"/>
                      <a:pt x="7" y="84"/>
                      <a:pt x="6" y="83"/>
                    </a:cubicBezTo>
                    <a:cubicBezTo>
                      <a:pt x="3" y="78"/>
                      <a:pt x="1" y="73"/>
                      <a:pt x="0" y="67"/>
                    </a:cubicBezTo>
                    <a:cubicBezTo>
                      <a:pt x="7" y="65"/>
                      <a:pt x="7" y="65"/>
                      <a:pt x="7" y="65"/>
                    </a:cubicBezTo>
                    <a:cubicBezTo>
                      <a:pt x="8" y="69"/>
                      <a:pt x="9" y="72"/>
                      <a:pt x="11" y="76"/>
                    </a:cubicBezTo>
                    <a:cubicBezTo>
                      <a:pt x="13" y="75"/>
                      <a:pt x="16" y="74"/>
                      <a:pt x="18" y="74"/>
                    </a:cubicBezTo>
                    <a:cubicBezTo>
                      <a:pt x="27" y="74"/>
                      <a:pt x="34" y="81"/>
                      <a:pt x="34" y="90"/>
                    </a:cubicBezTo>
                    <a:cubicBezTo>
                      <a:pt x="34" y="92"/>
                      <a:pt x="33" y="95"/>
                      <a:pt x="32" y="97"/>
                    </a:cubicBezTo>
                    <a:cubicBezTo>
                      <a:pt x="35" y="98"/>
                      <a:pt x="37" y="99"/>
                      <a:pt x="39" y="100"/>
                    </a:cubicBezTo>
                    <a:cubicBezTo>
                      <a:pt x="42" y="94"/>
                      <a:pt x="47" y="90"/>
                      <a:pt x="54" y="90"/>
                    </a:cubicBezTo>
                    <a:cubicBezTo>
                      <a:pt x="60" y="90"/>
                      <a:pt x="66" y="94"/>
                      <a:pt x="69" y="100"/>
                    </a:cubicBezTo>
                    <a:cubicBezTo>
                      <a:pt x="71" y="99"/>
                      <a:pt x="73" y="98"/>
                      <a:pt x="76" y="97"/>
                    </a:cubicBezTo>
                    <a:cubicBezTo>
                      <a:pt x="75" y="95"/>
                      <a:pt x="74" y="92"/>
                      <a:pt x="74" y="90"/>
                    </a:cubicBezTo>
                    <a:cubicBezTo>
                      <a:pt x="74" y="81"/>
                      <a:pt x="81" y="74"/>
                      <a:pt x="90" y="74"/>
                    </a:cubicBezTo>
                    <a:cubicBezTo>
                      <a:pt x="92" y="74"/>
                      <a:pt x="95" y="75"/>
                      <a:pt x="97" y="76"/>
                    </a:cubicBezTo>
                    <a:cubicBezTo>
                      <a:pt x="98" y="73"/>
                      <a:pt x="99" y="71"/>
                      <a:pt x="100" y="69"/>
                    </a:cubicBezTo>
                    <a:cubicBezTo>
                      <a:pt x="94" y="66"/>
                      <a:pt x="90" y="61"/>
                      <a:pt x="90" y="54"/>
                    </a:cubicBezTo>
                    <a:cubicBezTo>
                      <a:pt x="90" y="48"/>
                      <a:pt x="94" y="42"/>
                      <a:pt x="100" y="39"/>
                    </a:cubicBezTo>
                    <a:cubicBezTo>
                      <a:pt x="99" y="37"/>
                      <a:pt x="98" y="35"/>
                      <a:pt x="97" y="32"/>
                    </a:cubicBezTo>
                    <a:cubicBezTo>
                      <a:pt x="95" y="33"/>
                      <a:pt x="92" y="34"/>
                      <a:pt x="90" y="34"/>
                    </a:cubicBezTo>
                    <a:cubicBezTo>
                      <a:pt x="81" y="34"/>
                      <a:pt x="74" y="27"/>
                      <a:pt x="74" y="18"/>
                    </a:cubicBezTo>
                    <a:cubicBezTo>
                      <a:pt x="74" y="16"/>
                      <a:pt x="75" y="13"/>
                      <a:pt x="76" y="11"/>
                    </a:cubicBezTo>
                    <a:cubicBezTo>
                      <a:pt x="72" y="9"/>
                      <a:pt x="69" y="8"/>
                      <a:pt x="65" y="7"/>
                    </a:cubicBezTo>
                    <a:cubicBezTo>
                      <a:pt x="67" y="0"/>
                      <a:pt x="67" y="0"/>
                      <a:pt x="67" y="0"/>
                    </a:cubicBezTo>
                    <a:cubicBezTo>
                      <a:pt x="73" y="1"/>
                      <a:pt x="78" y="3"/>
                      <a:pt x="83" y="6"/>
                    </a:cubicBezTo>
                    <a:cubicBezTo>
                      <a:pt x="84" y="7"/>
                      <a:pt x="85" y="8"/>
                      <a:pt x="85" y="9"/>
                    </a:cubicBezTo>
                    <a:cubicBezTo>
                      <a:pt x="85" y="10"/>
                      <a:pt x="85" y="12"/>
                      <a:pt x="84" y="13"/>
                    </a:cubicBezTo>
                    <a:cubicBezTo>
                      <a:pt x="83" y="14"/>
                      <a:pt x="82" y="16"/>
                      <a:pt x="82" y="18"/>
                    </a:cubicBezTo>
                    <a:cubicBezTo>
                      <a:pt x="82" y="22"/>
                      <a:pt x="86" y="26"/>
                      <a:pt x="90" y="26"/>
                    </a:cubicBezTo>
                    <a:cubicBezTo>
                      <a:pt x="92" y="26"/>
                      <a:pt x="94" y="25"/>
                      <a:pt x="95" y="24"/>
                    </a:cubicBezTo>
                    <a:cubicBezTo>
                      <a:pt x="96" y="23"/>
                      <a:pt x="98" y="23"/>
                      <a:pt x="99" y="23"/>
                    </a:cubicBezTo>
                    <a:cubicBezTo>
                      <a:pt x="100" y="23"/>
                      <a:pt x="101" y="24"/>
                      <a:pt x="102" y="25"/>
                    </a:cubicBezTo>
                    <a:cubicBezTo>
                      <a:pt x="105" y="30"/>
                      <a:pt x="107" y="35"/>
                      <a:pt x="108" y="41"/>
                    </a:cubicBezTo>
                    <a:cubicBezTo>
                      <a:pt x="109" y="42"/>
                      <a:pt x="109" y="44"/>
                      <a:pt x="108" y="44"/>
                    </a:cubicBezTo>
                    <a:cubicBezTo>
                      <a:pt x="107" y="45"/>
                      <a:pt x="106" y="46"/>
                      <a:pt x="105" y="46"/>
                    </a:cubicBezTo>
                    <a:cubicBezTo>
                      <a:pt x="101" y="47"/>
                      <a:pt x="98" y="50"/>
                      <a:pt x="98" y="54"/>
                    </a:cubicBezTo>
                    <a:cubicBezTo>
                      <a:pt x="98" y="58"/>
                      <a:pt x="101" y="61"/>
                      <a:pt x="105" y="62"/>
                    </a:cubicBezTo>
                    <a:cubicBezTo>
                      <a:pt x="106" y="62"/>
                      <a:pt x="107" y="63"/>
                      <a:pt x="108" y="64"/>
                    </a:cubicBezTo>
                    <a:cubicBezTo>
                      <a:pt x="109" y="64"/>
                      <a:pt x="109" y="66"/>
                      <a:pt x="108" y="67"/>
                    </a:cubicBezTo>
                    <a:cubicBezTo>
                      <a:pt x="107" y="73"/>
                      <a:pt x="105" y="78"/>
                      <a:pt x="102" y="83"/>
                    </a:cubicBezTo>
                    <a:cubicBezTo>
                      <a:pt x="101" y="84"/>
                      <a:pt x="100" y="85"/>
                      <a:pt x="99" y="85"/>
                    </a:cubicBezTo>
                    <a:cubicBezTo>
                      <a:pt x="98" y="85"/>
                      <a:pt x="96" y="85"/>
                      <a:pt x="95" y="84"/>
                    </a:cubicBezTo>
                    <a:cubicBezTo>
                      <a:pt x="94" y="83"/>
                      <a:pt x="92" y="82"/>
                      <a:pt x="90" y="82"/>
                    </a:cubicBezTo>
                    <a:cubicBezTo>
                      <a:pt x="86" y="82"/>
                      <a:pt x="82" y="86"/>
                      <a:pt x="82" y="90"/>
                    </a:cubicBezTo>
                    <a:cubicBezTo>
                      <a:pt x="82" y="92"/>
                      <a:pt x="83" y="94"/>
                      <a:pt x="84" y="95"/>
                    </a:cubicBezTo>
                    <a:cubicBezTo>
                      <a:pt x="85" y="96"/>
                      <a:pt x="85" y="98"/>
                      <a:pt x="85" y="99"/>
                    </a:cubicBezTo>
                    <a:cubicBezTo>
                      <a:pt x="85" y="100"/>
                      <a:pt x="84" y="101"/>
                      <a:pt x="83" y="102"/>
                    </a:cubicBezTo>
                    <a:cubicBezTo>
                      <a:pt x="78" y="105"/>
                      <a:pt x="73" y="107"/>
                      <a:pt x="67" y="108"/>
                    </a:cubicBezTo>
                    <a:cubicBezTo>
                      <a:pt x="66" y="109"/>
                      <a:pt x="66" y="109"/>
                      <a:pt x="66" y="10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5" name="Freeform 235"/>
              <p:cNvSpPr>
                <a:spLocks noEditPoints="1"/>
              </p:cNvSpPr>
              <p:nvPr/>
            </p:nvSpPr>
            <p:spPr bwMode="auto">
              <a:xfrm>
                <a:off x="2525713" y="2586038"/>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6" name="Freeform 236"/>
              <p:cNvSpPr>
                <a:spLocks/>
              </p:cNvSpPr>
              <p:nvPr/>
            </p:nvSpPr>
            <p:spPr bwMode="auto">
              <a:xfrm>
                <a:off x="2532063" y="2382838"/>
                <a:ext cx="223838" cy="461963"/>
              </a:xfrm>
              <a:custGeom>
                <a:avLst/>
                <a:gdLst>
                  <a:gd name="T0" fmla="*/ 52 w 124"/>
                  <a:gd name="T1" fmla="*/ 256 h 256"/>
                  <a:gd name="T2" fmla="*/ 44 w 124"/>
                  <a:gd name="T3" fmla="*/ 256 h 256"/>
                  <a:gd name="T4" fmla="*/ 44 w 124"/>
                  <a:gd name="T5" fmla="*/ 208 h 256"/>
                  <a:gd name="T6" fmla="*/ 48 w 124"/>
                  <a:gd name="T7" fmla="*/ 204 h 256"/>
                  <a:gd name="T8" fmla="*/ 72 w 124"/>
                  <a:gd name="T9" fmla="*/ 204 h 256"/>
                  <a:gd name="T10" fmla="*/ 92 w 124"/>
                  <a:gd name="T11" fmla="*/ 184 h 256"/>
                  <a:gd name="T12" fmla="*/ 92 w 124"/>
                  <a:gd name="T13" fmla="*/ 148 h 256"/>
                  <a:gd name="T14" fmla="*/ 96 w 124"/>
                  <a:gd name="T15" fmla="*/ 144 h 256"/>
                  <a:gd name="T16" fmla="*/ 116 w 124"/>
                  <a:gd name="T17" fmla="*/ 144 h 256"/>
                  <a:gd name="T18" fmla="*/ 116 w 124"/>
                  <a:gd name="T19" fmla="*/ 141 h 256"/>
                  <a:gd name="T20" fmla="*/ 92 w 124"/>
                  <a:gd name="T21" fmla="*/ 90 h 256"/>
                  <a:gd name="T22" fmla="*/ 92 w 124"/>
                  <a:gd name="T23" fmla="*/ 88 h 256"/>
                  <a:gd name="T24" fmla="*/ 12 w 124"/>
                  <a:gd name="T25" fmla="*/ 8 h 256"/>
                  <a:gd name="T26" fmla="*/ 0 w 124"/>
                  <a:gd name="T27" fmla="*/ 8 h 256"/>
                  <a:gd name="T28" fmla="*/ 0 w 124"/>
                  <a:gd name="T29" fmla="*/ 0 h 256"/>
                  <a:gd name="T30" fmla="*/ 12 w 124"/>
                  <a:gd name="T31" fmla="*/ 0 h 256"/>
                  <a:gd name="T32" fmla="*/ 100 w 124"/>
                  <a:gd name="T33" fmla="*/ 87 h 256"/>
                  <a:gd name="T34" fmla="*/ 124 w 124"/>
                  <a:gd name="T35" fmla="*/ 138 h 256"/>
                  <a:gd name="T36" fmla="*/ 124 w 124"/>
                  <a:gd name="T37" fmla="*/ 140 h 256"/>
                  <a:gd name="T38" fmla="*/ 124 w 124"/>
                  <a:gd name="T39" fmla="*/ 148 h 256"/>
                  <a:gd name="T40" fmla="*/ 120 w 124"/>
                  <a:gd name="T41" fmla="*/ 152 h 256"/>
                  <a:gd name="T42" fmla="*/ 100 w 124"/>
                  <a:gd name="T43" fmla="*/ 152 h 256"/>
                  <a:gd name="T44" fmla="*/ 100 w 124"/>
                  <a:gd name="T45" fmla="*/ 184 h 256"/>
                  <a:gd name="T46" fmla="*/ 72 w 124"/>
                  <a:gd name="T47" fmla="*/ 212 h 256"/>
                  <a:gd name="T48" fmla="*/ 52 w 124"/>
                  <a:gd name="T49" fmla="*/ 212 h 256"/>
                  <a:gd name="T50" fmla="*/ 52 w 124"/>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6">
                    <a:moveTo>
                      <a:pt x="52" y="256"/>
                    </a:moveTo>
                    <a:cubicBezTo>
                      <a:pt x="44" y="256"/>
                      <a:pt x="44" y="256"/>
                      <a:pt x="44" y="256"/>
                    </a:cubicBezTo>
                    <a:cubicBezTo>
                      <a:pt x="44" y="208"/>
                      <a:pt x="44" y="208"/>
                      <a:pt x="44" y="208"/>
                    </a:cubicBezTo>
                    <a:cubicBezTo>
                      <a:pt x="44" y="206"/>
                      <a:pt x="46" y="204"/>
                      <a:pt x="48" y="204"/>
                    </a:cubicBezTo>
                    <a:cubicBezTo>
                      <a:pt x="72" y="204"/>
                      <a:pt x="72" y="204"/>
                      <a:pt x="72" y="204"/>
                    </a:cubicBezTo>
                    <a:cubicBezTo>
                      <a:pt x="83" y="204"/>
                      <a:pt x="92" y="195"/>
                      <a:pt x="92" y="184"/>
                    </a:cubicBezTo>
                    <a:cubicBezTo>
                      <a:pt x="92" y="148"/>
                      <a:pt x="92" y="148"/>
                      <a:pt x="92" y="148"/>
                    </a:cubicBezTo>
                    <a:cubicBezTo>
                      <a:pt x="92" y="146"/>
                      <a:pt x="94" y="144"/>
                      <a:pt x="96" y="144"/>
                    </a:cubicBezTo>
                    <a:cubicBezTo>
                      <a:pt x="116" y="144"/>
                      <a:pt x="116" y="144"/>
                      <a:pt x="116" y="144"/>
                    </a:cubicBezTo>
                    <a:cubicBezTo>
                      <a:pt x="116" y="141"/>
                      <a:pt x="116" y="141"/>
                      <a:pt x="116" y="141"/>
                    </a:cubicBezTo>
                    <a:cubicBezTo>
                      <a:pt x="92" y="90"/>
                      <a:pt x="92" y="90"/>
                      <a:pt x="92" y="90"/>
                    </a:cubicBezTo>
                    <a:cubicBezTo>
                      <a:pt x="92" y="89"/>
                      <a:pt x="92" y="89"/>
                      <a:pt x="92" y="88"/>
                    </a:cubicBezTo>
                    <a:cubicBezTo>
                      <a:pt x="92" y="44"/>
                      <a:pt x="56" y="8"/>
                      <a:pt x="12" y="8"/>
                    </a:cubicBezTo>
                    <a:cubicBezTo>
                      <a:pt x="0" y="8"/>
                      <a:pt x="0" y="8"/>
                      <a:pt x="0" y="8"/>
                    </a:cubicBezTo>
                    <a:cubicBezTo>
                      <a:pt x="0" y="0"/>
                      <a:pt x="0" y="0"/>
                      <a:pt x="0" y="0"/>
                    </a:cubicBezTo>
                    <a:cubicBezTo>
                      <a:pt x="12" y="0"/>
                      <a:pt x="12" y="0"/>
                      <a:pt x="12" y="0"/>
                    </a:cubicBezTo>
                    <a:cubicBezTo>
                      <a:pt x="60" y="0"/>
                      <a:pt x="100" y="39"/>
                      <a:pt x="100" y="87"/>
                    </a:cubicBezTo>
                    <a:cubicBezTo>
                      <a:pt x="124" y="138"/>
                      <a:pt x="124" y="138"/>
                      <a:pt x="124" y="138"/>
                    </a:cubicBezTo>
                    <a:cubicBezTo>
                      <a:pt x="124" y="139"/>
                      <a:pt x="124" y="139"/>
                      <a:pt x="124" y="140"/>
                    </a:cubicBezTo>
                    <a:cubicBezTo>
                      <a:pt x="124" y="148"/>
                      <a:pt x="124" y="148"/>
                      <a:pt x="124" y="148"/>
                    </a:cubicBezTo>
                    <a:cubicBezTo>
                      <a:pt x="124" y="150"/>
                      <a:pt x="122" y="152"/>
                      <a:pt x="120" y="152"/>
                    </a:cubicBezTo>
                    <a:cubicBezTo>
                      <a:pt x="100" y="152"/>
                      <a:pt x="100" y="152"/>
                      <a:pt x="100" y="152"/>
                    </a:cubicBezTo>
                    <a:cubicBezTo>
                      <a:pt x="100" y="184"/>
                      <a:pt x="100" y="184"/>
                      <a:pt x="100" y="184"/>
                    </a:cubicBezTo>
                    <a:cubicBezTo>
                      <a:pt x="100" y="199"/>
                      <a:pt x="87" y="212"/>
                      <a:pt x="72" y="212"/>
                    </a:cubicBezTo>
                    <a:cubicBezTo>
                      <a:pt x="52" y="212"/>
                      <a:pt x="52" y="212"/>
                      <a:pt x="52" y="212"/>
                    </a:cubicBezTo>
                    <a:lnTo>
                      <a:pt x="52"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7" name="Rectangle 237"/>
              <p:cNvSpPr>
                <a:spLocks noChangeArrowheads="1"/>
              </p:cNvSpPr>
              <p:nvPr/>
            </p:nvSpPr>
            <p:spPr bwMode="auto">
              <a:xfrm>
                <a:off x="259715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48" name="Group 347"/>
            <p:cNvGrpSpPr>
              <a:grpSpLocks noChangeAspect="1"/>
            </p:cNvGrpSpPr>
            <p:nvPr/>
          </p:nvGrpSpPr>
          <p:grpSpPr>
            <a:xfrm>
              <a:off x="1579925" y="5790766"/>
              <a:ext cx="276225" cy="277178"/>
              <a:chOff x="4735513" y="3911600"/>
              <a:chExt cx="460375" cy="461963"/>
            </a:xfrm>
          </p:grpSpPr>
          <p:sp>
            <p:nvSpPr>
              <p:cNvPr id="349" name="Rectangle 86"/>
              <p:cNvSpPr>
                <a:spLocks noChangeArrowheads="1"/>
              </p:cNvSpPr>
              <p:nvPr/>
            </p:nvSpPr>
            <p:spPr bwMode="auto">
              <a:xfrm>
                <a:off x="4945063"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0" name="Rectangle 87"/>
              <p:cNvSpPr>
                <a:spLocks noChangeArrowheads="1"/>
              </p:cNvSpPr>
              <p:nvPr/>
            </p:nvSpPr>
            <p:spPr bwMode="auto">
              <a:xfrm>
                <a:off x="5008563" y="4308475"/>
                <a:ext cx="15875"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1" name="Freeform 88"/>
              <p:cNvSpPr>
                <a:spLocks/>
              </p:cNvSpPr>
              <p:nvPr/>
            </p:nvSpPr>
            <p:spPr bwMode="auto">
              <a:xfrm>
                <a:off x="50593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2" name="Freeform 89"/>
              <p:cNvSpPr>
                <a:spLocks/>
              </p:cNvSpPr>
              <p:nvPr/>
            </p:nvSpPr>
            <p:spPr bwMode="auto">
              <a:xfrm>
                <a:off x="4951413" y="3911600"/>
                <a:ext cx="195263"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3" name="Rectangle 90"/>
              <p:cNvSpPr>
                <a:spLocks noChangeArrowheads="1"/>
              </p:cNvSpPr>
              <p:nvPr/>
            </p:nvSpPr>
            <p:spPr bwMode="auto">
              <a:xfrm>
                <a:off x="5059363" y="4308475"/>
                <a:ext cx="14288"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4" name="Freeform 91"/>
              <p:cNvSpPr>
                <a:spLocks/>
              </p:cNvSpPr>
              <p:nvPr/>
            </p:nvSpPr>
            <p:spPr bwMode="auto">
              <a:xfrm>
                <a:off x="51101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5" name="Freeform 92"/>
              <p:cNvSpPr>
                <a:spLocks/>
              </p:cNvSpPr>
              <p:nvPr/>
            </p:nvSpPr>
            <p:spPr bwMode="auto">
              <a:xfrm>
                <a:off x="5002213" y="3911600"/>
                <a:ext cx="193675"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6" name="Rectangle 93"/>
              <p:cNvSpPr>
                <a:spLocks noChangeArrowheads="1"/>
              </p:cNvSpPr>
              <p:nvPr/>
            </p:nvSpPr>
            <p:spPr bwMode="auto">
              <a:xfrm>
                <a:off x="4894263" y="3911600"/>
                <a:ext cx="1079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7" name="Rectangle 94"/>
              <p:cNvSpPr>
                <a:spLocks noChangeArrowheads="1"/>
              </p:cNvSpPr>
              <p:nvPr/>
            </p:nvSpPr>
            <p:spPr bwMode="auto">
              <a:xfrm>
                <a:off x="4865688" y="4041775"/>
                <a:ext cx="1222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8" name="Freeform 95"/>
              <p:cNvSpPr>
                <a:spLocks/>
              </p:cNvSpPr>
              <p:nvPr/>
            </p:nvSpPr>
            <p:spPr bwMode="auto">
              <a:xfrm>
                <a:off x="4953001" y="4014788"/>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9" name="Rectangle 96"/>
              <p:cNvSpPr>
                <a:spLocks noChangeArrowheads="1"/>
              </p:cNvSpPr>
              <p:nvPr/>
            </p:nvSpPr>
            <p:spPr bwMode="auto">
              <a:xfrm>
                <a:off x="4814888" y="4084638"/>
                <a:ext cx="12223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0" name="Freeform 97"/>
              <p:cNvSpPr>
                <a:spLocks/>
              </p:cNvSpPr>
              <p:nvPr/>
            </p:nvSpPr>
            <p:spPr bwMode="auto">
              <a:xfrm>
                <a:off x="4805363" y="4057650"/>
                <a:ext cx="44450" cy="69850"/>
              </a:xfrm>
              <a:custGeom>
                <a:avLst/>
                <a:gdLst>
                  <a:gd name="T0" fmla="*/ 18 w 24"/>
                  <a:gd name="T1" fmla="*/ 38 h 38"/>
                  <a:gd name="T2" fmla="*/ 2 w 24"/>
                  <a:gd name="T3" fmla="*/ 22 h 38"/>
                  <a:gd name="T4" fmla="*/ 2 w 24"/>
                  <a:gd name="T5" fmla="*/ 16 h 38"/>
                  <a:gd name="T6" fmla="*/ 18 w 24"/>
                  <a:gd name="T7" fmla="*/ 0 h 38"/>
                  <a:gd name="T8" fmla="*/ 24 w 24"/>
                  <a:gd name="T9" fmla="*/ 6 h 38"/>
                  <a:gd name="T10" fmla="*/ 10 w 24"/>
                  <a:gd name="T11" fmla="*/ 19 h 38"/>
                  <a:gd name="T12" fmla="*/ 24 w 24"/>
                  <a:gd name="T13" fmla="*/ 32 h 38"/>
                  <a:gd name="T14" fmla="*/ 18 w 2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38">
                    <a:moveTo>
                      <a:pt x="18" y="38"/>
                    </a:moveTo>
                    <a:cubicBezTo>
                      <a:pt x="2" y="22"/>
                      <a:pt x="2" y="22"/>
                      <a:pt x="2" y="22"/>
                    </a:cubicBezTo>
                    <a:cubicBezTo>
                      <a:pt x="0" y="20"/>
                      <a:pt x="0" y="18"/>
                      <a:pt x="2" y="16"/>
                    </a:cubicBezTo>
                    <a:cubicBezTo>
                      <a:pt x="18" y="0"/>
                      <a:pt x="18" y="0"/>
                      <a:pt x="18" y="0"/>
                    </a:cubicBezTo>
                    <a:cubicBezTo>
                      <a:pt x="24" y="6"/>
                      <a:pt x="24" y="6"/>
                      <a:pt x="24" y="6"/>
                    </a:cubicBezTo>
                    <a:cubicBezTo>
                      <a:pt x="10" y="19"/>
                      <a:pt x="10" y="19"/>
                      <a:pt x="10" y="19"/>
                    </a:cubicBezTo>
                    <a:cubicBezTo>
                      <a:pt x="24" y="32"/>
                      <a:pt x="24" y="32"/>
                      <a:pt x="24" y="32"/>
                    </a:cubicBezTo>
                    <a:lnTo>
                      <a:pt x="18"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1" name="Freeform 98"/>
              <p:cNvSpPr>
                <a:spLocks/>
              </p:cNvSpPr>
              <p:nvPr/>
            </p:nvSpPr>
            <p:spPr bwMode="auto">
              <a:xfrm>
                <a:off x="4900613" y="3911600"/>
                <a:ext cx="195263" cy="461963"/>
              </a:xfrm>
              <a:custGeom>
                <a:avLst/>
                <a:gdLst>
                  <a:gd name="T0" fmla="*/ 40 w 108"/>
                  <a:gd name="T1" fmla="*/ 256 h 256"/>
                  <a:gd name="T2" fmla="*/ 32 w 108"/>
                  <a:gd name="T3" fmla="*/ 256 h 256"/>
                  <a:gd name="T4" fmla="*/ 32 w 108"/>
                  <a:gd name="T5" fmla="*/ 208 h 256"/>
                  <a:gd name="T6" fmla="*/ 36 w 108"/>
                  <a:gd name="T7" fmla="*/ 204 h 256"/>
                  <a:gd name="T8" fmla="*/ 60 w 108"/>
                  <a:gd name="T9" fmla="*/ 204 h 256"/>
                  <a:gd name="T10" fmla="*/ 80 w 108"/>
                  <a:gd name="T11" fmla="*/ 184 h 256"/>
                  <a:gd name="T12" fmla="*/ 80 w 108"/>
                  <a:gd name="T13" fmla="*/ 148 h 256"/>
                  <a:gd name="T14" fmla="*/ 84 w 108"/>
                  <a:gd name="T15" fmla="*/ 144 h 256"/>
                  <a:gd name="T16" fmla="*/ 100 w 108"/>
                  <a:gd name="T17" fmla="*/ 144 h 256"/>
                  <a:gd name="T18" fmla="*/ 100 w 108"/>
                  <a:gd name="T19" fmla="*/ 141 h 256"/>
                  <a:gd name="T20" fmla="*/ 80 w 108"/>
                  <a:gd name="T21" fmla="*/ 89 h 256"/>
                  <a:gd name="T22" fmla="*/ 80 w 108"/>
                  <a:gd name="T23" fmla="*/ 88 h 256"/>
                  <a:gd name="T24" fmla="*/ 0 w 108"/>
                  <a:gd name="T25" fmla="*/ 8 h 256"/>
                  <a:gd name="T26" fmla="*/ 0 w 108"/>
                  <a:gd name="T27" fmla="*/ 0 h 256"/>
                  <a:gd name="T28" fmla="*/ 88 w 108"/>
                  <a:gd name="T29" fmla="*/ 87 h 256"/>
                  <a:gd name="T30" fmla="*/ 107 w 108"/>
                  <a:gd name="T31" fmla="*/ 139 h 256"/>
                  <a:gd name="T32" fmla="*/ 108 w 108"/>
                  <a:gd name="T33" fmla="*/ 140 h 256"/>
                  <a:gd name="T34" fmla="*/ 108 w 108"/>
                  <a:gd name="T35" fmla="*/ 148 h 256"/>
                  <a:gd name="T36" fmla="*/ 104 w 108"/>
                  <a:gd name="T37" fmla="*/ 152 h 256"/>
                  <a:gd name="T38" fmla="*/ 88 w 108"/>
                  <a:gd name="T39" fmla="*/ 152 h 256"/>
                  <a:gd name="T40" fmla="*/ 88 w 108"/>
                  <a:gd name="T41" fmla="*/ 184 h 256"/>
                  <a:gd name="T42" fmla="*/ 60 w 108"/>
                  <a:gd name="T43" fmla="*/ 212 h 256"/>
                  <a:gd name="T44" fmla="*/ 40 w 108"/>
                  <a:gd name="T45" fmla="*/ 212 h 256"/>
                  <a:gd name="T46" fmla="*/ 40 w 108"/>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2" name="Freeform 99"/>
              <p:cNvSpPr>
                <a:spLocks/>
              </p:cNvSpPr>
              <p:nvPr/>
            </p:nvSpPr>
            <p:spPr bwMode="auto">
              <a:xfrm>
                <a:off x="4735513" y="3911600"/>
                <a:ext cx="158750" cy="461963"/>
              </a:xfrm>
              <a:custGeom>
                <a:avLst/>
                <a:gdLst>
                  <a:gd name="T0" fmla="*/ 36 w 88"/>
                  <a:gd name="T1" fmla="*/ 256 h 256"/>
                  <a:gd name="T2" fmla="*/ 28 w 88"/>
                  <a:gd name="T3" fmla="*/ 256 h 256"/>
                  <a:gd name="T4" fmla="*/ 28 w 88"/>
                  <a:gd name="T5" fmla="*/ 208 h 256"/>
                  <a:gd name="T6" fmla="*/ 15 w 88"/>
                  <a:gd name="T7" fmla="*/ 154 h 256"/>
                  <a:gd name="T8" fmla="*/ 0 w 88"/>
                  <a:gd name="T9" fmla="*/ 88 h 256"/>
                  <a:gd name="T10" fmla="*/ 88 w 88"/>
                  <a:gd name="T11" fmla="*/ 0 h 256"/>
                  <a:gd name="T12" fmla="*/ 88 w 88"/>
                  <a:gd name="T13" fmla="*/ 8 h 256"/>
                  <a:gd name="T14" fmla="*/ 8 w 88"/>
                  <a:gd name="T15" fmla="*/ 88 h 256"/>
                  <a:gd name="T16" fmla="*/ 22 w 88"/>
                  <a:gd name="T17" fmla="*/ 151 h 256"/>
                  <a:gd name="T18" fmla="*/ 36 w 88"/>
                  <a:gd name="T19" fmla="*/ 208 h 256"/>
                  <a:gd name="T20" fmla="*/ 36 w 8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56">
                    <a:moveTo>
                      <a:pt x="36" y="256"/>
                    </a:moveTo>
                    <a:cubicBezTo>
                      <a:pt x="28" y="256"/>
                      <a:pt x="28" y="256"/>
                      <a:pt x="28" y="256"/>
                    </a:cubicBezTo>
                    <a:cubicBezTo>
                      <a:pt x="28" y="208"/>
                      <a:pt x="28" y="208"/>
                      <a:pt x="28" y="208"/>
                    </a:cubicBezTo>
                    <a:cubicBezTo>
                      <a:pt x="28" y="189"/>
                      <a:pt x="21" y="172"/>
                      <a:pt x="15" y="154"/>
                    </a:cubicBezTo>
                    <a:cubicBezTo>
                      <a:pt x="7" y="134"/>
                      <a:pt x="0" y="113"/>
                      <a:pt x="0" y="88"/>
                    </a:cubicBezTo>
                    <a:cubicBezTo>
                      <a:pt x="0" y="39"/>
                      <a:pt x="39" y="0"/>
                      <a:pt x="88" y="0"/>
                    </a:cubicBezTo>
                    <a:cubicBezTo>
                      <a:pt x="88" y="8"/>
                      <a:pt x="88" y="8"/>
                      <a:pt x="88" y="8"/>
                    </a:cubicBezTo>
                    <a:cubicBezTo>
                      <a:pt x="44" y="8"/>
                      <a:pt x="8" y="44"/>
                      <a:pt x="8" y="88"/>
                    </a:cubicBezTo>
                    <a:cubicBezTo>
                      <a:pt x="8" y="111"/>
                      <a:pt x="15" y="132"/>
                      <a:pt x="22" y="151"/>
                    </a:cubicBezTo>
                    <a:cubicBezTo>
                      <a:pt x="29" y="170"/>
                      <a:pt x="36" y="188"/>
                      <a:pt x="36" y="208"/>
                    </a:cubicBezTo>
                    <a:lnTo>
                      <a:pt x="36"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63" name="Group 362"/>
            <p:cNvGrpSpPr>
              <a:grpSpLocks noChangeAspect="1"/>
            </p:cNvGrpSpPr>
            <p:nvPr/>
          </p:nvGrpSpPr>
          <p:grpSpPr>
            <a:xfrm>
              <a:off x="1610028" y="6124859"/>
              <a:ext cx="276225" cy="276225"/>
              <a:chOff x="5562601" y="1658937"/>
              <a:chExt cx="460375" cy="460375"/>
            </a:xfrm>
          </p:grpSpPr>
          <p:sp>
            <p:nvSpPr>
              <p:cNvPr id="364" name="Freeform 373"/>
              <p:cNvSpPr>
                <a:spLocks/>
              </p:cNvSpPr>
              <p:nvPr/>
            </p:nvSpPr>
            <p:spPr bwMode="auto">
              <a:xfrm>
                <a:off x="5719764" y="1716087"/>
                <a:ext cx="274638" cy="158750"/>
              </a:xfrm>
              <a:custGeom>
                <a:avLst/>
                <a:gdLst>
                  <a:gd name="T0" fmla="*/ 173 w 173"/>
                  <a:gd name="T1" fmla="*/ 100 h 100"/>
                  <a:gd name="T2" fmla="*/ 0 w 173"/>
                  <a:gd name="T3" fmla="*/ 100 h 100"/>
                  <a:gd name="T4" fmla="*/ 0 w 173"/>
                  <a:gd name="T5" fmla="*/ 91 h 100"/>
                  <a:gd name="T6" fmla="*/ 164 w 173"/>
                  <a:gd name="T7" fmla="*/ 91 h 100"/>
                  <a:gd name="T8" fmla="*/ 164 w 173"/>
                  <a:gd name="T9" fmla="*/ 9 h 100"/>
                  <a:gd name="T10" fmla="*/ 0 w 173"/>
                  <a:gd name="T11" fmla="*/ 9 h 100"/>
                  <a:gd name="T12" fmla="*/ 0 w 173"/>
                  <a:gd name="T13" fmla="*/ 0 h 100"/>
                  <a:gd name="T14" fmla="*/ 173 w 173"/>
                  <a:gd name="T15" fmla="*/ 0 h 100"/>
                  <a:gd name="T16" fmla="*/ 173 w 173"/>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173" y="100"/>
                    </a:moveTo>
                    <a:lnTo>
                      <a:pt x="0" y="100"/>
                    </a:lnTo>
                    <a:lnTo>
                      <a:pt x="0" y="91"/>
                    </a:lnTo>
                    <a:lnTo>
                      <a:pt x="164" y="91"/>
                    </a:lnTo>
                    <a:lnTo>
                      <a:pt x="164" y="9"/>
                    </a:lnTo>
                    <a:lnTo>
                      <a:pt x="0" y="9"/>
                    </a:lnTo>
                    <a:lnTo>
                      <a:pt x="0" y="0"/>
                    </a:lnTo>
                    <a:lnTo>
                      <a:pt x="173" y="0"/>
                    </a:lnTo>
                    <a:lnTo>
                      <a:pt x="173"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5" name="Freeform 374"/>
              <p:cNvSpPr>
                <a:spLocks noEditPoints="1"/>
              </p:cNvSpPr>
              <p:nvPr/>
            </p:nvSpPr>
            <p:spPr bwMode="auto">
              <a:xfrm>
                <a:off x="5605464" y="1658937"/>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6" name="Freeform 375"/>
              <p:cNvSpPr>
                <a:spLocks/>
              </p:cNvSpPr>
              <p:nvPr/>
            </p:nvSpPr>
            <p:spPr bwMode="auto">
              <a:xfrm>
                <a:off x="5562601" y="1687512"/>
                <a:ext cx="460375" cy="244475"/>
              </a:xfrm>
              <a:custGeom>
                <a:avLst/>
                <a:gdLst>
                  <a:gd name="T0" fmla="*/ 256 w 256"/>
                  <a:gd name="T1" fmla="*/ 136 h 136"/>
                  <a:gd name="T2" fmla="*/ 72 w 256"/>
                  <a:gd name="T3" fmla="*/ 136 h 136"/>
                  <a:gd name="T4" fmla="*/ 72 w 256"/>
                  <a:gd name="T5" fmla="*/ 64 h 136"/>
                  <a:gd name="T6" fmla="*/ 136 w 256"/>
                  <a:gd name="T7" fmla="*/ 64 h 136"/>
                  <a:gd name="T8" fmla="*/ 136 w 256"/>
                  <a:gd name="T9" fmla="*/ 48 h 136"/>
                  <a:gd name="T10" fmla="*/ 32 w 256"/>
                  <a:gd name="T11" fmla="*/ 48 h 136"/>
                  <a:gd name="T12" fmla="*/ 8 w 256"/>
                  <a:gd name="T13" fmla="*/ 72 h 136"/>
                  <a:gd name="T14" fmla="*/ 8 w 256"/>
                  <a:gd name="T15" fmla="*/ 128 h 136"/>
                  <a:gd name="T16" fmla="*/ 24 w 256"/>
                  <a:gd name="T17" fmla="*/ 128 h 136"/>
                  <a:gd name="T18" fmla="*/ 24 w 256"/>
                  <a:gd name="T19" fmla="*/ 96 h 136"/>
                  <a:gd name="T20" fmla="*/ 32 w 256"/>
                  <a:gd name="T21" fmla="*/ 96 h 136"/>
                  <a:gd name="T22" fmla="*/ 32 w 256"/>
                  <a:gd name="T23" fmla="*/ 136 h 136"/>
                  <a:gd name="T24" fmla="*/ 0 w 256"/>
                  <a:gd name="T25" fmla="*/ 136 h 136"/>
                  <a:gd name="T26" fmla="*/ 0 w 256"/>
                  <a:gd name="T27" fmla="*/ 72 h 136"/>
                  <a:gd name="T28" fmla="*/ 32 w 256"/>
                  <a:gd name="T29" fmla="*/ 40 h 136"/>
                  <a:gd name="T30" fmla="*/ 144 w 256"/>
                  <a:gd name="T31" fmla="*/ 40 h 136"/>
                  <a:gd name="T32" fmla="*/ 144 w 256"/>
                  <a:gd name="T33" fmla="*/ 72 h 136"/>
                  <a:gd name="T34" fmla="*/ 80 w 256"/>
                  <a:gd name="T35" fmla="*/ 72 h 136"/>
                  <a:gd name="T36" fmla="*/ 80 w 256"/>
                  <a:gd name="T37" fmla="*/ 128 h 136"/>
                  <a:gd name="T38" fmla="*/ 248 w 256"/>
                  <a:gd name="T39" fmla="*/ 128 h 136"/>
                  <a:gd name="T40" fmla="*/ 248 w 256"/>
                  <a:gd name="T41" fmla="*/ 8 h 136"/>
                  <a:gd name="T42" fmla="*/ 80 w 256"/>
                  <a:gd name="T43" fmla="*/ 8 h 136"/>
                  <a:gd name="T44" fmla="*/ 80 w 256"/>
                  <a:gd name="T45" fmla="*/ 0 h 136"/>
                  <a:gd name="T46" fmla="*/ 256 w 256"/>
                  <a:gd name="T47" fmla="*/ 0 h 136"/>
                  <a:gd name="T48" fmla="*/ 256 w 256"/>
                  <a:gd name="T49"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36">
                    <a:moveTo>
                      <a:pt x="256" y="136"/>
                    </a:moveTo>
                    <a:cubicBezTo>
                      <a:pt x="72" y="136"/>
                      <a:pt x="72" y="136"/>
                      <a:pt x="72" y="136"/>
                    </a:cubicBezTo>
                    <a:cubicBezTo>
                      <a:pt x="72" y="64"/>
                      <a:pt x="72" y="64"/>
                      <a:pt x="72" y="64"/>
                    </a:cubicBezTo>
                    <a:cubicBezTo>
                      <a:pt x="136" y="64"/>
                      <a:pt x="136" y="64"/>
                      <a:pt x="136" y="64"/>
                    </a:cubicBezTo>
                    <a:cubicBezTo>
                      <a:pt x="136" y="48"/>
                      <a:pt x="136" y="48"/>
                      <a:pt x="136" y="48"/>
                    </a:cubicBezTo>
                    <a:cubicBezTo>
                      <a:pt x="32" y="48"/>
                      <a:pt x="32" y="48"/>
                      <a:pt x="32" y="48"/>
                    </a:cubicBezTo>
                    <a:cubicBezTo>
                      <a:pt x="19" y="48"/>
                      <a:pt x="8" y="59"/>
                      <a:pt x="8" y="72"/>
                    </a:cubicBezTo>
                    <a:cubicBezTo>
                      <a:pt x="8" y="128"/>
                      <a:pt x="8" y="128"/>
                      <a:pt x="8" y="128"/>
                    </a:cubicBezTo>
                    <a:cubicBezTo>
                      <a:pt x="24" y="128"/>
                      <a:pt x="24" y="128"/>
                      <a:pt x="24" y="128"/>
                    </a:cubicBezTo>
                    <a:cubicBezTo>
                      <a:pt x="24" y="96"/>
                      <a:pt x="24" y="96"/>
                      <a:pt x="24" y="96"/>
                    </a:cubicBezTo>
                    <a:cubicBezTo>
                      <a:pt x="32" y="96"/>
                      <a:pt x="32" y="96"/>
                      <a:pt x="32" y="96"/>
                    </a:cubicBezTo>
                    <a:cubicBezTo>
                      <a:pt x="32" y="136"/>
                      <a:pt x="32" y="136"/>
                      <a:pt x="32" y="136"/>
                    </a:cubicBezTo>
                    <a:cubicBezTo>
                      <a:pt x="0" y="136"/>
                      <a:pt x="0" y="136"/>
                      <a:pt x="0" y="136"/>
                    </a:cubicBezTo>
                    <a:cubicBezTo>
                      <a:pt x="0" y="72"/>
                      <a:pt x="0" y="72"/>
                      <a:pt x="0" y="72"/>
                    </a:cubicBezTo>
                    <a:cubicBezTo>
                      <a:pt x="0" y="54"/>
                      <a:pt x="15" y="40"/>
                      <a:pt x="32" y="40"/>
                    </a:cubicBezTo>
                    <a:cubicBezTo>
                      <a:pt x="144" y="40"/>
                      <a:pt x="144" y="40"/>
                      <a:pt x="144" y="40"/>
                    </a:cubicBezTo>
                    <a:cubicBezTo>
                      <a:pt x="144" y="72"/>
                      <a:pt x="144" y="72"/>
                      <a:pt x="144" y="72"/>
                    </a:cubicBezTo>
                    <a:cubicBezTo>
                      <a:pt x="80" y="72"/>
                      <a:pt x="80" y="72"/>
                      <a:pt x="80" y="72"/>
                    </a:cubicBezTo>
                    <a:cubicBezTo>
                      <a:pt x="80" y="128"/>
                      <a:pt x="80" y="128"/>
                      <a:pt x="80" y="128"/>
                    </a:cubicBezTo>
                    <a:cubicBezTo>
                      <a:pt x="248" y="128"/>
                      <a:pt x="248" y="128"/>
                      <a:pt x="248" y="128"/>
                    </a:cubicBezTo>
                    <a:cubicBezTo>
                      <a:pt x="248" y="8"/>
                      <a:pt x="248" y="8"/>
                      <a:pt x="248" y="8"/>
                    </a:cubicBezTo>
                    <a:cubicBezTo>
                      <a:pt x="80" y="8"/>
                      <a:pt x="80" y="8"/>
                      <a:pt x="80" y="8"/>
                    </a:cubicBezTo>
                    <a:cubicBezTo>
                      <a:pt x="80" y="0"/>
                      <a:pt x="80" y="0"/>
                      <a:pt x="80" y="0"/>
                    </a:cubicBezTo>
                    <a:cubicBezTo>
                      <a:pt x="256" y="0"/>
                      <a:pt x="256" y="0"/>
                      <a:pt x="256" y="0"/>
                    </a:cubicBezTo>
                    <a:lnTo>
                      <a:pt x="256" y="1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7" name="Rectangle 376"/>
              <p:cNvSpPr>
                <a:spLocks noChangeArrowheads="1"/>
              </p:cNvSpPr>
              <p:nvPr/>
            </p:nvSpPr>
            <p:spPr bwMode="auto">
              <a:xfrm>
                <a:off x="5719764" y="1889125"/>
                <a:ext cx="274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8" name="Freeform 377"/>
              <p:cNvSpPr>
                <a:spLocks/>
              </p:cNvSpPr>
              <p:nvPr/>
            </p:nvSpPr>
            <p:spPr bwMode="auto">
              <a:xfrm>
                <a:off x="5562601" y="2043112"/>
                <a:ext cx="460375" cy="76200"/>
              </a:xfrm>
              <a:custGeom>
                <a:avLst/>
                <a:gdLst>
                  <a:gd name="T0" fmla="*/ 244 w 256"/>
                  <a:gd name="T1" fmla="*/ 43 h 43"/>
                  <a:gd name="T2" fmla="*/ 12 w 256"/>
                  <a:gd name="T3" fmla="*/ 43 h 43"/>
                  <a:gd name="T4" fmla="*/ 0 w 256"/>
                  <a:gd name="T5" fmla="*/ 27 h 43"/>
                  <a:gd name="T6" fmla="*/ 0 w 256"/>
                  <a:gd name="T7" fmla="*/ 17 h 43"/>
                  <a:gd name="T8" fmla="*/ 30 w 256"/>
                  <a:gd name="T9" fmla="*/ 0 h 43"/>
                  <a:gd name="T10" fmla="*/ 34 w 256"/>
                  <a:gd name="T11" fmla="*/ 6 h 43"/>
                  <a:gd name="T12" fmla="*/ 8 w 256"/>
                  <a:gd name="T13" fmla="*/ 21 h 43"/>
                  <a:gd name="T14" fmla="*/ 8 w 256"/>
                  <a:gd name="T15" fmla="*/ 27 h 43"/>
                  <a:gd name="T16" fmla="*/ 12 w 256"/>
                  <a:gd name="T17" fmla="*/ 35 h 43"/>
                  <a:gd name="T18" fmla="*/ 244 w 256"/>
                  <a:gd name="T19" fmla="*/ 35 h 43"/>
                  <a:gd name="T20" fmla="*/ 248 w 256"/>
                  <a:gd name="T21" fmla="*/ 27 h 43"/>
                  <a:gd name="T22" fmla="*/ 248 w 256"/>
                  <a:gd name="T23" fmla="*/ 21 h 43"/>
                  <a:gd name="T24" fmla="*/ 222 w 256"/>
                  <a:gd name="T25" fmla="*/ 6 h 43"/>
                  <a:gd name="T26" fmla="*/ 226 w 256"/>
                  <a:gd name="T27" fmla="*/ 0 h 43"/>
                  <a:gd name="T28" fmla="*/ 256 w 256"/>
                  <a:gd name="T29" fmla="*/ 17 h 43"/>
                  <a:gd name="T30" fmla="*/ 256 w 256"/>
                  <a:gd name="T31" fmla="*/ 27 h 43"/>
                  <a:gd name="T32" fmla="*/ 244 w 256"/>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6" h="43">
                    <a:moveTo>
                      <a:pt x="244"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44" y="35"/>
                      <a:pt x="244" y="35"/>
                      <a:pt x="244" y="35"/>
                    </a:cubicBezTo>
                    <a:cubicBezTo>
                      <a:pt x="245" y="35"/>
                      <a:pt x="248" y="32"/>
                      <a:pt x="248" y="27"/>
                    </a:cubicBezTo>
                    <a:cubicBezTo>
                      <a:pt x="248" y="21"/>
                      <a:pt x="248" y="21"/>
                      <a:pt x="248" y="21"/>
                    </a:cubicBezTo>
                    <a:cubicBezTo>
                      <a:pt x="222" y="6"/>
                      <a:pt x="222" y="6"/>
                      <a:pt x="222" y="6"/>
                    </a:cubicBezTo>
                    <a:cubicBezTo>
                      <a:pt x="226" y="0"/>
                      <a:pt x="226" y="0"/>
                      <a:pt x="226" y="0"/>
                    </a:cubicBezTo>
                    <a:cubicBezTo>
                      <a:pt x="256" y="17"/>
                      <a:pt x="256" y="17"/>
                      <a:pt x="256" y="17"/>
                    </a:cubicBezTo>
                    <a:cubicBezTo>
                      <a:pt x="256" y="27"/>
                      <a:pt x="256" y="27"/>
                      <a:pt x="256" y="27"/>
                    </a:cubicBezTo>
                    <a:cubicBezTo>
                      <a:pt x="256" y="36"/>
                      <a:pt x="251" y="43"/>
                      <a:pt x="244" y="4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9" name="Freeform 378"/>
              <p:cNvSpPr>
                <a:spLocks/>
              </p:cNvSpPr>
              <p:nvPr/>
            </p:nvSpPr>
            <p:spPr bwMode="auto">
              <a:xfrm>
                <a:off x="5810251" y="2041525"/>
                <a:ext cx="115888" cy="44450"/>
              </a:xfrm>
              <a:custGeom>
                <a:avLst/>
                <a:gdLst>
                  <a:gd name="T0" fmla="*/ 39 w 73"/>
                  <a:gd name="T1" fmla="*/ 28 h 28"/>
                  <a:gd name="T2" fmla="*/ 0 w 73"/>
                  <a:gd name="T3" fmla="*/ 9 h 28"/>
                  <a:gd name="T4" fmla="*/ 5 w 73"/>
                  <a:gd name="T5" fmla="*/ 0 h 28"/>
                  <a:gd name="T6" fmla="*/ 39 w 73"/>
                  <a:gd name="T7" fmla="*/ 17 h 28"/>
                  <a:gd name="T8" fmla="*/ 68 w 73"/>
                  <a:gd name="T9" fmla="*/ 1 h 28"/>
                  <a:gd name="T10" fmla="*/ 73 w 73"/>
                  <a:gd name="T11" fmla="*/ 7 h 28"/>
                  <a:gd name="T12" fmla="*/ 39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9" y="28"/>
                    </a:moveTo>
                    <a:lnTo>
                      <a:pt x="0" y="9"/>
                    </a:lnTo>
                    <a:lnTo>
                      <a:pt x="5" y="0"/>
                    </a:lnTo>
                    <a:lnTo>
                      <a:pt x="39" y="17"/>
                    </a:lnTo>
                    <a:lnTo>
                      <a:pt x="68" y="1"/>
                    </a:lnTo>
                    <a:lnTo>
                      <a:pt x="73" y="7"/>
                    </a:lnTo>
                    <a:lnTo>
                      <a:pt x="39"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0" name="Freeform 379"/>
              <p:cNvSpPr>
                <a:spLocks/>
              </p:cNvSpPr>
              <p:nvPr/>
            </p:nvSpPr>
            <p:spPr bwMode="auto">
              <a:xfrm>
                <a:off x="5659439" y="2041525"/>
                <a:ext cx="114300" cy="44450"/>
              </a:xfrm>
              <a:custGeom>
                <a:avLst/>
                <a:gdLst>
                  <a:gd name="T0" fmla="*/ 34 w 72"/>
                  <a:gd name="T1" fmla="*/ 28 h 28"/>
                  <a:gd name="T2" fmla="*/ 0 w 72"/>
                  <a:gd name="T3" fmla="*/ 7 h 28"/>
                  <a:gd name="T4" fmla="*/ 4 w 72"/>
                  <a:gd name="T5" fmla="*/ 1 h 28"/>
                  <a:gd name="T6" fmla="*/ 34 w 72"/>
                  <a:gd name="T7" fmla="*/ 17 h 28"/>
                  <a:gd name="T8" fmla="*/ 68 w 72"/>
                  <a:gd name="T9" fmla="*/ 0 h 28"/>
                  <a:gd name="T10" fmla="*/ 72 w 72"/>
                  <a:gd name="T11" fmla="*/ 9 h 28"/>
                  <a:gd name="T12" fmla="*/ 34 w 72"/>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2" h="28">
                    <a:moveTo>
                      <a:pt x="34" y="28"/>
                    </a:moveTo>
                    <a:lnTo>
                      <a:pt x="0" y="7"/>
                    </a:lnTo>
                    <a:lnTo>
                      <a:pt x="4" y="1"/>
                    </a:lnTo>
                    <a:lnTo>
                      <a:pt x="34" y="17"/>
                    </a:lnTo>
                    <a:lnTo>
                      <a:pt x="68" y="0"/>
                    </a:lnTo>
                    <a:lnTo>
                      <a:pt x="72" y="9"/>
                    </a:lnTo>
                    <a:lnTo>
                      <a:pt x="34"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1" name="Freeform 380"/>
              <p:cNvSpPr>
                <a:spLocks noEditPoints="1"/>
              </p:cNvSpPr>
              <p:nvPr/>
            </p:nvSpPr>
            <p:spPr bwMode="auto">
              <a:xfrm>
                <a:off x="5597526"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2" name="Freeform 381"/>
              <p:cNvSpPr>
                <a:spLocks noEditPoints="1"/>
              </p:cNvSpPr>
              <p:nvPr/>
            </p:nvSpPr>
            <p:spPr bwMode="auto">
              <a:xfrm>
                <a:off x="5748339"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3" name="Freeform 382"/>
              <p:cNvSpPr>
                <a:spLocks noEditPoints="1"/>
              </p:cNvSpPr>
              <p:nvPr/>
            </p:nvSpPr>
            <p:spPr bwMode="auto">
              <a:xfrm>
                <a:off x="5900739"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4" name="Rectangle 383"/>
              <p:cNvSpPr>
                <a:spLocks noChangeArrowheads="1"/>
              </p:cNvSpPr>
              <p:nvPr/>
            </p:nvSpPr>
            <p:spPr bwMode="auto">
              <a:xfrm>
                <a:off x="570547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5" name="Rectangle 384"/>
              <p:cNvSpPr>
                <a:spLocks noChangeArrowheads="1"/>
              </p:cNvSpPr>
              <p:nvPr/>
            </p:nvSpPr>
            <p:spPr bwMode="auto">
              <a:xfrm>
                <a:off x="586422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6" name="Rectangle 385"/>
              <p:cNvSpPr>
                <a:spLocks noChangeArrowheads="1"/>
              </p:cNvSpPr>
              <p:nvPr/>
            </p:nvSpPr>
            <p:spPr bwMode="auto">
              <a:xfrm>
                <a:off x="5640389" y="1789112"/>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7" name="Rectangle 386"/>
              <p:cNvSpPr>
                <a:spLocks noChangeArrowheads="1"/>
              </p:cNvSpPr>
              <p:nvPr/>
            </p:nvSpPr>
            <p:spPr bwMode="auto">
              <a:xfrm>
                <a:off x="5640389" y="1817687"/>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78" name="Group 377"/>
            <p:cNvGrpSpPr>
              <a:grpSpLocks noChangeAspect="1"/>
            </p:cNvGrpSpPr>
            <p:nvPr/>
          </p:nvGrpSpPr>
          <p:grpSpPr>
            <a:xfrm>
              <a:off x="-874581" y="6457969"/>
              <a:ext cx="276225" cy="277177"/>
              <a:chOff x="7997826" y="3133726"/>
              <a:chExt cx="460375" cy="461962"/>
            </a:xfrm>
          </p:grpSpPr>
          <p:sp>
            <p:nvSpPr>
              <p:cNvPr id="379" name="Rectangle 529"/>
              <p:cNvSpPr>
                <a:spLocks noChangeArrowheads="1"/>
              </p:cNvSpPr>
              <p:nvPr/>
            </p:nvSpPr>
            <p:spPr bwMode="auto">
              <a:xfrm>
                <a:off x="8220076" y="3378201"/>
                <a:ext cx="14288" cy="1238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0" name="Rectangle 530"/>
              <p:cNvSpPr>
                <a:spLocks noChangeArrowheads="1"/>
              </p:cNvSpPr>
              <p:nvPr/>
            </p:nvSpPr>
            <p:spPr bwMode="auto">
              <a:xfrm>
                <a:off x="8220076" y="324961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1" name="Rectangle 531"/>
              <p:cNvSpPr>
                <a:spLocks noChangeArrowheads="1"/>
              </p:cNvSpPr>
              <p:nvPr/>
            </p:nvSpPr>
            <p:spPr bwMode="auto">
              <a:xfrm>
                <a:off x="8191501" y="334962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2" name="Rectangle 532"/>
              <p:cNvSpPr>
                <a:spLocks noChangeArrowheads="1"/>
              </p:cNvSpPr>
              <p:nvPr/>
            </p:nvSpPr>
            <p:spPr bwMode="auto">
              <a:xfrm>
                <a:off x="8183563" y="3371851"/>
                <a:ext cx="15875"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3" name="Freeform 533"/>
              <p:cNvSpPr>
                <a:spLocks/>
              </p:cNvSpPr>
              <p:nvPr/>
            </p:nvSpPr>
            <p:spPr bwMode="auto">
              <a:xfrm>
                <a:off x="8154988" y="3221038"/>
                <a:ext cx="144463" cy="157162"/>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4" name="Rectangle 534"/>
              <p:cNvSpPr>
                <a:spLocks noChangeArrowheads="1"/>
              </p:cNvSpPr>
              <p:nvPr/>
            </p:nvSpPr>
            <p:spPr bwMode="auto">
              <a:xfrm>
                <a:off x="8256588" y="337185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5" name="Freeform 535"/>
              <p:cNvSpPr>
                <a:spLocks noEditPoints="1"/>
              </p:cNvSpPr>
              <p:nvPr/>
            </p:nvSpPr>
            <p:spPr bwMode="auto">
              <a:xfrm>
                <a:off x="8191501" y="3133726"/>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6" name="Rectangle 536"/>
              <p:cNvSpPr>
                <a:spLocks noChangeArrowheads="1"/>
              </p:cNvSpPr>
              <p:nvPr/>
            </p:nvSpPr>
            <p:spPr bwMode="auto">
              <a:xfrm>
                <a:off x="8061326" y="34369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7" name="Rectangle 537"/>
              <p:cNvSpPr>
                <a:spLocks noChangeArrowheads="1"/>
              </p:cNvSpPr>
              <p:nvPr/>
            </p:nvSpPr>
            <p:spPr bwMode="auto">
              <a:xfrm>
                <a:off x="8061326" y="33067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8" name="Rectangle 538"/>
              <p:cNvSpPr>
                <a:spLocks noChangeArrowheads="1"/>
              </p:cNvSpPr>
              <p:nvPr/>
            </p:nvSpPr>
            <p:spPr bwMode="auto">
              <a:xfrm>
                <a:off x="8032751" y="3408363"/>
                <a:ext cx="7302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9" name="Rectangle 539"/>
              <p:cNvSpPr>
                <a:spLocks noChangeArrowheads="1"/>
              </p:cNvSpPr>
              <p:nvPr/>
            </p:nvSpPr>
            <p:spPr bwMode="auto">
              <a:xfrm>
                <a:off x="8026401"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0" name="Freeform 540"/>
              <p:cNvSpPr>
                <a:spLocks/>
              </p:cNvSpPr>
              <p:nvPr/>
            </p:nvSpPr>
            <p:spPr bwMode="auto">
              <a:xfrm>
                <a:off x="7997826" y="3278188"/>
                <a:ext cx="142875"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1" name="Rectangle 541"/>
              <p:cNvSpPr>
                <a:spLocks noChangeArrowheads="1"/>
              </p:cNvSpPr>
              <p:nvPr/>
            </p:nvSpPr>
            <p:spPr bwMode="auto">
              <a:xfrm>
                <a:off x="8097838"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2" name="Freeform 542"/>
              <p:cNvSpPr>
                <a:spLocks noEditPoints="1"/>
              </p:cNvSpPr>
              <p:nvPr/>
            </p:nvSpPr>
            <p:spPr bwMode="auto">
              <a:xfrm>
                <a:off x="8032751" y="3190876"/>
                <a:ext cx="73025"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3" name="Rectangle 543"/>
              <p:cNvSpPr>
                <a:spLocks noChangeArrowheads="1"/>
              </p:cNvSpPr>
              <p:nvPr/>
            </p:nvSpPr>
            <p:spPr bwMode="auto">
              <a:xfrm>
                <a:off x="8378826" y="3422651"/>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4" name="Rectangle 544"/>
              <p:cNvSpPr>
                <a:spLocks noChangeArrowheads="1"/>
              </p:cNvSpPr>
              <p:nvPr/>
            </p:nvSpPr>
            <p:spPr bwMode="auto">
              <a:xfrm>
                <a:off x="8378826" y="3292476"/>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5" name="Rectangle 545"/>
              <p:cNvSpPr>
                <a:spLocks noChangeArrowheads="1"/>
              </p:cNvSpPr>
              <p:nvPr/>
            </p:nvSpPr>
            <p:spPr bwMode="auto">
              <a:xfrm>
                <a:off x="8350251" y="339407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6" name="Rectangle 546"/>
              <p:cNvSpPr>
                <a:spLocks noChangeArrowheads="1"/>
              </p:cNvSpPr>
              <p:nvPr/>
            </p:nvSpPr>
            <p:spPr bwMode="auto">
              <a:xfrm>
                <a:off x="8342313"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7" name="Freeform 547"/>
              <p:cNvSpPr>
                <a:spLocks/>
              </p:cNvSpPr>
              <p:nvPr/>
            </p:nvSpPr>
            <p:spPr bwMode="auto">
              <a:xfrm>
                <a:off x="8313738" y="3263901"/>
                <a:ext cx="144463"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8" name="Rectangle 548"/>
              <p:cNvSpPr>
                <a:spLocks noChangeArrowheads="1"/>
              </p:cNvSpPr>
              <p:nvPr/>
            </p:nvSpPr>
            <p:spPr bwMode="auto">
              <a:xfrm>
                <a:off x="8415338"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9" name="Freeform 549"/>
              <p:cNvSpPr>
                <a:spLocks noEditPoints="1"/>
              </p:cNvSpPr>
              <p:nvPr/>
            </p:nvSpPr>
            <p:spPr bwMode="auto">
              <a:xfrm>
                <a:off x="8350251" y="31765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0" name="Rectangle 550"/>
              <p:cNvSpPr>
                <a:spLocks noChangeArrowheads="1"/>
              </p:cNvSpPr>
              <p:nvPr/>
            </p:nvSpPr>
            <p:spPr bwMode="auto">
              <a:xfrm>
                <a:off x="7997826" y="3581401"/>
                <a:ext cx="207963"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1" name="Freeform 551"/>
              <p:cNvSpPr>
                <a:spLocks/>
              </p:cNvSpPr>
              <p:nvPr/>
            </p:nvSpPr>
            <p:spPr bwMode="auto">
              <a:xfrm>
                <a:off x="8140701" y="3494088"/>
                <a:ext cx="173038" cy="73025"/>
              </a:xfrm>
              <a:custGeom>
                <a:avLst/>
                <a:gdLst>
                  <a:gd name="T0" fmla="*/ 109 w 109"/>
                  <a:gd name="T1" fmla="*/ 46 h 46"/>
                  <a:gd name="T2" fmla="*/ 100 w 109"/>
                  <a:gd name="T3" fmla="*/ 46 h 46"/>
                  <a:gd name="T4" fmla="*/ 100 w 109"/>
                  <a:gd name="T5" fmla="*/ 9 h 46"/>
                  <a:gd name="T6" fmla="*/ 9 w 109"/>
                  <a:gd name="T7" fmla="*/ 9 h 46"/>
                  <a:gd name="T8" fmla="*/ 9 w 109"/>
                  <a:gd name="T9" fmla="*/ 46 h 46"/>
                  <a:gd name="T10" fmla="*/ 0 w 109"/>
                  <a:gd name="T11" fmla="*/ 46 h 46"/>
                  <a:gd name="T12" fmla="*/ 0 w 109"/>
                  <a:gd name="T13" fmla="*/ 0 h 46"/>
                  <a:gd name="T14" fmla="*/ 109 w 109"/>
                  <a:gd name="T15" fmla="*/ 0 h 46"/>
                  <a:gd name="T16" fmla="*/ 109 w 10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46">
                    <a:moveTo>
                      <a:pt x="109" y="46"/>
                    </a:moveTo>
                    <a:lnTo>
                      <a:pt x="100" y="46"/>
                    </a:lnTo>
                    <a:lnTo>
                      <a:pt x="100" y="9"/>
                    </a:lnTo>
                    <a:lnTo>
                      <a:pt x="9" y="9"/>
                    </a:lnTo>
                    <a:lnTo>
                      <a:pt x="9" y="46"/>
                    </a:lnTo>
                    <a:lnTo>
                      <a:pt x="0" y="46"/>
                    </a:lnTo>
                    <a:lnTo>
                      <a:pt x="0" y="0"/>
                    </a:lnTo>
                    <a:lnTo>
                      <a:pt x="109" y="0"/>
                    </a:lnTo>
                    <a:lnTo>
                      <a:pt x="10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2" name="Freeform 552"/>
              <p:cNvSpPr>
                <a:spLocks/>
              </p:cNvSpPr>
              <p:nvPr/>
            </p:nvSpPr>
            <p:spPr bwMode="auto">
              <a:xfrm>
                <a:off x="8328026" y="3536951"/>
                <a:ext cx="115888" cy="50800"/>
              </a:xfrm>
              <a:custGeom>
                <a:avLst/>
                <a:gdLst>
                  <a:gd name="T0" fmla="*/ 73 w 73"/>
                  <a:gd name="T1" fmla="*/ 32 h 32"/>
                  <a:gd name="T2" fmla="*/ 64 w 73"/>
                  <a:gd name="T3" fmla="*/ 32 h 32"/>
                  <a:gd name="T4" fmla="*/ 64 w 73"/>
                  <a:gd name="T5" fmla="*/ 9 h 32"/>
                  <a:gd name="T6" fmla="*/ 0 w 73"/>
                  <a:gd name="T7" fmla="*/ 9 h 32"/>
                  <a:gd name="T8" fmla="*/ 0 w 73"/>
                  <a:gd name="T9" fmla="*/ 0 h 32"/>
                  <a:gd name="T10" fmla="*/ 73 w 73"/>
                  <a:gd name="T11" fmla="*/ 0 h 32"/>
                  <a:gd name="T12" fmla="*/ 73 w 7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3" h="32">
                    <a:moveTo>
                      <a:pt x="73" y="32"/>
                    </a:moveTo>
                    <a:lnTo>
                      <a:pt x="64" y="32"/>
                    </a:lnTo>
                    <a:lnTo>
                      <a:pt x="64" y="9"/>
                    </a:lnTo>
                    <a:lnTo>
                      <a:pt x="0" y="9"/>
                    </a:lnTo>
                    <a:lnTo>
                      <a:pt x="0" y="0"/>
                    </a:lnTo>
                    <a:lnTo>
                      <a:pt x="73" y="0"/>
                    </a:lnTo>
                    <a:lnTo>
                      <a:pt x="73"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3" name="Freeform 553"/>
              <p:cNvSpPr>
                <a:spLocks/>
              </p:cNvSpPr>
              <p:nvPr/>
            </p:nvSpPr>
            <p:spPr bwMode="auto">
              <a:xfrm>
                <a:off x="8012113" y="3551238"/>
                <a:ext cx="114300" cy="36512"/>
              </a:xfrm>
              <a:custGeom>
                <a:avLst/>
                <a:gdLst>
                  <a:gd name="T0" fmla="*/ 9 w 72"/>
                  <a:gd name="T1" fmla="*/ 23 h 23"/>
                  <a:gd name="T2" fmla="*/ 0 w 72"/>
                  <a:gd name="T3" fmla="*/ 23 h 23"/>
                  <a:gd name="T4" fmla="*/ 0 w 72"/>
                  <a:gd name="T5" fmla="*/ 0 h 23"/>
                  <a:gd name="T6" fmla="*/ 72 w 72"/>
                  <a:gd name="T7" fmla="*/ 0 h 23"/>
                  <a:gd name="T8" fmla="*/ 72 w 72"/>
                  <a:gd name="T9" fmla="*/ 10 h 23"/>
                  <a:gd name="T10" fmla="*/ 9 w 72"/>
                  <a:gd name="T11" fmla="*/ 10 h 23"/>
                  <a:gd name="T12" fmla="*/ 9 w 72"/>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72" h="23">
                    <a:moveTo>
                      <a:pt x="9" y="23"/>
                    </a:moveTo>
                    <a:lnTo>
                      <a:pt x="0" y="23"/>
                    </a:lnTo>
                    <a:lnTo>
                      <a:pt x="0" y="0"/>
                    </a:lnTo>
                    <a:lnTo>
                      <a:pt x="72" y="0"/>
                    </a:lnTo>
                    <a:lnTo>
                      <a:pt x="72" y="10"/>
                    </a:lnTo>
                    <a:lnTo>
                      <a:pt x="9" y="10"/>
                    </a:lnTo>
                    <a:lnTo>
                      <a:pt x="9"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4" name="Freeform 554"/>
              <p:cNvSpPr>
                <a:spLocks/>
              </p:cNvSpPr>
              <p:nvPr/>
            </p:nvSpPr>
            <p:spPr bwMode="auto">
              <a:xfrm>
                <a:off x="8205788" y="3522663"/>
                <a:ext cx="252413" cy="73025"/>
              </a:xfrm>
              <a:custGeom>
                <a:avLst/>
                <a:gdLst>
                  <a:gd name="T0" fmla="*/ 159 w 159"/>
                  <a:gd name="T1" fmla="*/ 46 h 46"/>
                  <a:gd name="T2" fmla="*/ 9 w 159"/>
                  <a:gd name="T3" fmla="*/ 46 h 46"/>
                  <a:gd name="T4" fmla="*/ 9 w 159"/>
                  <a:gd name="T5" fmla="*/ 9 h 46"/>
                  <a:gd name="T6" fmla="*/ 0 w 159"/>
                  <a:gd name="T7" fmla="*/ 9 h 46"/>
                  <a:gd name="T8" fmla="*/ 0 w 159"/>
                  <a:gd name="T9" fmla="*/ 0 h 46"/>
                  <a:gd name="T10" fmla="*/ 18 w 159"/>
                  <a:gd name="T11" fmla="*/ 0 h 46"/>
                  <a:gd name="T12" fmla="*/ 18 w 159"/>
                  <a:gd name="T13" fmla="*/ 37 h 46"/>
                  <a:gd name="T14" fmla="*/ 159 w 159"/>
                  <a:gd name="T15" fmla="*/ 37 h 46"/>
                  <a:gd name="T16" fmla="*/ 159 w 15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46">
                    <a:moveTo>
                      <a:pt x="159" y="46"/>
                    </a:moveTo>
                    <a:lnTo>
                      <a:pt x="9" y="46"/>
                    </a:lnTo>
                    <a:lnTo>
                      <a:pt x="9" y="9"/>
                    </a:lnTo>
                    <a:lnTo>
                      <a:pt x="0" y="9"/>
                    </a:lnTo>
                    <a:lnTo>
                      <a:pt x="0" y="0"/>
                    </a:lnTo>
                    <a:lnTo>
                      <a:pt x="18" y="0"/>
                    </a:lnTo>
                    <a:lnTo>
                      <a:pt x="18" y="37"/>
                    </a:lnTo>
                    <a:lnTo>
                      <a:pt x="159" y="37"/>
                    </a:lnTo>
                    <a:lnTo>
                      <a:pt x="15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spTree>
    <p:extLst>
      <p:ext uri="{BB962C8B-B14F-4D97-AF65-F5344CB8AC3E}">
        <p14:creationId xmlns:p14="http://schemas.microsoft.com/office/powerpoint/2010/main" val="2324775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 name="Rectangle 851"/>
          <p:cNvSpPr/>
          <p:nvPr/>
        </p:nvSpPr>
        <p:spPr>
          <a:xfrm>
            <a:off x="269820" y="899234"/>
            <a:ext cx="11697292" cy="5834223"/>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20" y="461607"/>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Examples</a:t>
            </a:r>
            <a:endParaRPr lang="en-CA" sz="2800" b="1" dirty="0">
              <a:solidFill>
                <a:srgbClr val="E47623"/>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874914" y="1277893"/>
            <a:ext cx="7750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Inputs</a:t>
            </a:r>
            <a:endParaRPr kumimoji="0" lang="en-CA" sz="16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4770639" y="1347950"/>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srgbClr val="E47623"/>
                </a:solidFill>
              </a:rPr>
              <a:t>Activities</a:t>
            </a:r>
            <a:endParaRPr kumimoji="0" lang="en-CA" sz="1600" b="1" i="0" u="none" strike="noStrike" kern="1200" cap="none" spc="0" normalizeH="0" baseline="0" noProof="0" dirty="0">
              <a:ln>
                <a:noFill/>
              </a:ln>
              <a:solidFill>
                <a:srgbClr val="E47623"/>
              </a:solidFill>
              <a:effectLst/>
              <a:uLnTx/>
              <a:uFillTx/>
            </a:endParaRPr>
          </a:p>
        </p:txBody>
      </p:sp>
      <p:sp>
        <p:nvSpPr>
          <p:cNvPr id="175" name="Title 1">
            <a:extLst>
              <a:ext uri="{FF2B5EF4-FFF2-40B4-BE49-F238E27FC236}">
                <a16:creationId xmlns:a16="http://schemas.microsoft.com/office/drawing/2014/main" xmlns="" id="{C4CC0F66-F716-9E4A-A350-90E627E348D3}"/>
              </a:ext>
            </a:extLst>
          </p:cNvPr>
          <p:cNvSpPr txBox="1">
            <a:spLocks/>
          </p:cNvSpPr>
          <p:nvPr/>
        </p:nvSpPr>
        <p:spPr bwMode="auto">
          <a:xfrm>
            <a:off x="8485703" y="1344568"/>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smtClean="0">
                <a:solidFill>
                  <a:srgbClr val="E47623"/>
                </a:solidFill>
              </a:rPr>
              <a:t>Artifacts</a:t>
            </a:r>
            <a:endParaRPr kumimoji="0" lang="en-CA" sz="1600" b="1" i="0" u="none" strike="noStrike" kern="1200" cap="none" spc="0" normalizeH="0" baseline="0" noProof="0" dirty="0">
              <a:ln>
                <a:noFill/>
              </a:ln>
              <a:solidFill>
                <a:srgbClr val="E47623"/>
              </a:solidFill>
              <a:effectLst/>
              <a:uLnTx/>
              <a:uFillTx/>
            </a:endParaRPr>
          </a:p>
        </p:txBody>
      </p:sp>
      <p:sp>
        <p:nvSpPr>
          <p:cNvPr id="371" name="TextBox 370"/>
          <p:cNvSpPr txBox="1"/>
          <p:nvPr/>
        </p:nvSpPr>
        <p:spPr>
          <a:xfrm>
            <a:off x="960091" y="1905622"/>
            <a:ext cx="2625505" cy="2754600"/>
          </a:xfrm>
          <a:prstGeom prst="rect">
            <a:avLst/>
          </a:prstGeom>
          <a:noFill/>
        </p:spPr>
        <p:txBody>
          <a:bodyPr wrap="square" rtlCol="0">
            <a:spAutoFit/>
          </a:bodyPr>
          <a:lstStyle/>
          <a:p>
            <a:pPr lvl="0"/>
            <a:r>
              <a:rPr lang="en-CA" sz="1000" b="1" dirty="0">
                <a:latin typeface="Century Gothic" panose="020B0502020202020204" pitchFamily="34" charset="0"/>
              </a:rPr>
              <a:t>Opportunity </a:t>
            </a:r>
            <a:r>
              <a:rPr lang="en-CA" sz="1000" b="1" dirty="0" smtClean="0">
                <a:latin typeface="Century Gothic" panose="020B0502020202020204" pitchFamily="34" charset="0"/>
              </a:rPr>
              <a:t>Canvas</a:t>
            </a:r>
          </a:p>
          <a:p>
            <a:pPr lvl="0"/>
            <a:r>
              <a:rPr lang="en-CA" sz="900" dirty="0">
                <a:latin typeface="Century Gothic" panose="020B0502020202020204" pitchFamily="34" charset="0"/>
              </a:rPr>
              <a:t>A one page business case that's kept up to date that frames the problem we're trying to </a:t>
            </a:r>
            <a:r>
              <a:rPr lang="en-CA" sz="900" dirty="0" smtClean="0">
                <a:latin typeface="Century Gothic" panose="020B0502020202020204" pitchFamily="34" charset="0"/>
              </a:rPr>
              <a:t>solve.</a:t>
            </a:r>
          </a:p>
          <a:p>
            <a:pPr lvl="0"/>
            <a:endParaRPr lang="en-CA" sz="900" dirty="0">
              <a:latin typeface="Century Gothic" panose="020B0502020202020204" pitchFamily="34" charset="0"/>
            </a:endParaRPr>
          </a:p>
          <a:p>
            <a:pPr lvl="0"/>
            <a:r>
              <a:rPr lang="en-CA" sz="1000" b="1" dirty="0" smtClean="0">
                <a:latin typeface="Century Gothic" panose="020B0502020202020204" pitchFamily="34" charset="0"/>
              </a:rPr>
              <a:t>Analytics</a:t>
            </a:r>
          </a:p>
          <a:p>
            <a:pPr lvl="0"/>
            <a:endParaRPr lang="en-CA" sz="1000" b="1" dirty="0">
              <a:latin typeface="Century Gothic" panose="020B0502020202020204" pitchFamily="34" charset="0"/>
            </a:endParaRPr>
          </a:p>
          <a:p>
            <a:pPr lvl="0"/>
            <a:endParaRPr lang="en-CA" sz="1000" b="1" dirty="0" smtClean="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smtClean="0">
                <a:latin typeface="Century Gothic" panose="020B0502020202020204" pitchFamily="34" charset="0"/>
              </a:rPr>
              <a:t>High-level </a:t>
            </a:r>
            <a:r>
              <a:rPr lang="en-CA" sz="1000" b="1" dirty="0">
                <a:latin typeface="Century Gothic" panose="020B0502020202020204" pitchFamily="34" charset="0"/>
              </a:rPr>
              <a:t>User </a:t>
            </a:r>
            <a:r>
              <a:rPr lang="en-CA" sz="1000" b="1" dirty="0" smtClean="0">
                <a:latin typeface="Century Gothic" panose="020B0502020202020204" pitchFamily="34" charset="0"/>
              </a:rPr>
              <a:t>Personas</a:t>
            </a:r>
          </a:p>
          <a:p>
            <a:pPr lvl="0"/>
            <a:r>
              <a:rPr lang="en-CA" sz="900" dirty="0">
                <a:latin typeface="Century Gothic" panose="020B0502020202020204" pitchFamily="34" charset="0"/>
              </a:rPr>
              <a:t>A user persona is a representation of a hypothesized group of users that will be using your product.</a:t>
            </a:r>
          </a:p>
          <a:p>
            <a:pPr lvl="0"/>
            <a:endParaRPr lang="en-CA" sz="1000" b="1" dirty="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a:latin typeface="Century Gothic" panose="020B0502020202020204" pitchFamily="34" charset="0"/>
              </a:rPr>
              <a:t>High-level </a:t>
            </a:r>
            <a:r>
              <a:rPr lang="en-CA" sz="1000" b="1" dirty="0" smtClean="0">
                <a:latin typeface="Century Gothic" panose="020B0502020202020204" pitchFamily="34" charset="0"/>
              </a:rPr>
              <a:t>Backlog</a:t>
            </a:r>
          </a:p>
          <a:p>
            <a:pPr lvl="0"/>
            <a:r>
              <a:rPr lang="en-CA" sz="900" dirty="0" smtClean="0">
                <a:latin typeface="Century Gothic" panose="020B0502020202020204" pitchFamily="34" charset="0"/>
              </a:rPr>
              <a:t>Initial listing of </a:t>
            </a:r>
            <a:r>
              <a:rPr lang="en-CA" sz="900" dirty="0">
                <a:latin typeface="Century Gothic" panose="020B0502020202020204" pitchFamily="34" charset="0"/>
              </a:rPr>
              <a:t>user stories and bugs for your product</a:t>
            </a:r>
            <a:endParaRPr lang="en-CA" sz="900" b="1" dirty="0">
              <a:latin typeface="Century Gothic" panose="020B0502020202020204" pitchFamily="34" charset="0"/>
            </a:endParaRPr>
          </a:p>
        </p:txBody>
      </p:sp>
      <p:grpSp>
        <p:nvGrpSpPr>
          <p:cNvPr id="372" name="Group 371"/>
          <p:cNvGrpSpPr/>
          <p:nvPr/>
        </p:nvGrpSpPr>
        <p:grpSpPr>
          <a:xfrm>
            <a:off x="357193" y="1971325"/>
            <a:ext cx="461963" cy="447675"/>
            <a:chOff x="1495426" y="3098801"/>
            <a:chExt cx="461963" cy="447675"/>
          </a:xfrm>
        </p:grpSpPr>
        <p:sp>
          <p:nvSpPr>
            <p:cNvPr id="373" name="Freeform 225"/>
            <p:cNvSpPr>
              <a:spLocks/>
            </p:cNvSpPr>
            <p:nvPr/>
          </p:nvSpPr>
          <p:spPr bwMode="auto">
            <a:xfrm>
              <a:off x="1495426" y="3098801"/>
              <a:ext cx="238125" cy="231775"/>
            </a:xfrm>
            <a:custGeom>
              <a:avLst/>
              <a:gdLst>
                <a:gd name="T0" fmla="*/ 24 w 132"/>
                <a:gd name="T1" fmla="*/ 128 h 128"/>
                <a:gd name="T2" fmla="*/ 8 w 132"/>
                <a:gd name="T3" fmla="*/ 128 h 128"/>
                <a:gd name="T4" fmla="*/ 0 w 132"/>
                <a:gd name="T5" fmla="*/ 120 h 128"/>
                <a:gd name="T6" fmla="*/ 0 w 132"/>
                <a:gd name="T7" fmla="*/ 8 h 128"/>
                <a:gd name="T8" fmla="*/ 8 w 132"/>
                <a:gd name="T9" fmla="*/ 0 h 128"/>
                <a:gd name="T10" fmla="*/ 124 w 132"/>
                <a:gd name="T11" fmla="*/ 0 h 128"/>
                <a:gd name="T12" fmla="*/ 132 w 132"/>
                <a:gd name="T13" fmla="*/ 8 h 128"/>
                <a:gd name="T14" fmla="*/ 132 w 132"/>
                <a:gd name="T15" fmla="*/ 112 h 128"/>
                <a:gd name="T16" fmla="*/ 124 w 132"/>
                <a:gd name="T17" fmla="*/ 112 h 128"/>
                <a:gd name="T18" fmla="*/ 124 w 132"/>
                <a:gd name="T19" fmla="*/ 8 h 128"/>
                <a:gd name="T20" fmla="*/ 8 w 132"/>
                <a:gd name="T21" fmla="*/ 8 h 128"/>
                <a:gd name="T22" fmla="*/ 8 w 132"/>
                <a:gd name="T23" fmla="*/ 120 h 128"/>
                <a:gd name="T24" fmla="*/ 24 w 132"/>
                <a:gd name="T25" fmla="*/ 120 h 128"/>
                <a:gd name="T26" fmla="*/ 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24" y="128"/>
                  </a:moveTo>
                  <a:cubicBezTo>
                    <a:pt x="8" y="128"/>
                    <a:pt x="8" y="128"/>
                    <a:pt x="8" y="128"/>
                  </a:cubicBezTo>
                  <a:cubicBezTo>
                    <a:pt x="3" y="128"/>
                    <a:pt x="0" y="124"/>
                    <a:pt x="0" y="120"/>
                  </a:cubicBezTo>
                  <a:cubicBezTo>
                    <a:pt x="0" y="8"/>
                    <a:pt x="0" y="8"/>
                    <a:pt x="0" y="8"/>
                  </a:cubicBezTo>
                  <a:cubicBezTo>
                    <a:pt x="0" y="4"/>
                    <a:pt x="3" y="0"/>
                    <a:pt x="8" y="0"/>
                  </a:cubicBezTo>
                  <a:cubicBezTo>
                    <a:pt x="124" y="0"/>
                    <a:pt x="124" y="0"/>
                    <a:pt x="124" y="0"/>
                  </a:cubicBezTo>
                  <a:cubicBezTo>
                    <a:pt x="128" y="0"/>
                    <a:pt x="132" y="4"/>
                    <a:pt x="132" y="8"/>
                  </a:cubicBezTo>
                  <a:cubicBezTo>
                    <a:pt x="132" y="112"/>
                    <a:pt x="132" y="112"/>
                    <a:pt x="132" y="112"/>
                  </a:cubicBezTo>
                  <a:cubicBezTo>
                    <a:pt x="124" y="112"/>
                    <a:pt x="124" y="112"/>
                    <a:pt x="124" y="112"/>
                  </a:cubicBezTo>
                  <a:cubicBezTo>
                    <a:pt x="124" y="8"/>
                    <a:pt x="124" y="8"/>
                    <a:pt x="124" y="8"/>
                  </a:cubicBezTo>
                  <a:cubicBezTo>
                    <a:pt x="8" y="8"/>
                    <a:pt x="8" y="8"/>
                    <a:pt x="8" y="8"/>
                  </a:cubicBezTo>
                  <a:cubicBezTo>
                    <a:pt x="8" y="120"/>
                    <a:pt x="8" y="120"/>
                    <a:pt x="8" y="120"/>
                  </a:cubicBezTo>
                  <a:cubicBezTo>
                    <a:pt x="24" y="120"/>
                    <a:pt x="24" y="120"/>
                    <a:pt x="24" y="120"/>
                  </a:cubicBezTo>
                  <a:lnTo>
                    <a:pt x="24"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4" name="Freeform 226"/>
            <p:cNvSpPr>
              <a:spLocks/>
            </p:cNvSpPr>
            <p:nvPr/>
          </p:nvSpPr>
          <p:spPr bwMode="auto">
            <a:xfrm>
              <a:off x="1495426" y="3316288"/>
              <a:ext cx="238125" cy="230188"/>
            </a:xfrm>
            <a:custGeom>
              <a:avLst/>
              <a:gdLst>
                <a:gd name="T0" fmla="*/ 124 w 132"/>
                <a:gd name="T1" fmla="*/ 128 h 128"/>
                <a:gd name="T2" fmla="*/ 8 w 132"/>
                <a:gd name="T3" fmla="*/ 128 h 128"/>
                <a:gd name="T4" fmla="*/ 0 w 132"/>
                <a:gd name="T5" fmla="*/ 120 h 128"/>
                <a:gd name="T6" fmla="*/ 0 w 132"/>
                <a:gd name="T7" fmla="*/ 16 h 128"/>
                <a:gd name="T8" fmla="*/ 8 w 132"/>
                <a:gd name="T9" fmla="*/ 16 h 128"/>
                <a:gd name="T10" fmla="*/ 8 w 132"/>
                <a:gd name="T11" fmla="*/ 120 h 128"/>
                <a:gd name="T12" fmla="*/ 124 w 132"/>
                <a:gd name="T13" fmla="*/ 120 h 128"/>
                <a:gd name="T14" fmla="*/ 124 w 132"/>
                <a:gd name="T15" fmla="*/ 8 h 128"/>
                <a:gd name="T16" fmla="*/ 32 w 132"/>
                <a:gd name="T17" fmla="*/ 8 h 128"/>
                <a:gd name="T18" fmla="*/ 32 w 132"/>
                <a:gd name="T19" fmla="*/ 0 h 128"/>
                <a:gd name="T20" fmla="*/ 124 w 132"/>
                <a:gd name="T21" fmla="*/ 0 h 128"/>
                <a:gd name="T22" fmla="*/ 132 w 132"/>
                <a:gd name="T23" fmla="*/ 8 h 128"/>
                <a:gd name="T24" fmla="*/ 132 w 132"/>
                <a:gd name="T25" fmla="*/ 120 h 128"/>
                <a:gd name="T26" fmla="*/ 1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124" y="128"/>
                  </a:moveTo>
                  <a:cubicBezTo>
                    <a:pt x="8" y="128"/>
                    <a:pt x="8" y="128"/>
                    <a:pt x="8" y="128"/>
                  </a:cubicBezTo>
                  <a:cubicBezTo>
                    <a:pt x="3" y="128"/>
                    <a:pt x="0" y="124"/>
                    <a:pt x="0" y="120"/>
                  </a:cubicBezTo>
                  <a:cubicBezTo>
                    <a:pt x="0" y="16"/>
                    <a:pt x="0" y="16"/>
                    <a:pt x="0" y="16"/>
                  </a:cubicBezTo>
                  <a:cubicBezTo>
                    <a:pt x="8" y="16"/>
                    <a:pt x="8" y="16"/>
                    <a:pt x="8" y="16"/>
                  </a:cubicBezTo>
                  <a:cubicBezTo>
                    <a:pt x="8" y="120"/>
                    <a:pt x="8" y="120"/>
                    <a:pt x="8" y="120"/>
                  </a:cubicBezTo>
                  <a:cubicBezTo>
                    <a:pt x="124" y="120"/>
                    <a:pt x="124" y="120"/>
                    <a:pt x="124" y="120"/>
                  </a:cubicBezTo>
                  <a:cubicBezTo>
                    <a:pt x="124" y="8"/>
                    <a:pt x="124" y="8"/>
                    <a:pt x="124" y="8"/>
                  </a:cubicBezTo>
                  <a:cubicBezTo>
                    <a:pt x="32" y="8"/>
                    <a:pt x="32" y="8"/>
                    <a:pt x="32" y="8"/>
                  </a:cubicBezTo>
                  <a:cubicBezTo>
                    <a:pt x="32" y="0"/>
                    <a:pt x="32" y="0"/>
                    <a:pt x="32" y="0"/>
                  </a:cubicBezTo>
                  <a:cubicBezTo>
                    <a:pt x="124" y="0"/>
                    <a:pt x="124" y="0"/>
                    <a:pt x="124" y="0"/>
                  </a:cubicBezTo>
                  <a:cubicBezTo>
                    <a:pt x="128" y="0"/>
                    <a:pt x="132" y="4"/>
                    <a:pt x="132" y="8"/>
                  </a:cubicBezTo>
                  <a:cubicBezTo>
                    <a:pt x="132" y="120"/>
                    <a:pt x="132" y="120"/>
                    <a:pt x="132" y="120"/>
                  </a:cubicBezTo>
                  <a:cubicBezTo>
                    <a:pt x="132" y="124"/>
                    <a:pt x="128" y="128"/>
                    <a:pt x="124" y="1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5" name="Freeform 227"/>
            <p:cNvSpPr>
              <a:spLocks/>
            </p:cNvSpPr>
            <p:nvPr/>
          </p:nvSpPr>
          <p:spPr bwMode="auto">
            <a:xfrm>
              <a:off x="1747839" y="3316288"/>
              <a:ext cx="209550" cy="230188"/>
            </a:xfrm>
            <a:custGeom>
              <a:avLst/>
              <a:gdLst>
                <a:gd name="T0" fmla="*/ 108 w 116"/>
                <a:gd name="T1" fmla="*/ 128 h 128"/>
                <a:gd name="T2" fmla="*/ 0 w 116"/>
                <a:gd name="T3" fmla="*/ 128 h 128"/>
                <a:gd name="T4" fmla="*/ 0 w 116"/>
                <a:gd name="T5" fmla="*/ 120 h 128"/>
                <a:gd name="T6" fmla="*/ 108 w 116"/>
                <a:gd name="T7" fmla="*/ 120 h 128"/>
                <a:gd name="T8" fmla="*/ 108 w 116"/>
                <a:gd name="T9" fmla="*/ 8 h 128"/>
                <a:gd name="T10" fmla="*/ 0 w 116"/>
                <a:gd name="T11" fmla="*/ 8 h 128"/>
                <a:gd name="T12" fmla="*/ 0 w 116"/>
                <a:gd name="T13" fmla="*/ 0 h 128"/>
                <a:gd name="T14" fmla="*/ 108 w 116"/>
                <a:gd name="T15" fmla="*/ 0 h 128"/>
                <a:gd name="T16" fmla="*/ 116 w 116"/>
                <a:gd name="T17" fmla="*/ 8 h 128"/>
                <a:gd name="T18" fmla="*/ 116 w 116"/>
                <a:gd name="T19" fmla="*/ 120 h 128"/>
                <a:gd name="T20" fmla="*/ 108 w 116"/>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 h="128">
                  <a:moveTo>
                    <a:pt x="108" y="128"/>
                  </a:moveTo>
                  <a:cubicBezTo>
                    <a:pt x="0" y="128"/>
                    <a:pt x="0" y="128"/>
                    <a:pt x="0" y="128"/>
                  </a:cubicBezTo>
                  <a:cubicBezTo>
                    <a:pt x="0" y="120"/>
                    <a:pt x="0" y="120"/>
                    <a:pt x="0" y="120"/>
                  </a:cubicBezTo>
                  <a:cubicBezTo>
                    <a:pt x="108" y="120"/>
                    <a:pt x="108" y="120"/>
                    <a:pt x="108" y="120"/>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cubicBezTo>
                    <a:pt x="116" y="120"/>
                    <a:pt x="116" y="120"/>
                    <a:pt x="116" y="120"/>
                  </a:cubicBezTo>
                  <a:cubicBezTo>
                    <a:pt x="116" y="124"/>
                    <a:pt x="112" y="128"/>
                    <a:pt x="108" y="1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6" name="Freeform 228"/>
            <p:cNvSpPr>
              <a:spLocks/>
            </p:cNvSpPr>
            <p:nvPr/>
          </p:nvSpPr>
          <p:spPr bwMode="auto">
            <a:xfrm>
              <a:off x="1747839" y="3098801"/>
              <a:ext cx="209550" cy="203200"/>
            </a:xfrm>
            <a:custGeom>
              <a:avLst/>
              <a:gdLst>
                <a:gd name="T0" fmla="*/ 116 w 116"/>
                <a:gd name="T1" fmla="*/ 112 h 112"/>
                <a:gd name="T2" fmla="*/ 108 w 116"/>
                <a:gd name="T3" fmla="*/ 112 h 112"/>
                <a:gd name="T4" fmla="*/ 108 w 116"/>
                <a:gd name="T5" fmla="*/ 8 h 112"/>
                <a:gd name="T6" fmla="*/ 0 w 116"/>
                <a:gd name="T7" fmla="*/ 8 h 112"/>
                <a:gd name="T8" fmla="*/ 0 w 116"/>
                <a:gd name="T9" fmla="*/ 0 h 112"/>
                <a:gd name="T10" fmla="*/ 108 w 116"/>
                <a:gd name="T11" fmla="*/ 0 h 112"/>
                <a:gd name="T12" fmla="*/ 116 w 116"/>
                <a:gd name="T13" fmla="*/ 8 h 112"/>
                <a:gd name="T14" fmla="*/ 116 w 116"/>
                <a:gd name="T15" fmla="*/ 112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2">
                  <a:moveTo>
                    <a:pt x="116" y="112"/>
                  </a:moveTo>
                  <a:cubicBezTo>
                    <a:pt x="108" y="112"/>
                    <a:pt x="108" y="112"/>
                    <a:pt x="108" y="112"/>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lnTo>
                    <a:pt x="116"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7" name="Rectangle 229"/>
            <p:cNvSpPr>
              <a:spLocks noChangeArrowheads="1"/>
            </p:cNvSpPr>
            <p:nvPr/>
          </p:nvSpPr>
          <p:spPr bwMode="auto">
            <a:xfrm>
              <a:off x="1524001" y="3257551"/>
              <a:ext cx="1158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8" name="Rectangle 230"/>
            <p:cNvSpPr>
              <a:spLocks noChangeArrowheads="1"/>
            </p:cNvSpPr>
            <p:nvPr/>
          </p:nvSpPr>
          <p:spPr bwMode="auto">
            <a:xfrm>
              <a:off x="1524001" y="31289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9" name="Rectangle 231"/>
            <p:cNvSpPr>
              <a:spLocks noChangeArrowheads="1"/>
            </p:cNvSpPr>
            <p:nvPr/>
          </p:nvSpPr>
          <p:spPr bwMode="auto">
            <a:xfrm>
              <a:off x="1690689"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0" name="Rectangle 232"/>
            <p:cNvSpPr>
              <a:spLocks noChangeArrowheads="1"/>
            </p:cNvSpPr>
            <p:nvPr/>
          </p:nvSpPr>
          <p:spPr bwMode="auto">
            <a:xfrm>
              <a:off x="1690689" y="31575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8" name="Rectangle 233"/>
            <p:cNvSpPr>
              <a:spLocks noChangeArrowheads="1"/>
            </p:cNvSpPr>
            <p:nvPr/>
          </p:nvSpPr>
          <p:spPr bwMode="auto">
            <a:xfrm>
              <a:off x="1690689" y="31861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9" name="Rectangle 234"/>
            <p:cNvSpPr>
              <a:spLocks noChangeArrowheads="1"/>
            </p:cNvSpPr>
            <p:nvPr/>
          </p:nvSpPr>
          <p:spPr bwMode="auto">
            <a:xfrm>
              <a:off x="1762126"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0" name="Rectangle 235"/>
            <p:cNvSpPr>
              <a:spLocks noChangeArrowheads="1"/>
            </p:cNvSpPr>
            <p:nvPr/>
          </p:nvSpPr>
          <p:spPr bwMode="auto">
            <a:xfrm>
              <a:off x="1912939"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1" name="Rectangle 236"/>
            <p:cNvSpPr>
              <a:spLocks noChangeArrowheads="1"/>
            </p:cNvSpPr>
            <p:nvPr/>
          </p:nvSpPr>
          <p:spPr bwMode="auto">
            <a:xfrm>
              <a:off x="1912939" y="31575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2" name="Rectangle 237"/>
            <p:cNvSpPr>
              <a:spLocks noChangeArrowheads="1"/>
            </p:cNvSpPr>
            <p:nvPr/>
          </p:nvSpPr>
          <p:spPr bwMode="auto">
            <a:xfrm>
              <a:off x="1912939" y="31861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3" name="Rectangle 238"/>
            <p:cNvSpPr>
              <a:spLocks noChangeArrowheads="1"/>
            </p:cNvSpPr>
            <p:nvPr/>
          </p:nvSpPr>
          <p:spPr bwMode="auto">
            <a:xfrm>
              <a:off x="1690689" y="321468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4" name="Rectangle 239"/>
            <p:cNvSpPr>
              <a:spLocks noChangeArrowheads="1"/>
            </p:cNvSpPr>
            <p:nvPr/>
          </p:nvSpPr>
          <p:spPr bwMode="auto">
            <a:xfrm>
              <a:off x="1524001" y="3287713"/>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5" name="Rectangle 240"/>
            <p:cNvSpPr>
              <a:spLocks noChangeArrowheads="1"/>
            </p:cNvSpPr>
            <p:nvPr/>
          </p:nvSpPr>
          <p:spPr bwMode="auto">
            <a:xfrm>
              <a:off x="1524001" y="3475038"/>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6" name="Rectangle 241"/>
            <p:cNvSpPr>
              <a:spLocks noChangeArrowheads="1"/>
            </p:cNvSpPr>
            <p:nvPr/>
          </p:nvSpPr>
          <p:spPr bwMode="auto">
            <a:xfrm>
              <a:off x="1524001" y="33448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7" name="Rectangle 242"/>
            <p:cNvSpPr>
              <a:spLocks noChangeArrowheads="1"/>
            </p:cNvSpPr>
            <p:nvPr/>
          </p:nvSpPr>
          <p:spPr bwMode="auto">
            <a:xfrm>
              <a:off x="1690689"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8" name="Rectangle 243"/>
            <p:cNvSpPr>
              <a:spLocks noChangeArrowheads="1"/>
            </p:cNvSpPr>
            <p:nvPr/>
          </p:nvSpPr>
          <p:spPr bwMode="auto">
            <a:xfrm>
              <a:off x="1690689" y="33734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9" name="Rectangle 244"/>
            <p:cNvSpPr>
              <a:spLocks noChangeArrowheads="1"/>
            </p:cNvSpPr>
            <p:nvPr/>
          </p:nvSpPr>
          <p:spPr bwMode="auto">
            <a:xfrm>
              <a:off x="1762126"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0" name="Rectangle 245"/>
            <p:cNvSpPr>
              <a:spLocks noChangeArrowheads="1"/>
            </p:cNvSpPr>
            <p:nvPr/>
          </p:nvSpPr>
          <p:spPr bwMode="auto">
            <a:xfrm>
              <a:off x="1912939"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1" name="Rectangle 246"/>
            <p:cNvSpPr>
              <a:spLocks noChangeArrowheads="1"/>
            </p:cNvSpPr>
            <p:nvPr/>
          </p:nvSpPr>
          <p:spPr bwMode="auto">
            <a:xfrm>
              <a:off x="1912939" y="33734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2" name="Rectangle 247"/>
            <p:cNvSpPr>
              <a:spLocks noChangeArrowheads="1"/>
            </p:cNvSpPr>
            <p:nvPr/>
          </p:nvSpPr>
          <p:spPr bwMode="auto">
            <a:xfrm>
              <a:off x="1524001" y="3503613"/>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3" name="Rectangle 248"/>
            <p:cNvSpPr>
              <a:spLocks noChangeArrowheads="1"/>
            </p:cNvSpPr>
            <p:nvPr/>
          </p:nvSpPr>
          <p:spPr bwMode="auto">
            <a:xfrm>
              <a:off x="1762126" y="3475038"/>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4" name="Rectangle 249"/>
            <p:cNvSpPr>
              <a:spLocks noChangeArrowheads="1"/>
            </p:cNvSpPr>
            <p:nvPr/>
          </p:nvSpPr>
          <p:spPr bwMode="auto">
            <a:xfrm>
              <a:off x="1762126" y="3503613"/>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25" name="Group 424"/>
          <p:cNvGrpSpPr/>
          <p:nvPr/>
        </p:nvGrpSpPr>
        <p:grpSpPr>
          <a:xfrm>
            <a:off x="354997" y="2709160"/>
            <a:ext cx="461962" cy="461962"/>
            <a:chOff x="3119439" y="3905250"/>
            <a:chExt cx="461962" cy="461962"/>
          </a:xfrm>
        </p:grpSpPr>
        <p:sp>
          <p:nvSpPr>
            <p:cNvPr id="426" name="Rectangle 516"/>
            <p:cNvSpPr>
              <a:spLocks noChangeArrowheads="1"/>
            </p:cNvSpPr>
            <p:nvPr/>
          </p:nvSpPr>
          <p:spPr bwMode="auto">
            <a:xfrm>
              <a:off x="3279776" y="4322762"/>
              <a:ext cx="29527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7" name="Freeform 517"/>
            <p:cNvSpPr>
              <a:spLocks/>
            </p:cNvSpPr>
            <p:nvPr/>
          </p:nvSpPr>
          <p:spPr bwMode="auto">
            <a:xfrm>
              <a:off x="3536951" y="4322762"/>
              <a:ext cx="44450" cy="44450"/>
            </a:xfrm>
            <a:custGeom>
              <a:avLst/>
              <a:gdLst>
                <a:gd name="T0" fmla="*/ 5 w 25"/>
                <a:gd name="T1" fmla="*/ 24 h 24"/>
                <a:gd name="T2" fmla="*/ 2 w 25"/>
                <a:gd name="T3" fmla="*/ 23 h 24"/>
                <a:gd name="T4" fmla="*/ 2 w 25"/>
                <a:gd name="T5" fmla="*/ 17 h 24"/>
                <a:gd name="T6" fmla="*/ 18 w 25"/>
                <a:gd name="T7" fmla="*/ 1 h 24"/>
                <a:gd name="T8" fmla="*/ 23 w 25"/>
                <a:gd name="T9" fmla="*/ 1 h 24"/>
                <a:gd name="T10" fmla="*/ 23 w 25"/>
                <a:gd name="T11" fmla="*/ 7 h 24"/>
                <a:gd name="T12" fmla="*/ 7 w 25"/>
                <a:gd name="T13" fmla="*/ 23 h 24"/>
                <a:gd name="T14" fmla="*/ 5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5" y="24"/>
                  </a:moveTo>
                  <a:cubicBezTo>
                    <a:pt x="4" y="24"/>
                    <a:pt x="3" y="24"/>
                    <a:pt x="2" y="23"/>
                  </a:cubicBezTo>
                  <a:cubicBezTo>
                    <a:pt x="0" y="21"/>
                    <a:pt x="0" y="19"/>
                    <a:pt x="2" y="17"/>
                  </a:cubicBezTo>
                  <a:cubicBezTo>
                    <a:pt x="18" y="1"/>
                    <a:pt x="18" y="1"/>
                    <a:pt x="18" y="1"/>
                  </a:cubicBezTo>
                  <a:cubicBezTo>
                    <a:pt x="19" y="0"/>
                    <a:pt x="22" y="0"/>
                    <a:pt x="23" y="1"/>
                  </a:cubicBezTo>
                  <a:cubicBezTo>
                    <a:pt x="25" y="3"/>
                    <a:pt x="25" y="5"/>
                    <a:pt x="23" y="7"/>
                  </a:cubicBezTo>
                  <a:cubicBezTo>
                    <a:pt x="7" y="23"/>
                    <a:pt x="7" y="23"/>
                    <a:pt x="7" y="23"/>
                  </a:cubicBezTo>
                  <a:cubicBezTo>
                    <a:pt x="7" y="24"/>
                    <a:pt x="6" y="24"/>
                    <a:pt x="5"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8" name="Freeform 518"/>
            <p:cNvSpPr>
              <a:spLocks/>
            </p:cNvSpPr>
            <p:nvPr/>
          </p:nvSpPr>
          <p:spPr bwMode="auto">
            <a:xfrm>
              <a:off x="3536951" y="4294187"/>
              <a:ext cx="44450" cy="42862"/>
            </a:xfrm>
            <a:custGeom>
              <a:avLst/>
              <a:gdLst>
                <a:gd name="T0" fmla="*/ 21 w 25"/>
                <a:gd name="T1" fmla="*/ 24 h 24"/>
                <a:gd name="T2" fmla="*/ 18 w 25"/>
                <a:gd name="T3" fmla="*/ 23 h 24"/>
                <a:gd name="T4" fmla="*/ 2 w 25"/>
                <a:gd name="T5" fmla="*/ 7 h 24"/>
                <a:gd name="T6" fmla="*/ 2 w 25"/>
                <a:gd name="T7" fmla="*/ 1 h 24"/>
                <a:gd name="T8" fmla="*/ 7 w 25"/>
                <a:gd name="T9" fmla="*/ 1 h 24"/>
                <a:gd name="T10" fmla="*/ 23 w 25"/>
                <a:gd name="T11" fmla="*/ 17 h 24"/>
                <a:gd name="T12" fmla="*/ 23 w 25"/>
                <a:gd name="T13" fmla="*/ 23 h 24"/>
                <a:gd name="T14" fmla="*/ 21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21" y="24"/>
                  </a:moveTo>
                  <a:cubicBezTo>
                    <a:pt x="20" y="24"/>
                    <a:pt x="19" y="24"/>
                    <a:pt x="18" y="23"/>
                  </a:cubicBezTo>
                  <a:cubicBezTo>
                    <a:pt x="2" y="7"/>
                    <a:pt x="2" y="7"/>
                    <a:pt x="2" y="7"/>
                  </a:cubicBezTo>
                  <a:cubicBezTo>
                    <a:pt x="0" y="5"/>
                    <a:pt x="0" y="3"/>
                    <a:pt x="2" y="1"/>
                  </a:cubicBezTo>
                  <a:cubicBezTo>
                    <a:pt x="3" y="0"/>
                    <a:pt x="6" y="0"/>
                    <a:pt x="7" y="1"/>
                  </a:cubicBezTo>
                  <a:cubicBezTo>
                    <a:pt x="23" y="17"/>
                    <a:pt x="23" y="17"/>
                    <a:pt x="23" y="17"/>
                  </a:cubicBezTo>
                  <a:cubicBezTo>
                    <a:pt x="25" y="19"/>
                    <a:pt x="25" y="21"/>
                    <a:pt x="23" y="23"/>
                  </a:cubicBezTo>
                  <a:cubicBezTo>
                    <a:pt x="23" y="24"/>
                    <a:pt x="22" y="24"/>
                    <a:pt x="21"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9" name="Rectangle 519"/>
            <p:cNvSpPr>
              <a:spLocks noChangeArrowheads="1"/>
            </p:cNvSpPr>
            <p:nvPr/>
          </p:nvSpPr>
          <p:spPr bwMode="auto">
            <a:xfrm>
              <a:off x="3149601" y="3913187"/>
              <a:ext cx="14288" cy="2952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0" name="Freeform 520"/>
            <p:cNvSpPr>
              <a:spLocks/>
            </p:cNvSpPr>
            <p:nvPr/>
          </p:nvSpPr>
          <p:spPr bwMode="auto">
            <a:xfrm>
              <a:off x="3119439" y="3905250"/>
              <a:ext cx="44450" cy="42862"/>
            </a:xfrm>
            <a:custGeom>
              <a:avLst/>
              <a:gdLst>
                <a:gd name="T0" fmla="*/ 5 w 25"/>
                <a:gd name="T1" fmla="*/ 24 h 24"/>
                <a:gd name="T2" fmla="*/ 2 w 25"/>
                <a:gd name="T3" fmla="*/ 23 h 24"/>
                <a:gd name="T4" fmla="*/ 2 w 25"/>
                <a:gd name="T5" fmla="*/ 17 h 24"/>
                <a:gd name="T6" fmla="*/ 18 w 25"/>
                <a:gd name="T7" fmla="*/ 1 h 24"/>
                <a:gd name="T8" fmla="*/ 23 w 25"/>
                <a:gd name="T9" fmla="*/ 1 h 24"/>
                <a:gd name="T10" fmla="*/ 23 w 25"/>
                <a:gd name="T11" fmla="*/ 7 h 24"/>
                <a:gd name="T12" fmla="*/ 7 w 25"/>
                <a:gd name="T13" fmla="*/ 23 h 24"/>
                <a:gd name="T14" fmla="*/ 5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5" y="24"/>
                  </a:moveTo>
                  <a:cubicBezTo>
                    <a:pt x="4" y="24"/>
                    <a:pt x="3" y="24"/>
                    <a:pt x="2" y="23"/>
                  </a:cubicBezTo>
                  <a:cubicBezTo>
                    <a:pt x="0" y="21"/>
                    <a:pt x="0" y="19"/>
                    <a:pt x="2" y="17"/>
                  </a:cubicBezTo>
                  <a:cubicBezTo>
                    <a:pt x="18" y="1"/>
                    <a:pt x="18" y="1"/>
                    <a:pt x="18" y="1"/>
                  </a:cubicBezTo>
                  <a:cubicBezTo>
                    <a:pt x="19" y="0"/>
                    <a:pt x="22" y="0"/>
                    <a:pt x="23" y="1"/>
                  </a:cubicBezTo>
                  <a:cubicBezTo>
                    <a:pt x="25" y="3"/>
                    <a:pt x="25" y="5"/>
                    <a:pt x="23" y="7"/>
                  </a:cubicBezTo>
                  <a:cubicBezTo>
                    <a:pt x="7" y="23"/>
                    <a:pt x="7" y="23"/>
                    <a:pt x="7" y="23"/>
                  </a:cubicBezTo>
                  <a:cubicBezTo>
                    <a:pt x="7" y="24"/>
                    <a:pt x="6" y="24"/>
                    <a:pt x="5"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1" name="Freeform 521"/>
            <p:cNvSpPr>
              <a:spLocks/>
            </p:cNvSpPr>
            <p:nvPr/>
          </p:nvSpPr>
          <p:spPr bwMode="auto">
            <a:xfrm>
              <a:off x="3148014" y="3905250"/>
              <a:ext cx="44450" cy="42862"/>
            </a:xfrm>
            <a:custGeom>
              <a:avLst/>
              <a:gdLst>
                <a:gd name="T0" fmla="*/ 21 w 25"/>
                <a:gd name="T1" fmla="*/ 24 h 24"/>
                <a:gd name="T2" fmla="*/ 18 w 25"/>
                <a:gd name="T3" fmla="*/ 23 h 24"/>
                <a:gd name="T4" fmla="*/ 2 w 25"/>
                <a:gd name="T5" fmla="*/ 7 h 24"/>
                <a:gd name="T6" fmla="*/ 2 w 25"/>
                <a:gd name="T7" fmla="*/ 1 h 24"/>
                <a:gd name="T8" fmla="*/ 7 w 25"/>
                <a:gd name="T9" fmla="*/ 1 h 24"/>
                <a:gd name="T10" fmla="*/ 23 w 25"/>
                <a:gd name="T11" fmla="*/ 17 h 24"/>
                <a:gd name="T12" fmla="*/ 23 w 25"/>
                <a:gd name="T13" fmla="*/ 23 h 24"/>
                <a:gd name="T14" fmla="*/ 21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21" y="24"/>
                  </a:moveTo>
                  <a:cubicBezTo>
                    <a:pt x="20" y="24"/>
                    <a:pt x="19" y="24"/>
                    <a:pt x="18" y="23"/>
                  </a:cubicBezTo>
                  <a:cubicBezTo>
                    <a:pt x="2" y="7"/>
                    <a:pt x="2" y="7"/>
                    <a:pt x="2" y="7"/>
                  </a:cubicBezTo>
                  <a:cubicBezTo>
                    <a:pt x="0" y="5"/>
                    <a:pt x="0" y="3"/>
                    <a:pt x="2" y="1"/>
                  </a:cubicBezTo>
                  <a:cubicBezTo>
                    <a:pt x="3" y="0"/>
                    <a:pt x="6" y="0"/>
                    <a:pt x="7" y="1"/>
                  </a:cubicBezTo>
                  <a:cubicBezTo>
                    <a:pt x="23" y="17"/>
                    <a:pt x="23" y="17"/>
                    <a:pt x="23" y="17"/>
                  </a:cubicBezTo>
                  <a:cubicBezTo>
                    <a:pt x="25" y="19"/>
                    <a:pt x="25" y="21"/>
                    <a:pt x="23" y="23"/>
                  </a:cubicBezTo>
                  <a:cubicBezTo>
                    <a:pt x="23" y="24"/>
                    <a:pt x="22" y="24"/>
                    <a:pt x="21"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2" name="Rectangle 522"/>
            <p:cNvSpPr>
              <a:spLocks noChangeArrowheads="1"/>
            </p:cNvSpPr>
            <p:nvPr/>
          </p:nvSpPr>
          <p:spPr bwMode="auto">
            <a:xfrm>
              <a:off x="3178176"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3" name="Rectangle 523"/>
            <p:cNvSpPr>
              <a:spLocks noChangeArrowheads="1"/>
            </p:cNvSpPr>
            <p:nvPr/>
          </p:nvSpPr>
          <p:spPr bwMode="auto">
            <a:xfrm>
              <a:off x="3208339"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4" name="Rectangle 524"/>
            <p:cNvSpPr>
              <a:spLocks noChangeArrowheads="1"/>
            </p:cNvSpPr>
            <p:nvPr/>
          </p:nvSpPr>
          <p:spPr bwMode="auto">
            <a:xfrm>
              <a:off x="3236914"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5" name="Rectangle 525"/>
            <p:cNvSpPr>
              <a:spLocks noChangeArrowheads="1"/>
            </p:cNvSpPr>
            <p:nvPr/>
          </p:nvSpPr>
          <p:spPr bwMode="auto">
            <a:xfrm>
              <a:off x="3265489"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6" name="Rectangle 526"/>
            <p:cNvSpPr>
              <a:spLocks noChangeArrowheads="1"/>
            </p:cNvSpPr>
            <p:nvPr/>
          </p:nvSpPr>
          <p:spPr bwMode="auto">
            <a:xfrm>
              <a:off x="3178176"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7" name="Rectangle 527"/>
            <p:cNvSpPr>
              <a:spLocks noChangeArrowheads="1"/>
            </p:cNvSpPr>
            <p:nvPr/>
          </p:nvSpPr>
          <p:spPr bwMode="auto">
            <a:xfrm>
              <a:off x="320833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8" name="Rectangle 528"/>
            <p:cNvSpPr>
              <a:spLocks noChangeArrowheads="1"/>
            </p:cNvSpPr>
            <p:nvPr/>
          </p:nvSpPr>
          <p:spPr bwMode="auto">
            <a:xfrm>
              <a:off x="323691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9" name="Rectangle 529"/>
            <p:cNvSpPr>
              <a:spLocks noChangeArrowheads="1"/>
            </p:cNvSpPr>
            <p:nvPr/>
          </p:nvSpPr>
          <p:spPr bwMode="auto">
            <a:xfrm>
              <a:off x="326548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0" name="Rectangle 530"/>
            <p:cNvSpPr>
              <a:spLocks noChangeArrowheads="1"/>
            </p:cNvSpPr>
            <p:nvPr/>
          </p:nvSpPr>
          <p:spPr bwMode="auto">
            <a:xfrm>
              <a:off x="329406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1" name="Rectangle 531"/>
            <p:cNvSpPr>
              <a:spLocks noChangeArrowheads="1"/>
            </p:cNvSpPr>
            <p:nvPr/>
          </p:nvSpPr>
          <p:spPr bwMode="auto">
            <a:xfrm>
              <a:off x="332263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2" name="Rectangle 532"/>
            <p:cNvSpPr>
              <a:spLocks noChangeArrowheads="1"/>
            </p:cNvSpPr>
            <p:nvPr/>
          </p:nvSpPr>
          <p:spPr bwMode="auto">
            <a:xfrm>
              <a:off x="335121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3" name="Rectangle 533"/>
            <p:cNvSpPr>
              <a:spLocks noChangeArrowheads="1"/>
            </p:cNvSpPr>
            <p:nvPr/>
          </p:nvSpPr>
          <p:spPr bwMode="auto">
            <a:xfrm>
              <a:off x="337978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4" name="Rectangle 534"/>
            <p:cNvSpPr>
              <a:spLocks noChangeArrowheads="1"/>
            </p:cNvSpPr>
            <p:nvPr/>
          </p:nvSpPr>
          <p:spPr bwMode="auto">
            <a:xfrm>
              <a:off x="3178176"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5" name="Rectangle 535"/>
            <p:cNvSpPr>
              <a:spLocks noChangeArrowheads="1"/>
            </p:cNvSpPr>
            <p:nvPr/>
          </p:nvSpPr>
          <p:spPr bwMode="auto">
            <a:xfrm>
              <a:off x="320833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6" name="Rectangle 536"/>
            <p:cNvSpPr>
              <a:spLocks noChangeArrowheads="1"/>
            </p:cNvSpPr>
            <p:nvPr/>
          </p:nvSpPr>
          <p:spPr bwMode="auto">
            <a:xfrm>
              <a:off x="323691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7" name="Rectangle 537"/>
            <p:cNvSpPr>
              <a:spLocks noChangeArrowheads="1"/>
            </p:cNvSpPr>
            <p:nvPr/>
          </p:nvSpPr>
          <p:spPr bwMode="auto">
            <a:xfrm>
              <a:off x="326548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8" name="Rectangle 538"/>
            <p:cNvSpPr>
              <a:spLocks noChangeArrowheads="1"/>
            </p:cNvSpPr>
            <p:nvPr/>
          </p:nvSpPr>
          <p:spPr bwMode="auto">
            <a:xfrm>
              <a:off x="329406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9" name="Rectangle 539"/>
            <p:cNvSpPr>
              <a:spLocks noChangeArrowheads="1"/>
            </p:cNvSpPr>
            <p:nvPr/>
          </p:nvSpPr>
          <p:spPr bwMode="auto">
            <a:xfrm>
              <a:off x="332263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0" name="Rectangle 540"/>
            <p:cNvSpPr>
              <a:spLocks noChangeArrowheads="1"/>
            </p:cNvSpPr>
            <p:nvPr/>
          </p:nvSpPr>
          <p:spPr bwMode="auto">
            <a:xfrm>
              <a:off x="335121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1" name="Rectangle 541"/>
            <p:cNvSpPr>
              <a:spLocks noChangeArrowheads="1"/>
            </p:cNvSpPr>
            <p:nvPr/>
          </p:nvSpPr>
          <p:spPr bwMode="auto">
            <a:xfrm>
              <a:off x="3409951"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2" name="Rectangle 542"/>
            <p:cNvSpPr>
              <a:spLocks noChangeArrowheads="1"/>
            </p:cNvSpPr>
            <p:nvPr/>
          </p:nvSpPr>
          <p:spPr bwMode="auto">
            <a:xfrm>
              <a:off x="3438526"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3" name="Rectangle 543"/>
            <p:cNvSpPr>
              <a:spLocks noChangeArrowheads="1"/>
            </p:cNvSpPr>
            <p:nvPr/>
          </p:nvSpPr>
          <p:spPr bwMode="auto">
            <a:xfrm>
              <a:off x="3322639"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4" name="Rectangle 544"/>
            <p:cNvSpPr>
              <a:spLocks noChangeArrowheads="1"/>
            </p:cNvSpPr>
            <p:nvPr/>
          </p:nvSpPr>
          <p:spPr bwMode="auto">
            <a:xfrm>
              <a:off x="3322639"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5" name="Rectangle 545"/>
            <p:cNvSpPr>
              <a:spLocks noChangeArrowheads="1"/>
            </p:cNvSpPr>
            <p:nvPr/>
          </p:nvSpPr>
          <p:spPr bwMode="auto">
            <a:xfrm>
              <a:off x="3322639"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6" name="Rectangle 546"/>
            <p:cNvSpPr>
              <a:spLocks noChangeArrowheads="1"/>
            </p:cNvSpPr>
            <p:nvPr/>
          </p:nvSpPr>
          <p:spPr bwMode="auto">
            <a:xfrm>
              <a:off x="3322639"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7" name="Rectangle 547"/>
            <p:cNvSpPr>
              <a:spLocks noChangeArrowheads="1"/>
            </p:cNvSpPr>
            <p:nvPr/>
          </p:nvSpPr>
          <p:spPr bwMode="auto">
            <a:xfrm>
              <a:off x="3409951" y="41798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8" name="Rectangle 548"/>
            <p:cNvSpPr>
              <a:spLocks noChangeArrowheads="1"/>
            </p:cNvSpPr>
            <p:nvPr/>
          </p:nvSpPr>
          <p:spPr bwMode="auto">
            <a:xfrm>
              <a:off x="3409951"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9" name="Rectangle 549"/>
            <p:cNvSpPr>
              <a:spLocks noChangeArrowheads="1"/>
            </p:cNvSpPr>
            <p:nvPr/>
          </p:nvSpPr>
          <p:spPr bwMode="auto">
            <a:xfrm>
              <a:off x="3409951" y="412115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0" name="Rectangle 550"/>
            <p:cNvSpPr>
              <a:spLocks noChangeArrowheads="1"/>
            </p:cNvSpPr>
            <p:nvPr/>
          </p:nvSpPr>
          <p:spPr bwMode="auto">
            <a:xfrm>
              <a:off x="3409951"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1" name="Rectangle 551"/>
            <p:cNvSpPr>
              <a:spLocks noChangeArrowheads="1"/>
            </p:cNvSpPr>
            <p:nvPr/>
          </p:nvSpPr>
          <p:spPr bwMode="auto">
            <a:xfrm>
              <a:off x="3409951"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2" name="Rectangle 552"/>
            <p:cNvSpPr>
              <a:spLocks noChangeArrowheads="1"/>
            </p:cNvSpPr>
            <p:nvPr/>
          </p:nvSpPr>
          <p:spPr bwMode="auto">
            <a:xfrm>
              <a:off x="3409951"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3" name="Rectangle 553"/>
            <p:cNvSpPr>
              <a:spLocks noChangeArrowheads="1"/>
            </p:cNvSpPr>
            <p:nvPr/>
          </p:nvSpPr>
          <p:spPr bwMode="auto">
            <a:xfrm>
              <a:off x="3409951"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4" name="Rectangle 554"/>
            <p:cNvSpPr>
              <a:spLocks noChangeArrowheads="1"/>
            </p:cNvSpPr>
            <p:nvPr/>
          </p:nvSpPr>
          <p:spPr bwMode="auto">
            <a:xfrm>
              <a:off x="3495676" y="412115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5" name="Rectangle 555"/>
            <p:cNvSpPr>
              <a:spLocks noChangeArrowheads="1"/>
            </p:cNvSpPr>
            <p:nvPr/>
          </p:nvSpPr>
          <p:spPr bwMode="auto">
            <a:xfrm>
              <a:off x="3495676"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6" name="Rectangle 556"/>
            <p:cNvSpPr>
              <a:spLocks noChangeArrowheads="1"/>
            </p:cNvSpPr>
            <p:nvPr/>
          </p:nvSpPr>
          <p:spPr bwMode="auto">
            <a:xfrm>
              <a:off x="3495676" y="41798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7" name="Rectangle 557"/>
            <p:cNvSpPr>
              <a:spLocks noChangeArrowheads="1"/>
            </p:cNvSpPr>
            <p:nvPr/>
          </p:nvSpPr>
          <p:spPr bwMode="auto">
            <a:xfrm>
              <a:off x="3495676"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8" name="Rectangle 558"/>
            <p:cNvSpPr>
              <a:spLocks noChangeArrowheads="1"/>
            </p:cNvSpPr>
            <p:nvPr/>
          </p:nvSpPr>
          <p:spPr bwMode="auto">
            <a:xfrm>
              <a:off x="3495676"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9" name="Rectangle 559"/>
            <p:cNvSpPr>
              <a:spLocks noChangeArrowheads="1"/>
            </p:cNvSpPr>
            <p:nvPr/>
          </p:nvSpPr>
          <p:spPr bwMode="auto">
            <a:xfrm>
              <a:off x="3495676"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0" name="Rectangle 560"/>
            <p:cNvSpPr>
              <a:spLocks noChangeArrowheads="1"/>
            </p:cNvSpPr>
            <p:nvPr/>
          </p:nvSpPr>
          <p:spPr bwMode="auto">
            <a:xfrm>
              <a:off x="3495676" y="40354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1" name="Rectangle 561"/>
            <p:cNvSpPr>
              <a:spLocks noChangeArrowheads="1"/>
            </p:cNvSpPr>
            <p:nvPr/>
          </p:nvSpPr>
          <p:spPr bwMode="auto">
            <a:xfrm>
              <a:off x="3495676"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2" name="Rectangle 562"/>
            <p:cNvSpPr>
              <a:spLocks noChangeArrowheads="1"/>
            </p:cNvSpPr>
            <p:nvPr/>
          </p:nvSpPr>
          <p:spPr bwMode="auto">
            <a:xfrm>
              <a:off x="3495676" y="409257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3" name="Rectangle 563"/>
            <p:cNvSpPr>
              <a:spLocks noChangeArrowheads="1"/>
            </p:cNvSpPr>
            <p:nvPr/>
          </p:nvSpPr>
          <p:spPr bwMode="auto">
            <a:xfrm>
              <a:off x="3495676"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4" name="Freeform 564"/>
            <p:cNvSpPr>
              <a:spLocks/>
            </p:cNvSpPr>
            <p:nvPr/>
          </p:nvSpPr>
          <p:spPr bwMode="auto">
            <a:xfrm>
              <a:off x="3294064" y="4149725"/>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5" name="Freeform 565"/>
            <p:cNvSpPr>
              <a:spLocks/>
            </p:cNvSpPr>
            <p:nvPr/>
          </p:nvSpPr>
          <p:spPr bwMode="auto">
            <a:xfrm>
              <a:off x="3379789" y="4064000"/>
              <a:ext cx="44450" cy="42862"/>
            </a:xfrm>
            <a:custGeom>
              <a:avLst/>
              <a:gdLst>
                <a:gd name="T0" fmla="*/ 28 w 28"/>
                <a:gd name="T1" fmla="*/ 27 h 27"/>
                <a:gd name="T2" fmla="*/ 19 w 28"/>
                <a:gd name="T3" fmla="*/ 27 h 27"/>
                <a:gd name="T4" fmla="*/ 19 w 28"/>
                <a:gd name="T5" fmla="*/ 9 h 27"/>
                <a:gd name="T6" fmla="*/ 0 w 28"/>
                <a:gd name="T7" fmla="*/ 9 h 27"/>
                <a:gd name="T8" fmla="*/ 0 w 28"/>
                <a:gd name="T9" fmla="*/ 0 h 27"/>
                <a:gd name="T10" fmla="*/ 28 w 28"/>
                <a:gd name="T11" fmla="*/ 0 h 27"/>
                <a:gd name="T12" fmla="*/ 28 w 28"/>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28" h="27">
                  <a:moveTo>
                    <a:pt x="28" y="27"/>
                  </a:moveTo>
                  <a:lnTo>
                    <a:pt x="19" y="27"/>
                  </a:lnTo>
                  <a:lnTo>
                    <a:pt x="19" y="9"/>
                  </a:lnTo>
                  <a:lnTo>
                    <a:pt x="0" y="9"/>
                  </a:lnTo>
                  <a:lnTo>
                    <a:pt x="0" y="0"/>
                  </a:lnTo>
                  <a:lnTo>
                    <a:pt x="28" y="0"/>
                  </a:lnTo>
                  <a:lnTo>
                    <a:pt x="28"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6" name="Freeform 566"/>
            <p:cNvSpPr>
              <a:spLocks/>
            </p:cNvSpPr>
            <p:nvPr/>
          </p:nvSpPr>
          <p:spPr bwMode="auto">
            <a:xfrm>
              <a:off x="3467101" y="3976687"/>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7" name="Freeform 567"/>
            <p:cNvSpPr>
              <a:spLocks noEditPoints="1"/>
            </p:cNvSpPr>
            <p:nvPr/>
          </p:nvSpPr>
          <p:spPr bwMode="auto">
            <a:xfrm>
              <a:off x="3149601" y="4222750"/>
              <a:ext cx="115888" cy="11430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49" y="0"/>
                    <a:pt x="64" y="14"/>
                    <a:pt x="64" y="32"/>
                  </a:cubicBezTo>
                  <a:cubicBezTo>
                    <a:pt x="64" y="50"/>
                    <a:pt x="49" y="64"/>
                    <a:pt x="32" y="64"/>
                  </a:cubicBezTo>
                  <a:close/>
                  <a:moveTo>
                    <a:pt x="32" y="8"/>
                  </a:moveTo>
                  <a:cubicBezTo>
                    <a:pt x="18" y="8"/>
                    <a:pt x="8" y="19"/>
                    <a:pt x="8" y="32"/>
                  </a:cubicBezTo>
                  <a:cubicBezTo>
                    <a:pt x="8" y="45"/>
                    <a:pt x="18"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78" name="Group 477"/>
          <p:cNvGrpSpPr/>
          <p:nvPr/>
        </p:nvGrpSpPr>
        <p:grpSpPr>
          <a:xfrm>
            <a:off x="405797" y="4099703"/>
            <a:ext cx="431800" cy="461963"/>
            <a:chOff x="8012114" y="3155950"/>
            <a:chExt cx="431800" cy="461963"/>
          </a:xfrm>
        </p:grpSpPr>
        <p:sp>
          <p:nvSpPr>
            <p:cNvPr id="479" name="Freeform 106"/>
            <p:cNvSpPr>
              <a:spLocks/>
            </p:cNvSpPr>
            <p:nvPr/>
          </p:nvSpPr>
          <p:spPr bwMode="auto">
            <a:xfrm>
              <a:off x="8040689" y="3228975"/>
              <a:ext cx="287338" cy="388938"/>
            </a:xfrm>
            <a:custGeom>
              <a:avLst/>
              <a:gdLst>
                <a:gd name="T0" fmla="*/ 156 w 160"/>
                <a:gd name="T1" fmla="*/ 216 h 216"/>
                <a:gd name="T2" fmla="*/ 4 w 160"/>
                <a:gd name="T3" fmla="*/ 216 h 216"/>
                <a:gd name="T4" fmla="*/ 0 w 160"/>
                <a:gd name="T5" fmla="*/ 212 h 216"/>
                <a:gd name="T6" fmla="*/ 0 w 160"/>
                <a:gd name="T7" fmla="*/ 4 h 216"/>
                <a:gd name="T8" fmla="*/ 4 w 160"/>
                <a:gd name="T9" fmla="*/ 0 h 216"/>
                <a:gd name="T10" fmla="*/ 24 w 160"/>
                <a:gd name="T11" fmla="*/ 0 h 216"/>
                <a:gd name="T12" fmla="*/ 24 w 160"/>
                <a:gd name="T13" fmla="*/ 8 h 216"/>
                <a:gd name="T14" fmla="*/ 8 w 160"/>
                <a:gd name="T15" fmla="*/ 8 h 216"/>
                <a:gd name="T16" fmla="*/ 8 w 160"/>
                <a:gd name="T17" fmla="*/ 208 h 216"/>
                <a:gd name="T18" fmla="*/ 152 w 160"/>
                <a:gd name="T19" fmla="*/ 208 h 216"/>
                <a:gd name="T20" fmla="*/ 152 w 160"/>
                <a:gd name="T21" fmla="*/ 32 h 216"/>
                <a:gd name="T22" fmla="*/ 160 w 160"/>
                <a:gd name="T23" fmla="*/ 32 h 216"/>
                <a:gd name="T24" fmla="*/ 160 w 160"/>
                <a:gd name="T25" fmla="*/ 212 h 216"/>
                <a:gd name="T26" fmla="*/ 156 w 160"/>
                <a:gd name="T27"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0" h="216">
                  <a:moveTo>
                    <a:pt x="156" y="216"/>
                  </a:moveTo>
                  <a:cubicBezTo>
                    <a:pt x="4" y="216"/>
                    <a:pt x="4" y="216"/>
                    <a:pt x="4" y="216"/>
                  </a:cubicBezTo>
                  <a:cubicBezTo>
                    <a:pt x="2" y="216"/>
                    <a:pt x="0" y="215"/>
                    <a:pt x="0" y="212"/>
                  </a:cubicBezTo>
                  <a:cubicBezTo>
                    <a:pt x="0" y="4"/>
                    <a:pt x="0" y="4"/>
                    <a:pt x="0" y="4"/>
                  </a:cubicBezTo>
                  <a:cubicBezTo>
                    <a:pt x="0" y="2"/>
                    <a:pt x="2" y="0"/>
                    <a:pt x="4" y="0"/>
                  </a:cubicBezTo>
                  <a:cubicBezTo>
                    <a:pt x="24" y="0"/>
                    <a:pt x="24" y="0"/>
                    <a:pt x="24" y="0"/>
                  </a:cubicBezTo>
                  <a:cubicBezTo>
                    <a:pt x="24" y="8"/>
                    <a:pt x="24" y="8"/>
                    <a:pt x="24" y="8"/>
                  </a:cubicBezTo>
                  <a:cubicBezTo>
                    <a:pt x="8" y="8"/>
                    <a:pt x="8" y="8"/>
                    <a:pt x="8" y="8"/>
                  </a:cubicBezTo>
                  <a:cubicBezTo>
                    <a:pt x="8" y="208"/>
                    <a:pt x="8" y="208"/>
                    <a:pt x="8" y="208"/>
                  </a:cubicBezTo>
                  <a:cubicBezTo>
                    <a:pt x="152" y="208"/>
                    <a:pt x="152" y="208"/>
                    <a:pt x="152" y="208"/>
                  </a:cubicBezTo>
                  <a:cubicBezTo>
                    <a:pt x="152" y="32"/>
                    <a:pt x="152" y="32"/>
                    <a:pt x="152" y="32"/>
                  </a:cubicBezTo>
                  <a:cubicBezTo>
                    <a:pt x="160" y="32"/>
                    <a:pt x="160" y="32"/>
                    <a:pt x="160" y="32"/>
                  </a:cubicBezTo>
                  <a:cubicBezTo>
                    <a:pt x="160" y="212"/>
                    <a:pt x="160" y="212"/>
                    <a:pt x="160" y="212"/>
                  </a:cubicBezTo>
                  <a:cubicBezTo>
                    <a:pt x="160" y="215"/>
                    <a:pt x="158" y="216"/>
                    <a:pt x="156" y="2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0" name="Rectangle 107"/>
            <p:cNvSpPr>
              <a:spLocks noChangeArrowheads="1"/>
            </p:cNvSpPr>
            <p:nvPr/>
          </p:nvSpPr>
          <p:spPr bwMode="auto">
            <a:xfrm>
              <a:off x="8012114" y="3214688"/>
              <a:ext cx="14288" cy="3175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1" name="Freeform 108"/>
            <p:cNvSpPr>
              <a:spLocks noEditPoints="1"/>
            </p:cNvSpPr>
            <p:nvPr/>
          </p:nvSpPr>
          <p:spPr bwMode="auto">
            <a:xfrm>
              <a:off x="8012114" y="3155950"/>
              <a:ext cx="344488" cy="115888"/>
            </a:xfrm>
            <a:custGeom>
              <a:avLst/>
              <a:gdLst>
                <a:gd name="T0" fmla="*/ 160 w 192"/>
                <a:gd name="T1" fmla="*/ 64 h 64"/>
                <a:gd name="T2" fmla="*/ 36 w 192"/>
                <a:gd name="T3" fmla="*/ 64 h 64"/>
                <a:gd name="T4" fmla="*/ 32 w 192"/>
                <a:gd name="T5" fmla="*/ 61 h 64"/>
                <a:gd name="T6" fmla="*/ 35 w 192"/>
                <a:gd name="T7" fmla="*/ 56 h 64"/>
                <a:gd name="T8" fmla="*/ 56 w 192"/>
                <a:gd name="T9" fmla="*/ 32 h 64"/>
                <a:gd name="T10" fmla="*/ 32 w 192"/>
                <a:gd name="T11" fmla="*/ 8 h 64"/>
                <a:gd name="T12" fmla="*/ 8 w 192"/>
                <a:gd name="T13" fmla="*/ 32 h 64"/>
                <a:gd name="T14" fmla="*/ 0 w 192"/>
                <a:gd name="T15" fmla="*/ 32 h 64"/>
                <a:gd name="T16" fmla="*/ 32 w 192"/>
                <a:gd name="T17" fmla="*/ 0 h 64"/>
                <a:gd name="T18" fmla="*/ 160 w 192"/>
                <a:gd name="T19" fmla="*/ 0 h 64"/>
                <a:gd name="T20" fmla="*/ 192 w 192"/>
                <a:gd name="T21" fmla="*/ 32 h 64"/>
                <a:gd name="T22" fmla="*/ 160 w 192"/>
                <a:gd name="T23" fmla="*/ 64 h 64"/>
                <a:gd name="T24" fmla="*/ 53 w 192"/>
                <a:gd name="T25" fmla="*/ 56 h 64"/>
                <a:gd name="T26" fmla="*/ 160 w 192"/>
                <a:gd name="T27" fmla="*/ 56 h 64"/>
                <a:gd name="T28" fmla="*/ 184 w 192"/>
                <a:gd name="T29" fmla="*/ 32 h 64"/>
                <a:gd name="T30" fmla="*/ 160 w 192"/>
                <a:gd name="T31" fmla="*/ 8 h 64"/>
                <a:gd name="T32" fmla="*/ 53 w 192"/>
                <a:gd name="T33" fmla="*/ 8 h 64"/>
                <a:gd name="T34" fmla="*/ 64 w 192"/>
                <a:gd name="T35" fmla="*/ 32 h 64"/>
                <a:gd name="T36" fmla="*/ 53 w 192"/>
                <a:gd name="T37"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64">
                  <a:moveTo>
                    <a:pt x="160" y="64"/>
                  </a:moveTo>
                  <a:cubicBezTo>
                    <a:pt x="36" y="64"/>
                    <a:pt x="36" y="64"/>
                    <a:pt x="36" y="64"/>
                  </a:cubicBezTo>
                  <a:cubicBezTo>
                    <a:pt x="34" y="64"/>
                    <a:pt x="32" y="63"/>
                    <a:pt x="32" y="61"/>
                  </a:cubicBezTo>
                  <a:cubicBezTo>
                    <a:pt x="32" y="59"/>
                    <a:pt x="33" y="57"/>
                    <a:pt x="35" y="56"/>
                  </a:cubicBezTo>
                  <a:cubicBezTo>
                    <a:pt x="36" y="56"/>
                    <a:pt x="56" y="53"/>
                    <a:pt x="56" y="32"/>
                  </a:cubicBezTo>
                  <a:cubicBezTo>
                    <a:pt x="56" y="19"/>
                    <a:pt x="45" y="8"/>
                    <a:pt x="32" y="8"/>
                  </a:cubicBezTo>
                  <a:cubicBezTo>
                    <a:pt x="19" y="8"/>
                    <a:pt x="8" y="19"/>
                    <a:pt x="8" y="32"/>
                  </a:cubicBezTo>
                  <a:cubicBezTo>
                    <a:pt x="0" y="32"/>
                    <a:pt x="0" y="32"/>
                    <a:pt x="0" y="32"/>
                  </a:cubicBezTo>
                  <a:cubicBezTo>
                    <a:pt x="0" y="15"/>
                    <a:pt x="14" y="0"/>
                    <a:pt x="32" y="0"/>
                  </a:cubicBezTo>
                  <a:cubicBezTo>
                    <a:pt x="160" y="0"/>
                    <a:pt x="160" y="0"/>
                    <a:pt x="160" y="0"/>
                  </a:cubicBezTo>
                  <a:cubicBezTo>
                    <a:pt x="178" y="0"/>
                    <a:pt x="192" y="15"/>
                    <a:pt x="192" y="32"/>
                  </a:cubicBezTo>
                  <a:cubicBezTo>
                    <a:pt x="192" y="50"/>
                    <a:pt x="178" y="64"/>
                    <a:pt x="160" y="64"/>
                  </a:cubicBezTo>
                  <a:close/>
                  <a:moveTo>
                    <a:pt x="53" y="56"/>
                  </a:moveTo>
                  <a:cubicBezTo>
                    <a:pt x="160" y="56"/>
                    <a:pt x="160" y="56"/>
                    <a:pt x="160" y="56"/>
                  </a:cubicBezTo>
                  <a:cubicBezTo>
                    <a:pt x="173" y="56"/>
                    <a:pt x="184" y="46"/>
                    <a:pt x="184" y="32"/>
                  </a:cubicBezTo>
                  <a:cubicBezTo>
                    <a:pt x="184" y="19"/>
                    <a:pt x="173" y="8"/>
                    <a:pt x="160" y="8"/>
                  </a:cubicBezTo>
                  <a:cubicBezTo>
                    <a:pt x="53" y="8"/>
                    <a:pt x="53" y="8"/>
                    <a:pt x="53" y="8"/>
                  </a:cubicBezTo>
                  <a:cubicBezTo>
                    <a:pt x="60" y="14"/>
                    <a:pt x="64" y="23"/>
                    <a:pt x="64" y="32"/>
                  </a:cubicBezTo>
                  <a:cubicBezTo>
                    <a:pt x="64" y="44"/>
                    <a:pt x="59" y="51"/>
                    <a:pt x="53" y="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2" name="Rectangle 109"/>
            <p:cNvSpPr>
              <a:spLocks noChangeArrowheads="1"/>
            </p:cNvSpPr>
            <p:nvPr/>
          </p:nvSpPr>
          <p:spPr bwMode="auto">
            <a:xfrm>
              <a:off x="8083551" y="3343275"/>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3" name="Rectangle 110"/>
            <p:cNvSpPr>
              <a:spLocks noChangeArrowheads="1"/>
            </p:cNvSpPr>
            <p:nvPr/>
          </p:nvSpPr>
          <p:spPr bwMode="auto">
            <a:xfrm>
              <a:off x="8083551" y="33734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4" name="Rectangle 111"/>
            <p:cNvSpPr>
              <a:spLocks noChangeArrowheads="1"/>
            </p:cNvSpPr>
            <p:nvPr/>
          </p:nvSpPr>
          <p:spPr bwMode="auto">
            <a:xfrm>
              <a:off x="8083551" y="340201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5" name="Rectangle 112"/>
            <p:cNvSpPr>
              <a:spLocks noChangeArrowheads="1"/>
            </p:cNvSpPr>
            <p:nvPr/>
          </p:nvSpPr>
          <p:spPr bwMode="auto">
            <a:xfrm>
              <a:off x="8083551" y="343058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6" name="Rectangle 113"/>
            <p:cNvSpPr>
              <a:spLocks noChangeArrowheads="1"/>
            </p:cNvSpPr>
            <p:nvPr/>
          </p:nvSpPr>
          <p:spPr bwMode="auto">
            <a:xfrm>
              <a:off x="8083551" y="345916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7" name="Rectangle 114"/>
            <p:cNvSpPr>
              <a:spLocks noChangeArrowheads="1"/>
            </p:cNvSpPr>
            <p:nvPr/>
          </p:nvSpPr>
          <p:spPr bwMode="auto">
            <a:xfrm>
              <a:off x="8083551" y="34877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8" name="Rectangle 115"/>
            <p:cNvSpPr>
              <a:spLocks noChangeArrowheads="1"/>
            </p:cNvSpPr>
            <p:nvPr/>
          </p:nvSpPr>
          <p:spPr bwMode="auto">
            <a:xfrm>
              <a:off x="8083551" y="3516313"/>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9" name="Rectangle 116"/>
            <p:cNvSpPr>
              <a:spLocks noChangeArrowheads="1"/>
            </p:cNvSpPr>
            <p:nvPr/>
          </p:nvSpPr>
          <p:spPr bwMode="auto">
            <a:xfrm>
              <a:off x="8177214"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0" name="Rectangle 117"/>
            <p:cNvSpPr>
              <a:spLocks noChangeArrowheads="1"/>
            </p:cNvSpPr>
            <p:nvPr/>
          </p:nvSpPr>
          <p:spPr bwMode="auto">
            <a:xfrm>
              <a:off x="820578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1" name="Rectangle 118"/>
            <p:cNvSpPr>
              <a:spLocks noChangeArrowheads="1"/>
            </p:cNvSpPr>
            <p:nvPr/>
          </p:nvSpPr>
          <p:spPr bwMode="auto">
            <a:xfrm>
              <a:off x="814863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2" name="Rectangle 119"/>
            <p:cNvSpPr>
              <a:spLocks noChangeArrowheads="1"/>
            </p:cNvSpPr>
            <p:nvPr/>
          </p:nvSpPr>
          <p:spPr bwMode="auto">
            <a:xfrm>
              <a:off x="8213726" y="356076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3" name="Rectangle 120"/>
            <p:cNvSpPr>
              <a:spLocks noChangeArrowheads="1"/>
            </p:cNvSpPr>
            <p:nvPr/>
          </p:nvSpPr>
          <p:spPr bwMode="auto">
            <a:xfrm>
              <a:off x="8047039" y="325755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4" name="Freeform 121"/>
            <p:cNvSpPr>
              <a:spLocks/>
            </p:cNvSpPr>
            <p:nvPr/>
          </p:nvSpPr>
          <p:spPr bwMode="auto">
            <a:xfrm>
              <a:off x="8356601" y="3387725"/>
              <a:ext cx="79375" cy="144463"/>
            </a:xfrm>
            <a:custGeom>
              <a:avLst/>
              <a:gdLst>
                <a:gd name="T0" fmla="*/ 44 w 44"/>
                <a:gd name="T1" fmla="*/ 80 h 80"/>
                <a:gd name="T2" fmla="*/ 12 w 44"/>
                <a:gd name="T3" fmla="*/ 80 h 80"/>
                <a:gd name="T4" fmla="*/ 0 w 44"/>
                <a:gd name="T5" fmla="*/ 68 h 80"/>
                <a:gd name="T6" fmla="*/ 0 w 44"/>
                <a:gd name="T7" fmla="*/ 0 h 80"/>
                <a:gd name="T8" fmla="*/ 8 w 44"/>
                <a:gd name="T9" fmla="*/ 0 h 80"/>
                <a:gd name="T10" fmla="*/ 8 w 44"/>
                <a:gd name="T11" fmla="*/ 68 h 80"/>
                <a:gd name="T12" fmla="*/ 12 w 44"/>
                <a:gd name="T13" fmla="*/ 72 h 80"/>
                <a:gd name="T14" fmla="*/ 44 w 44"/>
                <a:gd name="T15" fmla="*/ 72 h 80"/>
                <a:gd name="T16" fmla="*/ 44 w 44"/>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80">
                  <a:moveTo>
                    <a:pt x="44" y="80"/>
                  </a:moveTo>
                  <a:cubicBezTo>
                    <a:pt x="12" y="80"/>
                    <a:pt x="12" y="80"/>
                    <a:pt x="12" y="80"/>
                  </a:cubicBezTo>
                  <a:cubicBezTo>
                    <a:pt x="5" y="80"/>
                    <a:pt x="0" y="75"/>
                    <a:pt x="0" y="68"/>
                  </a:cubicBezTo>
                  <a:cubicBezTo>
                    <a:pt x="0" y="0"/>
                    <a:pt x="0" y="0"/>
                    <a:pt x="0" y="0"/>
                  </a:cubicBezTo>
                  <a:cubicBezTo>
                    <a:pt x="8" y="0"/>
                    <a:pt x="8" y="0"/>
                    <a:pt x="8" y="0"/>
                  </a:cubicBezTo>
                  <a:cubicBezTo>
                    <a:pt x="8" y="68"/>
                    <a:pt x="8" y="68"/>
                    <a:pt x="8" y="68"/>
                  </a:cubicBezTo>
                  <a:cubicBezTo>
                    <a:pt x="8" y="71"/>
                    <a:pt x="10" y="72"/>
                    <a:pt x="12" y="72"/>
                  </a:cubicBezTo>
                  <a:cubicBezTo>
                    <a:pt x="44" y="72"/>
                    <a:pt x="44" y="72"/>
                    <a:pt x="44" y="72"/>
                  </a:cubicBezTo>
                  <a:lnTo>
                    <a:pt x="44" y="8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5" name="Rectangle 122"/>
            <p:cNvSpPr>
              <a:spLocks noChangeArrowheads="1"/>
            </p:cNvSpPr>
            <p:nvPr/>
          </p:nvSpPr>
          <p:spPr bwMode="auto">
            <a:xfrm>
              <a:off x="8393114" y="3243263"/>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6" name="Rectangle 123"/>
            <p:cNvSpPr>
              <a:spLocks noChangeArrowheads="1"/>
            </p:cNvSpPr>
            <p:nvPr/>
          </p:nvSpPr>
          <p:spPr bwMode="auto">
            <a:xfrm>
              <a:off x="8393114" y="3546475"/>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7" name="Freeform 124"/>
            <p:cNvSpPr>
              <a:spLocks noEditPoints="1"/>
            </p:cNvSpPr>
            <p:nvPr/>
          </p:nvSpPr>
          <p:spPr bwMode="auto">
            <a:xfrm>
              <a:off x="8385176" y="3155950"/>
              <a:ext cx="58738" cy="461963"/>
            </a:xfrm>
            <a:custGeom>
              <a:avLst/>
              <a:gdLst>
                <a:gd name="T0" fmla="*/ 16 w 32"/>
                <a:gd name="T1" fmla="*/ 256 h 256"/>
                <a:gd name="T2" fmla="*/ 0 w 32"/>
                <a:gd name="T3" fmla="*/ 240 h 256"/>
                <a:gd name="T4" fmla="*/ 0 w 32"/>
                <a:gd name="T5" fmla="*/ 24 h 256"/>
                <a:gd name="T6" fmla="*/ 1 w 32"/>
                <a:gd name="T7" fmla="*/ 22 h 256"/>
                <a:gd name="T8" fmla="*/ 13 w 32"/>
                <a:gd name="T9" fmla="*/ 2 h 256"/>
                <a:gd name="T10" fmla="*/ 19 w 32"/>
                <a:gd name="T11" fmla="*/ 2 h 256"/>
                <a:gd name="T12" fmla="*/ 31 w 32"/>
                <a:gd name="T13" fmla="*/ 22 h 256"/>
                <a:gd name="T14" fmla="*/ 32 w 32"/>
                <a:gd name="T15" fmla="*/ 24 h 256"/>
                <a:gd name="T16" fmla="*/ 32 w 32"/>
                <a:gd name="T17" fmla="*/ 240 h 256"/>
                <a:gd name="T18" fmla="*/ 16 w 32"/>
                <a:gd name="T19" fmla="*/ 256 h 256"/>
                <a:gd name="T20" fmla="*/ 8 w 32"/>
                <a:gd name="T21" fmla="*/ 25 h 256"/>
                <a:gd name="T22" fmla="*/ 8 w 32"/>
                <a:gd name="T23" fmla="*/ 240 h 256"/>
                <a:gd name="T24" fmla="*/ 16 w 32"/>
                <a:gd name="T25" fmla="*/ 248 h 256"/>
                <a:gd name="T26" fmla="*/ 24 w 32"/>
                <a:gd name="T27" fmla="*/ 240 h 256"/>
                <a:gd name="T28" fmla="*/ 24 w 32"/>
                <a:gd name="T29" fmla="*/ 25 h 256"/>
                <a:gd name="T30" fmla="*/ 16 w 32"/>
                <a:gd name="T31" fmla="*/ 12 h 256"/>
                <a:gd name="T32" fmla="*/ 8 w 32"/>
                <a:gd name="T33" fmla="*/ 2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256">
                  <a:moveTo>
                    <a:pt x="16" y="256"/>
                  </a:moveTo>
                  <a:cubicBezTo>
                    <a:pt x="7" y="256"/>
                    <a:pt x="0" y="249"/>
                    <a:pt x="0" y="240"/>
                  </a:cubicBezTo>
                  <a:cubicBezTo>
                    <a:pt x="0" y="24"/>
                    <a:pt x="0" y="24"/>
                    <a:pt x="0" y="24"/>
                  </a:cubicBezTo>
                  <a:cubicBezTo>
                    <a:pt x="0" y="24"/>
                    <a:pt x="0" y="23"/>
                    <a:pt x="1" y="22"/>
                  </a:cubicBezTo>
                  <a:cubicBezTo>
                    <a:pt x="13" y="2"/>
                    <a:pt x="13" y="2"/>
                    <a:pt x="13" y="2"/>
                  </a:cubicBezTo>
                  <a:cubicBezTo>
                    <a:pt x="14" y="0"/>
                    <a:pt x="18" y="0"/>
                    <a:pt x="19" y="2"/>
                  </a:cubicBezTo>
                  <a:cubicBezTo>
                    <a:pt x="31" y="22"/>
                    <a:pt x="31" y="22"/>
                    <a:pt x="31" y="22"/>
                  </a:cubicBezTo>
                  <a:cubicBezTo>
                    <a:pt x="32" y="23"/>
                    <a:pt x="32" y="24"/>
                    <a:pt x="32" y="24"/>
                  </a:cubicBezTo>
                  <a:cubicBezTo>
                    <a:pt x="32" y="240"/>
                    <a:pt x="32" y="240"/>
                    <a:pt x="32" y="240"/>
                  </a:cubicBezTo>
                  <a:cubicBezTo>
                    <a:pt x="32" y="249"/>
                    <a:pt x="25" y="256"/>
                    <a:pt x="16" y="256"/>
                  </a:cubicBezTo>
                  <a:close/>
                  <a:moveTo>
                    <a:pt x="8" y="25"/>
                  </a:moveTo>
                  <a:cubicBezTo>
                    <a:pt x="8" y="240"/>
                    <a:pt x="8" y="240"/>
                    <a:pt x="8" y="240"/>
                  </a:cubicBezTo>
                  <a:cubicBezTo>
                    <a:pt x="8" y="245"/>
                    <a:pt x="12" y="248"/>
                    <a:pt x="16" y="248"/>
                  </a:cubicBezTo>
                  <a:cubicBezTo>
                    <a:pt x="20" y="248"/>
                    <a:pt x="24" y="245"/>
                    <a:pt x="24" y="240"/>
                  </a:cubicBezTo>
                  <a:cubicBezTo>
                    <a:pt x="24" y="25"/>
                    <a:pt x="24" y="25"/>
                    <a:pt x="24" y="25"/>
                  </a:cubicBezTo>
                  <a:cubicBezTo>
                    <a:pt x="16" y="12"/>
                    <a:pt x="16" y="12"/>
                    <a:pt x="16" y="12"/>
                  </a:cubicBezTo>
                  <a:lnTo>
                    <a:pt x="8"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98" name="Group 497"/>
          <p:cNvGrpSpPr/>
          <p:nvPr/>
        </p:nvGrpSpPr>
        <p:grpSpPr>
          <a:xfrm>
            <a:off x="384821" y="3284290"/>
            <a:ext cx="403225" cy="461963"/>
            <a:chOff x="9968355" y="2015858"/>
            <a:chExt cx="403225" cy="461963"/>
          </a:xfrm>
        </p:grpSpPr>
        <p:grpSp>
          <p:nvGrpSpPr>
            <p:cNvPr id="499" name="Group 498"/>
            <p:cNvGrpSpPr/>
            <p:nvPr/>
          </p:nvGrpSpPr>
          <p:grpSpPr>
            <a:xfrm>
              <a:off x="10054873" y="2094195"/>
              <a:ext cx="71438" cy="130175"/>
              <a:chOff x="5960125" y="1157463"/>
              <a:chExt cx="71438" cy="130175"/>
            </a:xfrm>
          </p:grpSpPr>
          <p:sp>
            <p:nvSpPr>
              <p:cNvPr id="505" name="Rectangle 1035"/>
              <p:cNvSpPr>
                <a:spLocks noChangeArrowheads="1"/>
              </p:cNvSpPr>
              <p:nvPr/>
            </p:nvSpPr>
            <p:spPr bwMode="auto">
              <a:xfrm>
                <a:off x="5988700" y="12717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6" name="Freeform 1043"/>
              <p:cNvSpPr>
                <a:spLocks/>
              </p:cNvSpPr>
              <p:nvPr/>
            </p:nvSpPr>
            <p:spPr bwMode="auto">
              <a:xfrm>
                <a:off x="5960125" y="1157463"/>
                <a:ext cx="71438" cy="100012"/>
              </a:xfrm>
              <a:custGeom>
                <a:avLst/>
                <a:gdLst>
                  <a:gd name="T0" fmla="*/ 24 w 40"/>
                  <a:gd name="T1" fmla="*/ 56 h 56"/>
                  <a:gd name="T2" fmla="*/ 16 w 40"/>
                  <a:gd name="T3" fmla="*/ 56 h 56"/>
                  <a:gd name="T4" fmla="*/ 16 w 40"/>
                  <a:gd name="T5" fmla="*/ 48 h 56"/>
                  <a:gd name="T6" fmla="*/ 26 w 40"/>
                  <a:gd name="T7" fmla="*/ 31 h 56"/>
                  <a:gd name="T8" fmla="*/ 32 w 40"/>
                  <a:gd name="T9" fmla="*/ 20 h 56"/>
                  <a:gd name="T10" fmla="*/ 20 w 40"/>
                  <a:gd name="T11" fmla="*/ 8 h 56"/>
                  <a:gd name="T12" fmla="*/ 8 w 40"/>
                  <a:gd name="T13" fmla="*/ 20 h 56"/>
                  <a:gd name="T14" fmla="*/ 0 w 40"/>
                  <a:gd name="T15" fmla="*/ 20 h 56"/>
                  <a:gd name="T16" fmla="*/ 20 w 40"/>
                  <a:gd name="T17" fmla="*/ 0 h 56"/>
                  <a:gd name="T18" fmla="*/ 40 w 40"/>
                  <a:gd name="T19" fmla="*/ 20 h 56"/>
                  <a:gd name="T20" fmla="*/ 31 w 40"/>
                  <a:gd name="T21" fmla="*/ 37 h 56"/>
                  <a:gd name="T22" fmla="*/ 24 w 40"/>
                  <a:gd name="T23" fmla="*/ 48 h 56"/>
                  <a:gd name="T24" fmla="*/ 24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24" y="56"/>
                    </a:moveTo>
                    <a:cubicBezTo>
                      <a:pt x="16" y="56"/>
                      <a:pt x="16" y="56"/>
                      <a:pt x="16" y="56"/>
                    </a:cubicBezTo>
                    <a:cubicBezTo>
                      <a:pt x="16" y="48"/>
                      <a:pt x="16" y="48"/>
                      <a:pt x="16" y="48"/>
                    </a:cubicBezTo>
                    <a:cubicBezTo>
                      <a:pt x="16" y="38"/>
                      <a:pt x="22" y="34"/>
                      <a:pt x="26" y="31"/>
                    </a:cubicBezTo>
                    <a:cubicBezTo>
                      <a:pt x="30" y="28"/>
                      <a:pt x="32" y="26"/>
                      <a:pt x="32" y="20"/>
                    </a:cubicBezTo>
                    <a:cubicBezTo>
                      <a:pt x="32" y="13"/>
                      <a:pt x="27" y="8"/>
                      <a:pt x="20" y="8"/>
                    </a:cubicBezTo>
                    <a:cubicBezTo>
                      <a:pt x="14" y="8"/>
                      <a:pt x="8" y="13"/>
                      <a:pt x="8" y="20"/>
                    </a:cubicBezTo>
                    <a:cubicBezTo>
                      <a:pt x="0" y="20"/>
                      <a:pt x="0" y="20"/>
                      <a:pt x="0" y="20"/>
                    </a:cubicBezTo>
                    <a:cubicBezTo>
                      <a:pt x="0" y="9"/>
                      <a:pt x="9" y="0"/>
                      <a:pt x="20" y="0"/>
                    </a:cubicBezTo>
                    <a:cubicBezTo>
                      <a:pt x="31" y="0"/>
                      <a:pt x="40" y="9"/>
                      <a:pt x="40" y="20"/>
                    </a:cubicBezTo>
                    <a:cubicBezTo>
                      <a:pt x="40" y="30"/>
                      <a:pt x="35" y="34"/>
                      <a:pt x="31" y="37"/>
                    </a:cubicBezTo>
                    <a:cubicBezTo>
                      <a:pt x="27" y="40"/>
                      <a:pt x="24" y="42"/>
                      <a:pt x="24" y="48"/>
                    </a:cubicBezTo>
                    <a:lnTo>
                      <a:pt x="24"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00" name="Group 499"/>
            <p:cNvGrpSpPr/>
            <p:nvPr/>
          </p:nvGrpSpPr>
          <p:grpSpPr>
            <a:xfrm>
              <a:off x="9968355" y="2015858"/>
              <a:ext cx="403225" cy="461963"/>
              <a:chOff x="6397626" y="3911600"/>
              <a:chExt cx="403225" cy="461963"/>
            </a:xfrm>
          </p:grpSpPr>
          <p:sp>
            <p:nvSpPr>
              <p:cNvPr id="501" name="Rectangle 56"/>
              <p:cNvSpPr>
                <a:spLocks noChangeArrowheads="1"/>
              </p:cNvSpPr>
              <p:nvPr/>
            </p:nvSpPr>
            <p:spPr bwMode="auto">
              <a:xfrm>
                <a:off x="6642101"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2" name="Freeform 57"/>
              <p:cNvSpPr>
                <a:spLocks/>
              </p:cNvSpPr>
              <p:nvPr/>
            </p:nvSpPr>
            <p:spPr bwMode="auto">
              <a:xfrm>
                <a:off x="6553201" y="3911600"/>
                <a:ext cx="247650"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6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6" y="138"/>
                      <a:pt x="136" y="138"/>
                      <a:pt x="136"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3" name="Freeform 58"/>
              <p:cNvSpPr>
                <a:spLocks/>
              </p:cNvSpPr>
              <p:nvPr/>
            </p:nvSpPr>
            <p:spPr bwMode="auto">
              <a:xfrm>
                <a:off x="6477001" y="4197350"/>
                <a:ext cx="34925"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4" name="Freeform 59"/>
              <p:cNvSpPr>
                <a:spLocks noEditPoints="1"/>
              </p:cNvSpPr>
              <p:nvPr/>
            </p:nvSpPr>
            <p:spPr bwMode="auto">
              <a:xfrm>
                <a:off x="6397626" y="3941763"/>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grpSp>
        <p:nvGrpSpPr>
          <p:cNvPr id="656" name="Group 655"/>
          <p:cNvGrpSpPr/>
          <p:nvPr/>
        </p:nvGrpSpPr>
        <p:grpSpPr>
          <a:xfrm>
            <a:off x="4202542" y="1906237"/>
            <a:ext cx="461963" cy="460374"/>
            <a:chOff x="5557838" y="1612901"/>
            <a:chExt cx="461963" cy="460374"/>
          </a:xfrm>
        </p:grpSpPr>
        <p:sp>
          <p:nvSpPr>
            <p:cNvPr id="683" name="Rectangle 1035"/>
            <p:cNvSpPr>
              <a:spLocks noChangeArrowheads="1"/>
            </p:cNvSpPr>
            <p:nvPr/>
          </p:nvSpPr>
          <p:spPr bwMode="auto">
            <a:xfrm>
              <a:off x="5781676" y="1806575"/>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4" name="Rectangle 1036"/>
            <p:cNvSpPr>
              <a:spLocks noChangeArrowheads="1"/>
            </p:cNvSpPr>
            <p:nvPr/>
          </p:nvSpPr>
          <p:spPr bwMode="auto">
            <a:xfrm>
              <a:off x="5645151" y="20161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5" name="Rectangle 1037"/>
            <p:cNvSpPr>
              <a:spLocks noChangeArrowheads="1"/>
            </p:cNvSpPr>
            <p:nvPr/>
          </p:nvSpPr>
          <p:spPr bwMode="auto">
            <a:xfrm>
              <a:off x="5918201" y="20161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6" name="Freeform 1038"/>
            <p:cNvSpPr>
              <a:spLocks/>
            </p:cNvSpPr>
            <p:nvPr/>
          </p:nvSpPr>
          <p:spPr bwMode="auto">
            <a:xfrm>
              <a:off x="5878513" y="1893888"/>
              <a:ext cx="141288" cy="179387"/>
            </a:xfrm>
            <a:custGeom>
              <a:avLst/>
              <a:gdLst>
                <a:gd name="T0" fmla="*/ 78 w 78"/>
                <a:gd name="T1" fmla="*/ 100 h 100"/>
                <a:gd name="T2" fmla="*/ 70 w 78"/>
                <a:gd name="T3" fmla="*/ 100 h 100"/>
                <a:gd name="T4" fmla="*/ 70 w 78"/>
                <a:gd name="T5" fmla="*/ 60 h 100"/>
                <a:gd name="T6" fmla="*/ 53 w 78"/>
                <a:gd name="T7" fmla="*/ 36 h 100"/>
                <a:gd name="T8" fmla="*/ 52 w 78"/>
                <a:gd name="T9" fmla="*/ 36 h 100"/>
                <a:gd name="T10" fmla="*/ 0 w 78"/>
                <a:gd name="T11" fmla="*/ 8 h 100"/>
                <a:gd name="T12" fmla="*/ 4 w 78"/>
                <a:gd name="T13" fmla="*/ 0 h 100"/>
                <a:gd name="T14" fmla="*/ 56 w 78"/>
                <a:gd name="T15" fmla="*/ 28 h 100"/>
                <a:gd name="T16" fmla="*/ 78 w 78"/>
                <a:gd name="T17" fmla="*/ 60 h 100"/>
                <a:gd name="T18" fmla="*/ 78 w 78"/>
                <a:gd name="T19"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0">
                  <a:moveTo>
                    <a:pt x="78" y="100"/>
                  </a:moveTo>
                  <a:cubicBezTo>
                    <a:pt x="70" y="100"/>
                    <a:pt x="70" y="100"/>
                    <a:pt x="70" y="100"/>
                  </a:cubicBezTo>
                  <a:cubicBezTo>
                    <a:pt x="70" y="60"/>
                    <a:pt x="70" y="60"/>
                    <a:pt x="70" y="60"/>
                  </a:cubicBezTo>
                  <a:cubicBezTo>
                    <a:pt x="70" y="43"/>
                    <a:pt x="53" y="36"/>
                    <a:pt x="53" y="36"/>
                  </a:cubicBezTo>
                  <a:cubicBezTo>
                    <a:pt x="52" y="36"/>
                    <a:pt x="52" y="36"/>
                    <a:pt x="52" y="36"/>
                  </a:cubicBezTo>
                  <a:cubicBezTo>
                    <a:pt x="0" y="8"/>
                    <a:pt x="0" y="8"/>
                    <a:pt x="0" y="8"/>
                  </a:cubicBezTo>
                  <a:cubicBezTo>
                    <a:pt x="4" y="0"/>
                    <a:pt x="4" y="0"/>
                    <a:pt x="4" y="0"/>
                  </a:cubicBezTo>
                  <a:cubicBezTo>
                    <a:pt x="56" y="28"/>
                    <a:pt x="56" y="28"/>
                    <a:pt x="56" y="28"/>
                  </a:cubicBezTo>
                  <a:cubicBezTo>
                    <a:pt x="59" y="29"/>
                    <a:pt x="78" y="39"/>
                    <a:pt x="78" y="60"/>
                  </a:cubicBezTo>
                  <a:lnTo>
                    <a:pt x="78"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7" name="Freeform 1039"/>
            <p:cNvSpPr>
              <a:spLocks/>
            </p:cNvSpPr>
            <p:nvPr/>
          </p:nvSpPr>
          <p:spPr bwMode="auto">
            <a:xfrm>
              <a:off x="5557838" y="1893888"/>
              <a:ext cx="141288" cy="179387"/>
            </a:xfrm>
            <a:custGeom>
              <a:avLst/>
              <a:gdLst>
                <a:gd name="T0" fmla="*/ 8 w 78"/>
                <a:gd name="T1" fmla="*/ 100 h 100"/>
                <a:gd name="T2" fmla="*/ 0 w 78"/>
                <a:gd name="T3" fmla="*/ 100 h 100"/>
                <a:gd name="T4" fmla="*/ 0 w 78"/>
                <a:gd name="T5" fmla="*/ 56 h 100"/>
                <a:gd name="T6" fmla="*/ 23 w 78"/>
                <a:gd name="T7" fmla="*/ 24 h 100"/>
                <a:gd name="T8" fmla="*/ 75 w 78"/>
                <a:gd name="T9" fmla="*/ 0 h 100"/>
                <a:gd name="T10" fmla="*/ 78 w 78"/>
                <a:gd name="T11" fmla="*/ 8 h 100"/>
                <a:gd name="T12" fmla="*/ 26 w 78"/>
                <a:gd name="T13" fmla="*/ 32 h 100"/>
                <a:gd name="T14" fmla="*/ 8 w 78"/>
                <a:gd name="T15" fmla="*/ 56 h 100"/>
                <a:gd name="T16" fmla="*/ 8 w 78"/>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00">
                  <a:moveTo>
                    <a:pt x="8" y="100"/>
                  </a:moveTo>
                  <a:cubicBezTo>
                    <a:pt x="0" y="100"/>
                    <a:pt x="0" y="100"/>
                    <a:pt x="0" y="100"/>
                  </a:cubicBezTo>
                  <a:cubicBezTo>
                    <a:pt x="0" y="56"/>
                    <a:pt x="0" y="56"/>
                    <a:pt x="0" y="56"/>
                  </a:cubicBezTo>
                  <a:cubicBezTo>
                    <a:pt x="0" y="34"/>
                    <a:pt x="22" y="25"/>
                    <a:pt x="23" y="24"/>
                  </a:cubicBezTo>
                  <a:cubicBezTo>
                    <a:pt x="75" y="0"/>
                    <a:pt x="75" y="0"/>
                    <a:pt x="75" y="0"/>
                  </a:cubicBezTo>
                  <a:cubicBezTo>
                    <a:pt x="78" y="8"/>
                    <a:pt x="78" y="8"/>
                    <a:pt x="78" y="8"/>
                  </a:cubicBezTo>
                  <a:cubicBezTo>
                    <a:pt x="26" y="32"/>
                    <a:pt x="26" y="32"/>
                    <a:pt x="26" y="32"/>
                  </a:cubicBezTo>
                  <a:cubicBezTo>
                    <a:pt x="25" y="32"/>
                    <a:pt x="8" y="39"/>
                    <a:pt x="8" y="56"/>
                  </a:cubicBezTo>
                  <a:lnTo>
                    <a:pt x="8"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8" name="Freeform 1040"/>
            <p:cNvSpPr>
              <a:spLocks/>
            </p:cNvSpPr>
            <p:nvPr/>
          </p:nvSpPr>
          <p:spPr bwMode="auto">
            <a:xfrm>
              <a:off x="5665788" y="1612901"/>
              <a:ext cx="246063" cy="309562"/>
            </a:xfrm>
            <a:custGeom>
              <a:avLst/>
              <a:gdLst>
                <a:gd name="T0" fmla="*/ 89 w 136"/>
                <a:gd name="T1" fmla="*/ 172 h 172"/>
                <a:gd name="T2" fmla="*/ 86 w 136"/>
                <a:gd name="T3" fmla="*/ 164 h 172"/>
                <a:gd name="T4" fmla="*/ 128 w 136"/>
                <a:gd name="T5" fmla="*/ 88 h 172"/>
                <a:gd name="T6" fmla="*/ 68 w 136"/>
                <a:gd name="T7" fmla="*/ 8 h 172"/>
                <a:gd name="T8" fmla="*/ 8 w 136"/>
                <a:gd name="T9" fmla="*/ 88 h 172"/>
                <a:gd name="T10" fmla="*/ 50 w 136"/>
                <a:gd name="T11" fmla="*/ 164 h 172"/>
                <a:gd name="T12" fmla="*/ 47 w 136"/>
                <a:gd name="T13" fmla="*/ 171 h 172"/>
                <a:gd name="T14" fmla="*/ 0 w 136"/>
                <a:gd name="T15" fmla="*/ 88 h 172"/>
                <a:gd name="T16" fmla="*/ 68 w 136"/>
                <a:gd name="T17" fmla="*/ 0 h 172"/>
                <a:gd name="T18" fmla="*/ 136 w 136"/>
                <a:gd name="T19" fmla="*/ 88 h 172"/>
                <a:gd name="T20" fmla="*/ 89 w 136"/>
                <a:gd name="T2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72">
                  <a:moveTo>
                    <a:pt x="89" y="172"/>
                  </a:moveTo>
                  <a:cubicBezTo>
                    <a:pt x="86" y="164"/>
                    <a:pt x="86" y="164"/>
                    <a:pt x="86" y="164"/>
                  </a:cubicBezTo>
                  <a:cubicBezTo>
                    <a:pt x="111" y="154"/>
                    <a:pt x="128" y="123"/>
                    <a:pt x="128" y="88"/>
                  </a:cubicBezTo>
                  <a:cubicBezTo>
                    <a:pt x="128" y="44"/>
                    <a:pt x="101" y="8"/>
                    <a:pt x="68" y="8"/>
                  </a:cubicBezTo>
                  <a:cubicBezTo>
                    <a:pt x="35" y="8"/>
                    <a:pt x="8" y="44"/>
                    <a:pt x="8" y="88"/>
                  </a:cubicBezTo>
                  <a:cubicBezTo>
                    <a:pt x="8" y="123"/>
                    <a:pt x="25" y="153"/>
                    <a:pt x="50" y="164"/>
                  </a:cubicBezTo>
                  <a:cubicBezTo>
                    <a:pt x="47" y="171"/>
                    <a:pt x="47" y="171"/>
                    <a:pt x="47" y="171"/>
                  </a:cubicBezTo>
                  <a:cubicBezTo>
                    <a:pt x="19" y="160"/>
                    <a:pt x="0" y="126"/>
                    <a:pt x="0" y="88"/>
                  </a:cubicBezTo>
                  <a:cubicBezTo>
                    <a:pt x="0" y="39"/>
                    <a:pt x="31" y="0"/>
                    <a:pt x="68" y="0"/>
                  </a:cubicBezTo>
                  <a:cubicBezTo>
                    <a:pt x="106" y="0"/>
                    <a:pt x="136" y="39"/>
                    <a:pt x="136" y="88"/>
                  </a:cubicBezTo>
                  <a:cubicBezTo>
                    <a:pt x="136" y="126"/>
                    <a:pt x="117" y="160"/>
                    <a:pt x="89" y="1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9" name="Freeform 1041"/>
            <p:cNvSpPr>
              <a:spLocks/>
            </p:cNvSpPr>
            <p:nvPr/>
          </p:nvSpPr>
          <p:spPr bwMode="auto">
            <a:xfrm>
              <a:off x="5767388" y="1841500"/>
              <a:ext cx="42863" cy="231775"/>
            </a:xfrm>
            <a:custGeom>
              <a:avLst/>
              <a:gdLst>
                <a:gd name="T0" fmla="*/ 27 w 27"/>
                <a:gd name="T1" fmla="*/ 146 h 146"/>
                <a:gd name="T2" fmla="*/ 18 w 27"/>
                <a:gd name="T3" fmla="*/ 146 h 146"/>
                <a:gd name="T4" fmla="*/ 18 w 27"/>
                <a:gd name="T5" fmla="*/ 30 h 146"/>
                <a:gd name="T6" fmla="*/ 13 w 27"/>
                <a:gd name="T7" fmla="*/ 20 h 146"/>
                <a:gd name="T8" fmla="*/ 9 w 27"/>
                <a:gd name="T9" fmla="*/ 30 h 146"/>
                <a:gd name="T10" fmla="*/ 9 w 27"/>
                <a:gd name="T11" fmla="*/ 146 h 146"/>
                <a:gd name="T12" fmla="*/ 0 w 27"/>
                <a:gd name="T13" fmla="*/ 146 h 146"/>
                <a:gd name="T14" fmla="*/ 0 w 27"/>
                <a:gd name="T15" fmla="*/ 27 h 146"/>
                <a:gd name="T16" fmla="*/ 13 w 27"/>
                <a:gd name="T17" fmla="*/ 0 h 146"/>
                <a:gd name="T18" fmla="*/ 27 w 27"/>
                <a:gd name="T19" fmla="*/ 27 h 146"/>
                <a:gd name="T20" fmla="*/ 27 w 27"/>
                <a:gd name="T21"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146">
                  <a:moveTo>
                    <a:pt x="27" y="146"/>
                  </a:moveTo>
                  <a:lnTo>
                    <a:pt x="18" y="146"/>
                  </a:lnTo>
                  <a:lnTo>
                    <a:pt x="18" y="30"/>
                  </a:lnTo>
                  <a:lnTo>
                    <a:pt x="13" y="20"/>
                  </a:lnTo>
                  <a:lnTo>
                    <a:pt x="9" y="30"/>
                  </a:lnTo>
                  <a:lnTo>
                    <a:pt x="9" y="146"/>
                  </a:lnTo>
                  <a:lnTo>
                    <a:pt x="0" y="146"/>
                  </a:lnTo>
                  <a:lnTo>
                    <a:pt x="0" y="27"/>
                  </a:lnTo>
                  <a:lnTo>
                    <a:pt x="13" y="0"/>
                  </a:lnTo>
                  <a:lnTo>
                    <a:pt x="27" y="27"/>
                  </a:lnTo>
                  <a:lnTo>
                    <a:pt x="27" y="1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0" name="Rectangle 1042"/>
            <p:cNvSpPr>
              <a:spLocks noChangeArrowheads="1"/>
            </p:cNvSpPr>
            <p:nvPr/>
          </p:nvSpPr>
          <p:spPr bwMode="auto">
            <a:xfrm>
              <a:off x="5773738" y="1916113"/>
              <a:ext cx="2857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1" name="Freeform 1043"/>
            <p:cNvSpPr>
              <a:spLocks/>
            </p:cNvSpPr>
            <p:nvPr/>
          </p:nvSpPr>
          <p:spPr bwMode="auto">
            <a:xfrm>
              <a:off x="5753101" y="1692275"/>
              <a:ext cx="71438" cy="100012"/>
            </a:xfrm>
            <a:custGeom>
              <a:avLst/>
              <a:gdLst>
                <a:gd name="T0" fmla="*/ 24 w 40"/>
                <a:gd name="T1" fmla="*/ 56 h 56"/>
                <a:gd name="T2" fmla="*/ 16 w 40"/>
                <a:gd name="T3" fmla="*/ 56 h 56"/>
                <a:gd name="T4" fmla="*/ 16 w 40"/>
                <a:gd name="T5" fmla="*/ 48 h 56"/>
                <a:gd name="T6" fmla="*/ 26 w 40"/>
                <a:gd name="T7" fmla="*/ 31 h 56"/>
                <a:gd name="T8" fmla="*/ 32 w 40"/>
                <a:gd name="T9" fmla="*/ 20 h 56"/>
                <a:gd name="T10" fmla="*/ 20 w 40"/>
                <a:gd name="T11" fmla="*/ 8 h 56"/>
                <a:gd name="T12" fmla="*/ 8 w 40"/>
                <a:gd name="T13" fmla="*/ 20 h 56"/>
                <a:gd name="T14" fmla="*/ 0 w 40"/>
                <a:gd name="T15" fmla="*/ 20 h 56"/>
                <a:gd name="T16" fmla="*/ 20 w 40"/>
                <a:gd name="T17" fmla="*/ 0 h 56"/>
                <a:gd name="T18" fmla="*/ 40 w 40"/>
                <a:gd name="T19" fmla="*/ 20 h 56"/>
                <a:gd name="T20" fmla="*/ 31 w 40"/>
                <a:gd name="T21" fmla="*/ 37 h 56"/>
                <a:gd name="T22" fmla="*/ 24 w 40"/>
                <a:gd name="T23" fmla="*/ 48 h 56"/>
                <a:gd name="T24" fmla="*/ 24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24" y="56"/>
                  </a:moveTo>
                  <a:cubicBezTo>
                    <a:pt x="16" y="56"/>
                    <a:pt x="16" y="56"/>
                    <a:pt x="16" y="56"/>
                  </a:cubicBezTo>
                  <a:cubicBezTo>
                    <a:pt x="16" y="48"/>
                    <a:pt x="16" y="48"/>
                    <a:pt x="16" y="48"/>
                  </a:cubicBezTo>
                  <a:cubicBezTo>
                    <a:pt x="16" y="38"/>
                    <a:pt x="22" y="34"/>
                    <a:pt x="26" y="31"/>
                  </a:cubicBezTo>
                  <a:cubicBezTo>
                    <a:pt x="30" y="28"/>
                    <a:pt x="32" y="26"/>
                    <a:pt x="32" y="20"/>
                  </a:cubicBezTo>
                  <a:cubicBezTo>
                    <a:pt x="32" y="13"/>
                    <a:pt x="27" y="8"/>
                    <a:pt x="20" y="8"/>
                  </a:cubicBezTo>
                  <a:cubicBezTo>
                    <a:pt x="14" y="8"/>
                    <a:pt x="8" y="13"/>
                    <a:pt x="8" y="20"/>
                  </a:cubicBezTo>
                  <a:cubicBezTo>
                    <a:pt x="0" y="20"/>
                    <a:pt x="0" y="20"/>
                    <a:pt x="0" y="20"/>
                  </a:cubicBezTo>
                  <a:cubicBezTo>
                    <a:pt x="0" y="9"/>
                    <a:pt x="9" y="0"/>
                    <a:pt x="20" y="0"/>
                  </a:cubicBezTo>
                  <a:cubicBezTo>
                    <a:pt x="31" y="0"/>
                    <a:pt x="40" y="9"/>
                    <a:pt x="40" y="20"/>
                  </a:cubicBezTo>
                  <a:cubicBezTo>
                    <a:pt x="40" y="30"/>
                    <a:pt x="35" y="34"/>
                    <a:pt x="31" y="37"/>
                  </a:cubicBezTo>
                  <a:cubicBezTo>
                    <a:pt x="27" y="40"/>
                    <a:pt x="24" y="42"/>
                    <a:pt x="24" y="48"/>
                  </a:cubicBezTo>
                  <a:lnTo>
                    <a:pt x="24"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2" name="Freeform 1044"/>
            <p:cNvSpPr>
              <a:spLocks/>
            </p:cNvSpPr>
            <p:nvPr/>
          </p:nvSpPr>
          <p:spPr bwMode="auto">
            <a:xfrm>
              <a:off x="5694363" y="1641475"/>
              <a:ext cx="187325" cy="214312"/>
            </a:xfrm>
            <a:custGeom>
              <a:avLst/>
              <a:gdLst>
                <a:gd name="T0" fmla="*/ 13 w 104"/>
                <a:gd name="T1" fmla="*/ 119 h 119"/>
                <a:gd name="T2" fmla="*/ 0 w 104"/>
                <a:gd name="T3" fmla="*/ 72 h 119"/>
                <a:gd name="T4" fmla="*/ 52 w 104"/>
                <a:gd name="T5" fmla="*/ 0 h 119"/>
                <a:gd name="T6" fmla="*/ 104 w 104"/>
                <a:gd name="T7" fmla="*/ 72 h 119"/>
                <a:gd name="T8" fmla="*/ 92 w 104"/>
                <a:gd name="T9" fmla="*/ 118 h 119"/>
                <a:gd name="T10" fmla="*/ 86 w 104"/>
                <a:gd name="T11" fmla="*/ 114 h 119"/>
                <a:gd name="T12" fmla="*/ 96 w 104"/>
                <a:gd name="T13" fmla="*/ 72 h 119"/>
                <a:gd name="T14" fmla="*/ 52 w 104"/>
                <a:gd name="T15" fmla="*/ 8 h 119"/>
                <a:gd name="T16" fmla="*/ 8 w 104"/>
                <a:gd name="T17" fmla="*/ 72 h 119"/>
                <a:gd name="T18" fmla="*/ 20 w 104"/>
                <a:gd name="T19" fmla="*/ 115 h 119"/>
                <a:gd name="T20" fmla="*/ 13 w 104"/>
                <a:gd name="T21"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19">
                  <a:moveTo>
                    <a:pt x="13" y="119"/>
                  </a:moveTo>
                  <a:cubicBezTo>
                    <a:pt x="5" y="106"/>
                    <a:pt x="0" y="89"/>
                    <a:pt x="0" y="72"/>
                  </a:cubicBezTo>
                  <a:cubicBezTo>
                    <a:pt x="0" y="32"/>
                    <a:pt x="24" y="0"/>
                    <a:pt x="52" y="0"/>
                  </a:cubicBezTo>
                  <a:cubicBezTo>
                    <a:pt x="81" y="0"/>
                    <a:pt x="104" y="32"/>
                    <a:pt x="104" y="72"/>
                  </a:cubicBezTo>
                  <a:cubicBezTo>
                    <a:pt x="104" y="89"/>
                    <a:pt x="100" y="105"/>
                    <a:pt x="92" y="118"/>
                  </a:cubicBezTo>
                  <a:cubicBezTo>
                    <a:pt x="86" y="114"/>
                    <a:pt x="86" y="114"/>
                    <a:pt x="86" y="114"/>
                  </a:cubicBezTo>
                  <a:cubicBezTo>
                    <a:pt x="92" y="102"/>
                    <a:pt x="96" y="87"/>
                    <a:pt x="96" y="72"/>
                  </a:cubicBezTo>
                  <a:cubicBezTo>
                    <a:pt x="96" y="37"/>
                    <a:pt x="77" y="8"/>
                    <a:pt x="52" y="8"/>
                  </a:cubicBezTo>
                  <a:cubicBezTo>
                    <a:pt x="28" y="8"/>
                    <a:pt x="8" y="37"/>
                    <a:pt x="8" y="72"/>
                  </a:cubicBezTo>
                  <a:cubicBezTo>
                    <a:pt x="8" y="88"/>
                    <a:pt x="12" y="103"/>
                    <a:pt x="20" y="115"/>
                  </a:cubicBezTo>
                  <a:lnTo>
                    <a:pt x="13" y="1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773" name="TextBox 772"/>
          <p:cNvSpPr txBox="1"/>
          <p:nvPr/>
        </p:nvSpPr>
        <p:spPr>
          <a:xfrm>
            <a:off x="4770639" y="1882933"/>
            <a:ext cx="2625505" cy="2631490"/>
          </a:xfrm>
          <a:prstGeom prst="rect">
            <a:avLst/>
          </a:prstGeom>
          <a:noFill/>
        </p:spPr>
        <p:txBody>
          <a:bodyPr wrap="square" rtlCol="0">
            <a:spAutoFit/>
          </a:bodyPr>
          <a:lstStyle/>
          <a:p>
            <a:pPr lvl="0"/>
            <a:r>
              <a:rPr lang="en-CA" sz="1000" b="1" dirty="0" smtClean="0">
                <a:latin typeface="Century Gothic" panose="020B0502020202020204" pitchFamily="34" charset="0"/>
              </a:rPr>
              <a:t>User Research</a:t>
            </a:r>
          </a:p>
          <a:p>
            <a:pPr lvl="0"/>
            <a:r>
              <a:rPr lang="en-CA" sz="900" dirty="0" smtClean="0">
                <a:latin typeface="Century Gothic" panose="020B0502020202020204" pitchFamily="34" charset="0"/>
              </a:rPr>
              <a:t>Focusing </a:t>
            </a:r>
            <a:r>
              <a:rPr lang="en-CA" sz="900" dirty="0">
                <a:latin typeface="Century Gothic" panose="020B0502020202020204" pitchFamily="34" charset="0"/>
              </a:rPr>
              <a:t>on understanding user behaviors, needs, and motivations through observation techniques, task analysis, and other feedback methodologies</a:t>
            </a:r>
            <a:r>
              <a:rPr lang="en-CA" sz="900" dirty="0" smtClean="0">
                <a:latin typeface="Century Gothic" panose="020B0502020202020204" pitchFamily="34" charset="0"/>
              </a:rPr>
              <a:t>.</a:t>
            </a:r>
          </a:p>
          <a:p>
            <a:pPr lvl="0"/>
            <a:endParaRPr lang="en-CA" sz="900" dirty="0">
              <a:latin typeface="Century Gothic" panose="020B0502020202020204" pitchFamily="34" charset="0"/>
            </a:endParaRPr>
          </a:p>
          <a:p>
            <a:pPr lvl="0"/>
            <a:r>
              <a:rPr lang="en-CA" sz="1000" b="1" dirty="0" smtClean="0">
                <a:latin typeface="Century Gothic" panose="020B0502020202020204" pitchFamily="34" charset="0"/>
              </a:rPr>
              <a:t>Prototyping</a:t>
            </a:r>
          </a:p>
          <a:p>
            <a:pPr lvl="0"/>
            <a:endParaRPr lang="en-CA" sz="1000" b="1" dirty="0">
              <a:latin typeface="Century Gothic" panose="020B0502020202020204" pitchFamily="34" charset="0"/>
            </a:endParaRPr>
          </a:p>
          <a:p>
            <a:pPr lvl="0"/>
            <a:endParaRPr lang="en-CA" sz="1000" b="1" dirty="0" smtClean="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smtClean="0">
                <a:latin typeface="Century Gothic" panose="020B0502020202020204" pitchFamily="34" charset="0"/>
              </a:rPr>
              <a:t>Design and Validation</a:t>
            </a:r>
          </a:p>
          <a:p>
            <a:pPr lvl="0"/>
            <a:endParaRPr lang="en-CA" sz="1000" b="1" dirty="0">
              <a:latin typeface="Century Gothic" panose="020B0502020202020204" pitchFamily="34" charset="0"/>
            </a:endParaRPr>
          </a:p>
          <a:p>
            <a:pPr lvl="0"/>
            <a:endParaRPr lang="en-CA" sz="1000" b="1" dirty="0" smtClean="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smtClean="0">
                <a:latin typeface="Century Gothic" panose="020B0502020202020204" pitchFamily="34" charset="0"/>
              </a:rPr>
              <a:t>Prioritization and Refinement</a:t>
            </a:r>
          </a:p>
          <a:p>
            <a:pPr lvl="0"/>
            <a:endParaRPr lang="en-CA" sz="1000" b="1" dirty="0">
              <a:latin typeface="Century Gothic" panose="020B0502020202020204" pitchFamily="34" charset="0"/>
            </a:endParaRPr>
          </a:p>
          <a:p>
            <a:pPr lvl="0"/>
            <a:endParaRPr lang="en-CA" sz="1000" b="1" dirty="0" smtClean="0">
              <a:latin typeface="Century Gothic" panose="020B0502020202020204" pitchFamily="34" charset="0"/>
            </a:endParaRPr>
          </a:p>
        </p:txBody>
      </p:sp>
      <p:grpSp>
        <p:nvGrpSpPr>
          <p:cNvPr id="774" name="Group 773"/>
          <p:cNvGrpSpPr/>
          <p:nvPr/>
        </p:nvGrpSpPr>
        <p:grpSpPr>
          <a:xfrm>
            <a:off x="4187460" y="2786947"/>
            <a:ext cx="461963" cy="360363"/>
            <a:chOff x="7183439" y="2503488"/>
            <a:chExt cx="461963" cy="360363"/>
          </a:xfrm>
        </p:grpSpPr>
        <p:sp>
          <p:nvSpPr>
            <p:cNvPr id="775" name="Rectangle 491"/>
            <p:cNvSpPr>
              <a:spLocks noChangeArrowheads="1"/>
            </p:cNvSpPr>
            <p:nvPr/>
          </p:nvSpPr>
          <p:spPr bwMode="auto">
            <a:xfrm>
              <a:off x="7335839" y="2647951"/>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6" name="Freeform 492"/>
            <p:cNvSpPr>
              <a:spLocks/>
            </p:cNvSpPr>
            <p:nvPr/>
          </p:nvSpPr>
          <p:spPr bwMode="auto">
            <a:xfrm>
              <a:off x="7183439" y="2503488"/>
              <a:ext cx="461963" cy="158750"/>
            </a:xfrm>
            <a:custGeom>
              <a:avLst/>
              <a:gdLst>
                <a:gd name="T0" fmla="*/ 236 w 256"/>
                <a:gd name="T1" fmla="*/ 88 h 88"/>
                <a:gd name="T2" fmla="*/ 228 w 256"/>
                <a:gd name="T3" fmla="*/ 88 h 88"/>
                <a:gd name="T4" fmla="*/ 228 w 256"/>
                <a:gd name="T5" fmla="*/ 80 h 88"/>
                <a:gd name="T6" fmla="*/ 235 w 256"/>
                <a:gd name="T7" fmla="*/ 80 h 88"/>
                <a:gd name="T8" fmla="*/ 248 w 256"/>
                <a:gd name="T9" fmla="*/ 74 h 88"/>
                <a:gd name="T10" fmla="*/ 248 w 256"/>
                <a:gd name="T11" fmla="*/ 54 h 88"/>
                <a:gd name="T12" fmla="*/ 242 w 256"/>
                <a:gd name="T13" fmla="*/ 48 h 88"/>
                <a:gd name="T14" fmla="*/ 172 w 256"/>
                <a:gd name="T15" fmla="*/ 36 h 88"/>
                <a:gd name="T16" fmla="*/ 170 w 256"/>
                <a:gd name="T17" fmla="*/ 36 h 88"/>
                <a:gd name="T18" fmla="*/ 131 w 256"/>
                <a:gd name="T19" fmla="*/ 8 h 88"/>
                <a:gd name="T20" fmla="*/ 85 w 256"/>
                <a:gd name="T21" fmla="*/ 8 h 88"/>
                <a:gd name="T22" fmla="*/ 16 w 256"/>
                <a:gd name="T23" fmla="*/ 39 h 88"/>
                <a:gd name="T24" fmla="*/ 16 w 256"/>
                <a:gd name="T25" fmla="*/ 60 h 88"/>
                <a:gd name="T26" fmla="*/ 12 w 256"/>
                <a:gd name="T27" fmla="*/ 64 h 88"/>
                <a:gd name="T28" fmla="*/ 10 w 256"/>
                <a:gd name="T29" fmla="*/ 64 h 88"/>
                <a:gd name="T30" fmla="*/ 15 w 256"/>
                <a:gd name="T31" fmla="*/ 80 h 88"/>
                <a:gd name="T32" fmla="*/ 20 w 256"/>
                <a:gd name="T33" fmla="*/ 80 h 88"/>
                <a:gd name="T34" fmla="*/ 20 w 256"/>
                <a:gd name="T35" fmla="*/ 88 h 88"/>
                <a:gd name="T36" fmla="*/ 12 w 256"/>
                <a:gd name="T37" fmla="*/ 88 h 88"/>
                <a:gd name="T38" fmla="*/ 9 w 256"/>
                <a:gd name="T39" fmla="*/ 86 h 88"/>
                <a:gd name="T40" fmla="*/ 1 w 256"/>
                <a:gd name="T41" fmla="*/ 62 h 88"/>
                <a:gd name="T42" fmla="*/ 1 w 256"/>
                <a:gd name="T43" fmla="*/ 58 h 88"/>
                <a:gd name="T44" fmla="*/ 4 w 256"/>
                <a:gd name="T45" fmla="*/ 56 h 88"/>
                <a:gd name="T46" fmla="*/ 8 w 256"/>
                <a:gd name="T47" fmla="*/ 56 h 88"/>
                <a:gd name="T48" fmla="*/ 8 w 256"/>
                <a:gd name="T49" fmla="*/ 36 h 88"/>
                <a:gd name="T50" fmla="*/ 11 w 256"/>
                <a:gd name="T51" fmla="*/ 33 h 88"/>
                <a:gd name="T52" fmla="*/ 83 w 256"/>
                <a:gd name="T53" fmla="*/ 1 h 88"/>
                <a:gd name="T54" fmla="*/ 84 w 256"/>
                <a:gd name="T55" fmla="*/ 0 h 88"/>
                <a:gd name="T56" fmla="*/ 132 w 256"/>
                <a:gd name="T57" fmla="*/ 0 h 88"/>
                <a:gd name="T58" fmla="*/ 135 w 256"/>
                <a:gd name="T59" fmla="*/ 1 h 88"/>
                <a:gd name="T60" fmla="*/ 174 w 256"/>
                <a:gd name="T61" fmla="*/ 29 h 88"/>
                <a:gd name="T62" fmla="*/ 245 w 256"/>
                <a:gd name="T63" fmla="*/ 40 h 88"/>
                <a:gd name="T64" fmla="*/ 247 w 256"/>
                <a:gd name="T65" fmla="*/ 42 h 88"/>
                <a:gd name="T66" fmla="*/ 255 w 256"/>
                <a:gd name="T67" fmla="*/ 50 h 88"/>
                <a:gd name="T68" fmla="*/ 256 w 256"/>
                <a:gd name="T69" fmla="*/ 52 h 88"/>
                <a:gd name="T70" fmla="*/ 256 w 256"/>
                <a:gd name="T71" fmla="*/ 76 h 88"/>
                <a:gd name="T72" fmla="*/ 254 w 256"/>
                <a:gd name="T73" fmla="*/ 80 h 88"/>
                <a:gd name="T74" fmla="*/ 238 w 256"/>
                <a:gd name="T75" fmla="*/ 88 h 88"/>
                <a:gd name="T76" fmla="*/ 236 w 256"/>
                <a:gd name="T7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6" h="88">
                  <a:moveTo>
                    <a:pt x="236" y="88"/>
                  </a:moveTo>
                  <a:cubicBezTo>
                    <a:pt x="228" y="88"/>
                    <a:pt x="228" y="88"/>
                    <a:pt x="228" y="88"/>
                  </a:cubicBezTo>
                  <a:cubicBezTo>
                    <a:pt x="228" y="80"/>
                    <a:pt x="228" y="80"/>
                    <a:pt x="228" y="80"/>
                  </a:cubicBezTo>
                  <a:cubicBezTo>
                    <a:pt x="235" y="80"/>
                    <a:pt x="235" y="80"/>
                    <a:pt x="235" y="80"/>
                  </a:cubicBezTo>
                  <a:cubicBezTo>
                    <a:pt x="248" y="74"/>
                    <a:pt x="248" y="74"/>
                    <a:pt x="248" y="74"/>
                  </a:cubicBezTo>
                  <a:cubicBezTo>
                    <a:pt x="248" y="54"/>
                    <a:pt x="248" y="54"/>
                    <a:pt x="248" y="54"/>
                  </a:cubicBezTo>
                  <a:cubicBezTo>
                    <a:pt x="242" y="48"/>
                    <a:pt x="242" y="48"/>
                    <a:pt x="242" y="48"/>
                  </a:cubicBezTo>
                  <a:cubicBezTo>
                    <a:pt x="172" y="36"/>
                    <a:pt x="172" y="36"/>
                    <a:pt x="172" y="36"/>
                  </a:cubicBezTo>
                  <a:cubicBezTo>
                    <a:pt x="171" y="36"/>
                    <a:pt x="171" y="36"/>
                    <a:pt x="170" y="36"/>
                  </a:cubicBezTo>
                  <a:cubicBezTo>
                    <a:pt x="131" y="8"/>
                    <a:pt x="131" y="8"/>
                    <a:pt x="131" y="8"/>
                  </a:cubicBezTo>
                  <a:cubicBezTo>
                    <a:pt x="85" y="8"/>
                    <a:pt x="85" y="8"/>
                    <a:pt x="85" y="8"/>
                  </a:cubicBezTo>
                  <a:cubicBezTo>
                    <a:pt x="16" y="39"/>
                    <a:pt x="16" y="39"/>
                    <a:pt x="16" y="39"/>
                  </a:cubicBezTo>
                  <a:cubicBezTo>
                    <a:pt x="16" y="60"/>
                    <a:pt x="16" y="60"/>
                    <a:pt x="16" y="60"/>
                  </a:cubicBezTo>
                  <a:cubicBezTo>
                    <a:pt x="16" y="63"/>
                    <a:pt x="15" y="64"/>
                    <a:pt x="12" y="64"/>
                  </a:cubicBezTo>
                  <a:cubicBezTo>
                    <a:pt x="10" y="64"/>
                    <a:pt x="10" y="64"/>
                    <a:pt x="10" y="64"/>
                  </a:cubicBezTo>
                  <a:cubicBezTo>
                    <a:pt x="15" y="80"/>
                    <a:pt x="15" y="80"/>
                    <a:pt x="15" y="80"/>
                  </a:cubicBezTo>
                  <a:cubicBezTo>
                    <a:pt x="20" y="80"/>
                    <a:pt x="20" y="80"/>
                    <a:pt x="20" y="80"/>
                  </a:cubicBezTo>
                  <a:cubicBezTo>
                    <a:pt x="20" y="88"/>
                    <a:pt x="20" y="88"/>
                    <a:pt x="20" y="88"/>
                  </a:cubicBezTo>
                  <a:cubicBezTo>
                    <a:pt x="12" y="88"/>
                    <a:pt x="12" y="88"/>
                    <a:pt x="12" y="88"/>
                  </a:cubicBezTo>
                  <a:cubicBezTo>
                    <a:pt x="11" y="88"/>
                    <a:pt x="9" y="87"/>
                    <a:pt x="9" y="86"/>
                  </a:cubicBezTo>
                  <a:cubicBezTo>
                    <a:pt x="1" y="62"/>
                    <a:pt x="1" y="62"/>
                    <a:pt x="1" y="62"/>
                  </a:cubicBezTo>
                  <a:cubicBezTo>
                    <a:pt x="0" y="60"/>
                    <a:pt x="0" y="59"/>
                    <a:pt x="1" y="58"/>
                  </a:cubicBezTo>
                  <a:cubicBezTo>
                    <a:pt x="2" y="57"/>
                    <a:pt x="3" y="56"/>
                    <a:pt x="4" y="56"/>
                  </a:cubicBezTo>
                  <a:cubicBezTo>
                    <a:pt x="8" y="56"/>
                    <a:pt x="8" y="56"/>
                    <a:pt x="8" y="56"/>
                  </a:cubicBezTo>
                  <a:cubicBezTo>
                    <a:pt x="8" y="36"/>
                    <a:pt x="8" y="36"/>
                    <a:pt x="8" y="36"/>
                  </a:cubicBezTo>
                  <a:cubicBezTo>
                    <a:pt x="8" y="35"/>
                    <a:pt x="9" y="33"/>
                    <a:pt x="11" y="33"/>
                  </a:cubicBezTo>
                  <a:cubicBezTo>
                    <a:pt x="83" y="1"/>
                    <a:pt x="83" y="1"/>
                    <a:pt x="83" y="1"/>
                  </a:cubicBezTo>
                  <a:cubicBezTo>
                    <a:pt x="83" y="0"/>
                    <a:pt x="84" y="0"/>
                    <a:pt x="84" y="0"/>
                  </a:cubicBezTo>
                  <a:cubicBezTo>
                    <a:pt x="132" y="0"/>
                    <a:pt x="132" y="0"/>
                    <a:pt x="132" y="0"/>
                  </a:cubicBezTo>
                  <a:cubicBezTo>
                    <a:pt x="133" y="0"/>
                    <a:pt x="134" y="1"/>
                    <a:pt x="135" y="1"/>
                  </a:cubicBezTo>
                  <a:cubicBezTo>
                    <a:pt x="174" y="29"/>
                    <a:pt x="174" y="29"/>
                    <a:pt x="174" y="29"/>
                  </a:cubicBezTo>
                  <a:cubicBezTo>
                    <a:pt x="245" y="40"/>
                    <a:pt x="245" y="40"/>
                    <a:pt x="245" y="40"/>
                  </a:cubicBezTo>
                  <a:cubicBezTo>
                    <a:pt x="246" y="41"/>
                    <a:pt x="247" y="41"/>
                    <a:pt x="247" y="42"/>
                  </a:cubicBezTo>
                  <a:cubicBezTo>
                    <a:pt x="255" y="50"/>
                    <a:pt x="255" y="50"/>
                    <a:pt x="255" y="50"/>
                  </a:cubicBezTo>
                  <a:cubicBezTo>
                    <a:pt x="256" y="50"/>
                    <a:pt x="256" y="51"/>
                    <a:pt x="256" y="52"/>
                  </a:cubicBezTo>
                  <a:cubicBezTo>
                    <a:pt x="256" y="76"/>
                    <a:pt x="256" y="76"/>
                    <a:pt x="256" y="76"/>
                  </a:cubicBezTo>
                  <a:cubicBezTo>
                    <a:pt x="256" y="78"/>
                    <a:pt x="256" y="79"/>
                    <a:pt x="254" y="80"/>
                  </a:cubicBezTo>
                  <a:cubicBezTo>
                    <a:pt x="238" y="88"/>
                    <a:pt x="238" y="88"/>
                    <a:pt x="238" y="88"/>
                  </a:cubicBezTo>
                  <a:cubicBezTo>
                    <a:pt x="238" y="88"/>
                    <a:pt x="237" y="88"/>
                    <a:pt x="236" y="8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7" name="Freeform 493"/>
            <p:cNvSpPr>
              <a:spLocks noEditPoints="1"/>
            </p:cNvSpPr>
            <p:nvPr/>
          </p:nvSpPr>
          <p:spPr bwMode="auto">
            <a:xfrm>
              <a:off x="7234239" y="2633663"/>
              <a:ext cx="85725" cy="42863"/>
            </a:xfrm>
            <a:custGeom>
              <a:avLst/>
              <a:gdLst>
                <a:gd name="T0" fmla="*/ 40 w 48"/>
                <a:gd name="T1" fmla="*/ 24 h 24"/>
                <a:gd name="T2" fmla="*/ 8 w 48"/>
                <a:gd name="T3" fmla="*/ 24 h 24"/>
                <a:gd name="T4" fmla="*/ 0 w 48"/>
                <a:gd name="T5" fmla="*/ 16 h 24"/>
                <a:gd name="T6" fmla="*/ 0 w 48"/>
                <a:gd name="T7" fmla="*/ 8 h 24"/>
                <a:gd name="T8" fmla="*/ 8 w 48"/>
                <a:gd name="T9" fmla="*/ 0 h 24"/>
                <a:gd name="T10" fmla="*/ 40 w 48"/>
                <a:gd name="T11" fmla="*/ 0 h 24"/>
                <a:gd name="T12" fmla="*/ 48 w 48"/>
                <a:gd name="T13" fmla="*/ 8 h 24"/>
                <a:gd name="T14" fmla="*/ 48 w 48"/>
                <a:gd name="T15" fmla="*/ 16 h 24"/>
                <a:gd name="T16" fmla="*/ 40 w 48"/>
                <a:gd name="T17" fmla="*/ 24 h 24"/>
                <a:gd name="T18" fmla="*/ 8 w 48"/>
                <a:gd name="T19" fmla="*/ 8 h 24"/>
                <a:gd name="T20" fmla="*/ 8 w 48"/>
                <a:gd name="T21" fmla="*/ 16 h 24"/>
                <a:gd name="T22" fmla="*/ 40 w 48"/>
                <a:gd name="T23" fmla="*/ 16 h 24"/>
                <a:gd name="T24" fmla="*/ 40 w 48"/>
                <a:gd name="T25" fmla="*/ 8 h 24"/>
                <a:gd name="T26" fmla="*/ 8 w 48"/>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24">
                  <a:moveTo>
                    <a:pt x="40" y="24"/>
                  </a:moveTo>
                  <a:cubicBezTo>
                    <a:pt x="8" y="24"/>
                    <a:pt x="8" y="24"/>
                    <a:pt x="8" y="24"/>
                  </a:cubicBezTo>
                  <a:cubicBezTo>
                    <a:pt x="4" y="24"/>
                    <a:pt x="0" y="21"/>
                    <a:pt x="0" y="16"/>
                  </a:cubicBezTo>
                  <a:cubicBezTo>
                    <a:pt x="0" y="8"/>
                    <a:pt x="0" y="8"/>
                    <a:pt x="0" y="8"/>
                  </a:cubicBezTo>
                  <a:cubicBezTo>
                    <a:pt x="0" y="4"/>
                    <a:pt x="4" y="0"/>
                    <a:pt x="8" y="0"/>
                  </a:cubicBezTo>
                  <a:cubicBezTo>
                    <a:pt x="40" y="0"/>
                    <a:pt x="40" y="0"/>
                    <a:pt x="40" y="0"/>
                  </a:cubicBezTo>
                  <a:cubicBezTo>
                    <a:pt x="45" y="0"/>
                    <a:pt x="48" y="4"/>
                    <a:pt x="48" y="8"/>
                  </a:cubicBezTo>
                  <a:cubicBezTo>
                    <a:pt x="48" y="16"/>
                    <a:pt x="48" y="16"/>
                    <a:pt x="48" y="16"/>
                  </a:cubicBezTo>
                  <a:cubicBezTo>
                    <a:pt x="48" y="21"/>
                    <a:pt x="45" y="24"/>
                    <a:pt x="40" y="24"/>
                  </a:cubicBezTo>
                  <a:close/>
                  <a:moveTo>
                    <a:pt x="8" y="8"/>
                  </a:moveTo>
                  <a:cubicBezTo>
                    <a:pt x="8" y="16"/>
                    <a:pt x="8" y="16"/>
                    <a:pt x="8" y="16"/>
                  </a:cubicBezTo>
                  <a:cubicBezTo>
                    <a:pt x="40" y="16"/>
                    <a:pt x="40" y="16"/>
                    <a:pt x="40" y="16"/>
                  </a:cubicBezTo>
                  <a:cubicBezTo>
                    <a:pt x="40" y="8"/>
                    <a:pt x="40" y="8"/>
                    <a:pt x="40"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8" name="Freeform 494"/>
            <p:cNvSpPr>
              <a:spLocks noEditPoints="1"/>
            </p:cNvSpPr>
            <p:nvPr/>
          </p:nvSpPr>
          <p:spPr bwMode="auto">
            <a:xfrm>
              <a:off x="7493001" y="2633663"/>
              <a:ext cx="87313" cy="42863"/>
            </a:xfrm>
            <a:custGeom>
              <a:avLst/>
              <a:gdLst>
                <a:gd name="T0" fmla="*/ 40 w 48"/>
                <a:gd name="T1" fmla="*/ 24 h 24"/>
                <a:gd name="T2" fmla="*/ 8 w 48"/>
                <a:gd name="T3" fmla="*/ 24 h 24"/>
                <a:gd name="T4" fmla="*/ 0 w 48"/>
                <a:gd name="T5" fmla="*/ 16 h 24"/>
                <a:gd name="T6" fmla="*/ 0 w 48"/>
                <a:gd name="T7" fmla="*/ 8 h 24"/>
                <a:gd name="T8" fmla="*/ 8 w 48"/>
                <a:gd name="T9" fmla="*/ 0 h 24"/>
                <a:gd name="T10" fmla="*/ 40 w 48"/>
                <a:gd name="T11" fmla="*/ 0 h 24"/>
                <a:gd name="T12" fmla="*/ 48 w 48"/>
                <a:gd name="T13" fmla="*/ 8 h 24"/>
                <a:gd name="T14" fmla="*/ 48 w 48"/>
                <a:gd name="T15" fmla="*/ 16 h 24"/>
                <a:gd name="T16" fmla="*/ 40 w 48"/>
                <a:gd name="T17" fmla="*/ 24 h 24"/>
                <a:gd name="T18" fmla="*/ 8 w 48"/>
                <a:gd name="T19" fmla="*/ 8 h 24"/>
                <a:gd name="T20" fmla="*/ 8 w 48"/>
                <a:gd name="T21" fmla="*/ 16 h 24"/>
                <a:gd name="T22" fmla="*/ 40 w 48"/>
                <a:gd name="T23" fmla="*/ 16 h 24"/>
                <a:gd name="T24" fmla="*/ 40 w 48"/>
                <a:gd name="T25" fmla="*/ 8 h 24"/>
                <a:gd name="T26" fmla="*/ 8 w 48"/>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24">
                  <a:moveTo>
                    <a:pt x="40" y="24"/>
                  </a:moveTo>
                  <a:cubicBezTo>
                    <a:pt x="8" y="24"/>
                    <a:pt x="8" y="24"/>
                    <a:pt x="8" y="24"/>
                  </a:cubicBezTo>
                  <a:cubicBezTo>
                    <a:pt x="4" y="24"/>
                    <a:pt x="0" y="21"/>
                    <a:pt x="0" y="16"/>
                  </a:cubicBezTo>
                  <a:cubicBezTo>
                    <a:pt x="0" y="8"/>
                    <a:pt x="0" y="8"/>
                    <a:pt x="0" y="8"/>
                  </a:cubicBezTo>
                  <a:cubicBezTo>
                    <a:pt x="0" y="4"/>
                    <a:pt x="4" y="0"/>
                    <a:pt x="8" y="0"/>
                  </a:cubicBezTo>
                  <a:cubicBezTo>
                    <a:pt x="40" y="0"/>
                    <a:pt x="40" y="0"/>
                    <a:pt x="40" y="0"/>
                  </a:cubicBezTo>
                  <a:cubicBezTo>
                    <a:pt x="45" y="0"/>
                    <a:pt x="48" y="4"/>
                    <a:pt x="48" y="8"/>
                  </a:cubicBezTo>
                  <a:cubicBezTo>
                    <a:pt x="48" y="16"/>
                    <a:pt x="48" y="16"/>
                    <a:pt x="48" y="16"/>
                  </a:cubicBezTo>
                  <a:cubicBezTo>
                    <a:pt x="48" y="21"/>
                    <a:pt x="45" y="24"/>
                    <a:pt x="40" y="24"/>
                  </a:cubicBezTo>
                  <a:close/>
                  <a:moveTo>
                    <a:pt x="8" y="8"/>
                  </a:moveTo>
                  <a:cubicBezTo>
                    <a:pt x="8" y="16"/>
                    <a:pt x="8" y="16"/>
                    <a:pt x="8" y="16"/>
                  </a:cubicBezTo>
                  <a:cubicBezTo>
                    <a:pt x="40" y="16"/>
                    <a:pt x="40" y="16"/>
                    <a:pt x="40" y="16"/>
                  </a:cubicBezTo>
                  <a:cubicBezTo>
                    <a:pt x="40" y="8"/>
                    <a:pt x="40" y="8"/>
                    <a:pt x="40"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9" name="Freeform 495"/>
            <p:cNvSpPr>
              <a:spLocks/>
            </p:cNvSpPr>
            <p:nvPr/>
          </p:nvSpPr>
          <p:spPr bwMode="auto">
            <a:xfrm>
              <a:off x="7327901" y="2511426"/>
              <a:ext cx="173038" cy="107950"/>
            </a:xfrm>
            <a:custGeom>
              <a:avLst/>
              <a:gdLst>
                <a:gd name="T0" fmla="*/ 76 w 96"/>
                <a:gd name="T1" fmla="*/ 60 h 60"/>
                <a:gd name="T2" fmla="*/ 20 w 96"/>
                <a:gd name="T3" fmla="*/ 60 h 60"/>
                <a:gd name="T4" fmla="*/ 17 w 96"/>
                <a:gd name="T5" fmla="*/ 59 h 60"/>
                <a:gd name="T6" fmla="*/ 1 w 96"/>
                <a:gd name="T7" fmla="*/ 35 h 60"/>
                <a:gd name="T8" fmla="*/ 0 w 96"/>
                <a:gd name="T9" fmla="*/ 32 h 60"/>
                <a:gd name="T10" fmla="*/ 0 w 96"/>
                <a:gd name="T11" fmla="*/ 0 h 60"/>
                <a:gd name="T12" fmla="*/ 8 w 96"/>
                <a:gd name="T13" fmla="*/ 0 h 60"/>
                <a:gd name="T14" fmla="*/ 8 w 96"/>
                <a:gd name="T15" fmla="*/ 31 h 60"/>
                <a:gd name="T16" fmla="*/ 23 w 96"/>
                <a:gd name="T17" fmla="*/ 52 h 60"/>
                <a:gd name="T18" fmla="*/ 74 w 96"/>
                <a:gd name="T19" fmla="*/ 52 h 60"/>
                <a:gd name="T20" fmla="*/ 89 w 96"/>
                <a:gd name="T21" fmla="*/ 26 h 60"/>
                <a:gd name="T22" fmla="*/ 96 w 96"/>
                <a:gd name="T23" fmla="*/ 30 h 60"/>
                <a:gd name="T24" fmla="*/ 80 w 96"/>
                <a:gd name="T25" fmla="*/ 58 h 60"/>
                <a:gd name="T26" fmla="*/ 76 w 96"/>
                <a:gd name="T2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0">
                  <a:moveTo>
                    <a:pt x="76" y="60"/>
                  </a:moveTo>
                  <a:cubicBezTo>
                    <a:pt x="20" y="60"/>
                    <a:pt x="20" y="60"/>
                    <a:pt x="20" y="60"/>
                  </a:cubicBezTo>
                  <a:cubicBezTo>
                    <a:pt x="19" y="60"/>
                    <a:pt x="18" y="60"/>
                    <a:pt x="17" y="59"/>
                  </a:cubicBezTo>
                  <a:cubicBezTo>
                    <a:pt x="1" y="35"/>
                    <a:pt x="1" y="35"/>
                    <a:pt x="1" y="35"/>
                  </a:cubicBezTo>
                  <a:cubicBezTo>
                    <a:pt x="1" y="34"/>
                    <a:pt x="0" y="33"/>
                    <a:pt x="0" y="32"/>
                  </a:cubicBezTo>
                  <a:cubicBezTo>
                    <a:pt x="0" y="0"/>
                    <a:pt x="0" y="0"/>
                    <a:pt x="0" y="0"/>
                  </a:cubicBezTo>
                  <a:cubicBezTo>
                    <a:pt x="8" y="0"/>
                    <a:pt x="8" y="0"/>
                    <a:pt x="8" y="0"/>
                  </a:cubicBezTo>
                  <a:cubicBezTo>
                    <a:pt x="8" y="31"/>
                    <a:pt x="8" y="31"/>
                    <a:pt x="8" y="31"/>
                  </a:cubicBezTo>
                  <a:cubicBezTo>
                    <a:pt x="23" y="52"/>
                    <a:pt x="23" y="52"/>
                    <a:pt x="23" y="52"/>
                  </a:cubicBezTo>
                  <a:cubicBezTo>
                    <a:pt x="74" y="52"/>
                    <a:pt x="74" y="52"/>
                    <a:pt x="74" y="52"/>
                  </a:cubicBezTo>
                  <a:cubicBezTo>
                    <a:pt x="89" y="26"/>
                    <a:pt x="89" y="26"/>
                    <a:pt x="89" y="26"/>
                  </a:cubicBezTo>
                  <a:cubicBezTo>
                    <a:pt x="96" y="30"/>
                    <a:pt x="96" y="30"/>
                    <a:pt x="96" y="30"/>
                  </a:cubicBezTo>
                  <a:cubicBezTo>
                    <a:pt x="80" y="58"/>
                    <a:pt x="80" y="58"/>
                    <a:pt x="80" y="58"/>
                  </a:cubicBezTo>
                  <a:cubicBezTo>
                    <a:pt x="79" y="60"/>
                    <a:pt x="78" y="60"/>
                    <a:pt x="76" y="6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0" name="Freeform 496"/>
            <p:cNvSpPr>
              <a:spLocks/>
            </p:cNvSpPr>
            <p:nvPr/>
          </p:nvSpPr>
          <p:spPr bwMode="auto">
            <a:xfrm>
              <a:off x="7358064" y="2506663"/>
              <a:ext cx="138113" cy="61913"/>
            </a:xfrm>
            <a:custGeom>
              <a:avLst/>
              <a:gdLst>
                <a:gd name="T0" fmla="*/ 75 w 76"/>
                <a:gd name="T1" fmla="*/ 34 h 34"/>
                <a:gd name="T2" fmla="*/ 15 w 76"/>
                <a:gd name="T3" fmla="*/ 26 h 34"/>
                <a:gd name="T4" fmla="*/ 12 w 76"/>
                <a:gd name="T5" fmla="*/ 24 h 34"/>
                <a:gd name="T6" fmla="*/ 0 w 76"/>
                <a:gd name="T7" fmla="*/ 4 h 34"/>
                <a:gd name="T8" fmla="*/ 7 w 76"/>
                <a:gd name="T9" fmla="*/ 0 h 34"/>
                <a:gd name="T10" fmla="*/ 18 w 76"/>
                <a:gd name="T11" fmla="*/ 19 h 34"/>
                <a:gd name="T12" fmla="*/ 76 w 76"/>
                <a:gd name="T13" fmla="*/ 26 h 34"/>
                <a:gd name="T14" fmla="*/ 75 w 76"/>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34">
                  <a:moveTo>
                    <a:pt x="75" y="34"/>
                  </a:moveTo>
                  <a:cubicBezTo>
                    <a:pt x="15" y="26"/>
                    <a:pt x="15" y="26"/>
                    <a:pt x="15" y="26"/>
                  </a:cubicBezTo>
                  <a:cubicBezTo>
                    <a:pt x="14" y="26"/>
                    <a:pt x="13" y="25"/>
                    <a:pt x="12" y="24"/>
                  </a:cubicBezTo>
                  <a:cubicBezTo>
                    <a:pt x="0" y="4"/>
                    <a:pt x="0" y="4"/>
                    <a:pt x="0" y="4"/>
                  </a:cubicBezTo>
                  <a:cubicBezTo>
                    <a:pt x="7" y="0"/>
                    <a:pt x="7" y="0"/>
                    <a:pt x="7" y="0"/>
                  </a:cubicBezTo>
                  <a:cubicBezTo>
                    <a:pt x="18" y="19"/>
                    <a:pt x="18" y="19"/>
                    <a:pt x="18" y="19"/>
                  </a:cubicBezTo>
                  <a:cubicBezTo>
                    <a:pt x="76" y="26"/>
                    <a:pt x="76" y="26"/>
                    <a:pt x="76" y="26"/>
                  </a:cubicBezTo>
                  <a:lnTo>
                    <a:pt x="75" y="3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1" name="Rectangle 497"/>
            <p:cNvSpPr>
              <a:spLocks noChangeArrowheads="1"/>
            </p:cNvSpPr>
            <p:nvPr/>
          </p:nvSpPr>
          <p:spPr bwMode="auto">
            <a:xfrm>
              <a:off x="7508876" y="2590801"/>
              <a:ext cx="1285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2" name="Rectangle 498"/>
            <p:cNvSpPr>
              <a:spLocks noChangeArrowheads="1"/>
            </p:cNvSpPr>
            <p:nvPr/>
          </p:nvSpPr>
          <p:spPr bwMode="auto">
            <a:xfrm>
              <a:off x="7205664" y="2605088"/>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3" name="Rectangle 499"/>
            <p:cNvSpPr>
              <a:spLocks noChangeArrowheads="1"/>
            </p:cNvSpPr>
            <p:nvPr/>
          </p:nvSpPr>
          <p:spPr bwMode="auto">
            <a:xfrm>
              <a:off x="7385051" y="25765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4" name="Freeform 500"/>
            <p:cNvSpPr>
              <a:spLocks/>
            </p:cNvSpPr>
            <p:nvPr/>
          </p:nvSpPr>
          <p:spPr bwMode="auto">
            <a:xfrm>
              <a:off x="7183439" y="2835276"/>
              <a:ext cx="461963" cy="28575"/>
            </a:xfrm>
            <a:custGeom>
              <a:avLst/>
              <a:gdLst>
                <a:gd name="T0" fmla="*/ 230 w 256"/>
                <a:gd name="T1" fmla="*/ 11 h 16"/>
                <a:gd name="T2" fmla="*/ 219 w 256"/>
                <a:gd name="T3" fmla="*/ 11 h 16"/>
                <a:gd name="T4" fmla="*/ 198 w 256"/>
                <a:gd name="T5" fmla="*/ 11 h 16"/>
                <a:gd name="T6" fmla="*/ 187 w 256"/>
                <a:gd name="T7" fmla="*/ 11 h 16"/>
                <a:gd name="T8" fmla="*/ 166 w 256"/>
                <a:gd name="T9" fmla="*/ 11 h 16"/>
                <a:gd name="T10" fmla="*/ 155 w 256"/>
                <a:gd name="T11" fmla="*/ 11 h 16"/>
                <a:gd name="T12" fmla="*/ 134 w 256"/>
                <a:gd name="T13" fmla="*/ 11 h 16"/>
                <a:gd name="T14" fmla="*/ 123 w 256"/>
                <a:gd name="T15" fmla="*/ 11 h 16"/>
                <a:gd name="T16" fmla="*/ 102 w 256"/>
                <a:gd name="T17" fmla="*/ 11 h 16"/>
                <a:gd name="T18" fmla="*/ 91 w 256"/>
                <a:gd name="T19" fmla="*/ 11 h 16"/>
                <a:gd name="T20" fmla="*/ 70 w 256"/>
                <a:gd name="T21" fmla="*/ 11 h 16"/>
                <a:gd name="T22" fmla="*/ 59 w 256"/>
                <a:gd name="T23" fmla="*/ 11 h 16"/>
                <a:gd name="T24" fmla="*/ 38 w 256"/>
                <a:gd name="T25" fmla="*/ 11 h 16"/>
                <a:gd name="T26" fmla="*/ 27 w 256"/>
                <a:gd name="T27" fmla="*/ 11 h 16"/>
                <a:gd name="T28" fmla="*/ 6 w 256"/>
                <a:gd name="T29" fmla="*/ 11 h 16"/>
                <a:gd name="T30" fmla="*/ 0 w 256"/>
                <a:gd name="T31" fmla="*/ 0 h 16"/>
                <a:gd name="T32" fmla="*/ 16 w 256"/>
                <a:gd name="T33" fmla="*/ 8 h 16"/>
                <a:gd name="T34" fmla="*/ 32 w 256"/>
                <a:gd name="T35" fmla="*/ 0 h 16"/>
                <a:gd name="T36" fmla="*/ 48 w 256"/>
                <a:gd name="T37" fmla="*/ 8 h 16"/>
                <a:gd name="T38" fmla="*/ 64 w 256"/>
                <a:gd name="T39" fmla="*/ 0 h 16"/>
                <a:gd name="T40" fmla="*/ 80 w 256"/>
                <a:gd name="T41" fmla="*/ 8 h 16"/>
                <a:gd name="T42" fmla="*/ 96 w 256"/>
                <a:gd name="T43" fmla="*/ 0 h 16"/>
                <a:gd name="T44" fmla="*/ 112 w 256"/>
                <a:gd name="T45" fmla="*/ 8 h 16"/>
                <a:gd name="T46" fmla="*/ 128 w 256"/>
                <a:gd name="T47" fmla="*/ 0 h 16"/>
                <a:gd name="T48" fmla="*/ 144 w 256"/>
                <a:gd name="T49" fmla="*/ 8 h 16"/>
                <a:gd name="T50" fmla="*/ 160 w 256"/>
                <a:gd name="T51" fmla="*/ 0 h 16"/>
                <a:gd name="T52" fmla="*/ 176 w 256"/>
                <a:gd name="T53" fmla="*/ 8 h 16"/>
                <a:gd name="T54" fmla="*/ 192 w 256"/>
                <a:gd name="T55" fmla="*/ 0 h 16"/>
                <a:gd name="T56" fmla="*/ 208 w 256"/>
                <a:gd name="T57" fmla="*/ 8 h 16"/>
                <a:gd name="T58" fmla="*/ 224 w 256"/>
                <a:gd name="T59" fmla="*/ 0 h 16"/>
                <a:gd name="T60" fmla="*/ 240 w 256"/>
                <a:gd name="T61" fmla="*/ 8 h 16"/>
                <a:gd name="T62" fmla="*/ 256 w 256"/>
                <a:gd name="T63" fmla="*/ 0 h 16"/>
                <a:gd name="T64" fmla="*/ 251 w 256"/>
                <a:gd name="T65"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6" h="16">
                  <a:moveTo>
                    <a:pt x="240" y="16"/>
                  </a:moveTo>
                  <a:cubicBezTo>
                    <a:pt x="235" y="16"/>
                    <a:pt x="232" y="13"/>
                    <a:pt x="230" y="11"/>
                  </a:cubicBezTo>
                  <a:cubicBezTo>
                    <a:pt x="228" y="9"/>
                    <a:pt x="227" y="8"/>
                    <a:pt x="224" y="8"/>
                  </a:cubicBezTo>
                  <a:cubicBezTo>
                    <a:pt x="222" y="8"/>
                    <a:pt x="221" y="9"/>
                    <a:pt x="219" y="11"/>
                  </a:cubicBezTo>
                  <a:cubicBezTo>
                    <a:pt x="217" y="13"/>
                    <a:pt x="214" y="16"/>
                    <a:pt x="208" y="16"/>
                  </a:cubicBezTo>
                  <a:cubicBezTo>
                    <a:pt x="203" y="16"/>
                    <a:pt x="200" y="13"/>
                    <a:pt x="198" y="11"/>
                  </a:cubicBezTo>
                  <a:cubicBezTo>
                    <a:pt x="196" y="9"/>
                    <a:pt x="195" y="8"/>
                    <a:pt x="192" y="8"/>
                  </a:cubicBezTo>
                  <a:cubicBezTo>
                    <a:pt x="190" y="8"/>
                    <a:pt x="189" y="9"/>
                    <a:pt x="187" y="11"/>
                  </a:cubicBezTo>
                  <a:cubicBezTo>
                    <a:pt x="185" y="13"/>
                    <a:pt x="182" y="16"/>
                    <a:pt x="176" y="16"/>
                  </a:cubicBezTo>
                  <a:cubicBezTo>
                    <a:pt x="171" y="16"/>
                    <a:pt x="168" y="13"/>
                    <a:pt x="166" y="11"/>
                  </a:cubicBezTo>
                  <a:cubicBezTo>
                    <a:pt x="164" y="9"/>
                    <a:pt x="163" y="8"/>
                    <a:pt x="160" y="8"/>
                  </a:cubicBezTo>
                  <a:cubicBezTo>
                    <a:pt x="158" y="8"/>
                    <a:pt x="157" y="9"/>
                    <a:pt x="155" y="11"/>
                  </a:cubicBezTo>
                  <a:cubicBezTo>
                    <a:pt x="153" y="13"/>
                    <a:pt x="150" y="16"/>
                    <a:pt x="144" y="16"/>
                  </a:cubicBezTo>
                  <a:cubicBezTo>
                    <a:pt x="139" y="16"/>
                    <a:pt x="136" y="13"/>
                    <a:pt x="134" y="11"/>
                  </a:cubicBezTo>
                  <a:cubicBezTo>
                    <a:pt x="132" y="9"/>
                    <a:pt x="131" y="8"/>
                    <a:pt x="128" y="8"/>
                  </a:cubicBezTo>
                  <a:cubicBezTo>
                    <a:pt x="126" y="8"/>
                    <a:pt x="125" y="9"/>
                    <a:pt x="123" y="11"/>
                  </a:cubicBezTo>
                  <a:cubicBezTo>
                    <a:pt x="121" y="13"/>
                    <a:pt x="118" y="16"/>
                    <a:pt x="112" y="16"/>
                  </a:cubicBezTo>
                  <a:cubicBezTo>
                    <a:pt x="107" y="16"/>
                    <a:pt x="104" y="13"/>
                    <a:pt x="102" y="11"/>
                  </a:cubicBezTo>
                  <a:cubicBezTo>
                    <a:pt x="100" y="9"/>
                    <a:pt x="99" y="8"/>
                    <a:pt x="96" y="8"/>
                  </a:cubicBezTo>
                  <a:cubicBezTo>
                    <a:pt x="94" y="8"/>
                    <a:pt x="93" y="9"/>
                    <a:pt x="91" y="11"/>
                  </a:cubicBezTo>
                  <a:cubicBezTo>
                    <a:pt x="89" y="13"/>
                    <a:pt x="86" y="16"/>
                    <a:pt x="80" y="16"/>
                  </a:cubicBezTo>
                  <a:cubicBezTo>
                    <a:pt x="75" y="16"/>
                    <a:pt x="72" y="13"/>
                    <a:pt x="70" y="11"/>
                  </a:cubicBezTo>
                  <a:cubicBezTo>
                    <a:pt x="68" y="9"/>
                    <a:pt x="67" y="8"/>
                    <a:pt x="64" y="8"/>
                  </a:cubicBezTo>
                  <a:cubicBezTo>
                    <a:pt x="62" y="8"/>
                    <a:pt x="61" y="9"/>
                    <a:pt x="59" y="11"/>
                  </a:cubicBezTo>
                  <a:cubicBezTo>
                    <a:pt x="57" y="13"/>
                    <a:pt x="54" y="16"/>
                    <a:pt x="48" y="16"/>
                  </a:cubicBezTo>
                  <a:cubicBezTo>
                    <a:pt x="43" y="16"/>
                    <a:pt x="40" y="13"/>
                    <a:pt x="38" y="11"/>
                  </a:cubicBezTo>
                  <a:cubicBezTo>
                    <a:pt x="36" y="9"/>
                    <a:pt x="35" y="8"/>
                    <a:pt x="32" y="8"/>
                  </a:cubicBezTo>
                  <a:cubicBezTo>
                    <a:pt x="30" y="8"/>
                    <a:pt x="29" y="9"/>
                    <a:pt x="27" y="11"/>
                  </a:cubicBezTo>
                  <a:cubicBezTo>
                    <a:pt x="25" y="13"/>
                    <a:pt x="22" y="16"/>
                    <a:pt x="16" y="16"/>
                  </a:cubicBezTo>
                  <a:cubicBezTo>
                    <a:pt x="11" y="16"/>
                    <a:pt x="8" y="13"/>
                    <a:pt x="6" y="11"/>
                  </a:cubicBezTo>
                  <a:cubicBezTo>
                    <a:pt x="4" y="9"/>
                    <a:pt x="3" y="8"/>
                    <a:pt x="0" y="8"/>
                  </a:cubicBezTo>
                  <a:cubicBezTo>
                    <a:pt x="0" y="0"/>
                    <a:pt x="0" y="0"/>
                    <a:pt x="0" y="0"/>
                  </a:cubicBezTo>
                  <a:cubicBezTo>
                    <a:pt x="6" y="0"/>
                    <a:pt x="9" y="3"/>
                    <a:pt x="11" y="6"/>
                  </a:cubicBezTo>
                  <a:cubicBezTo>
                    <a:pt x="13" y="7"/>
                    <a:pt x="14" y="8"/>
                    <a:pt x="16" y="8"/>
                  </a:cubicBezTo>
                  <a:cubicBezTo>
                    <a:pt x="19" y="8"/>
                    <a:pt x="20" y="7"/>
                    <a:pt x="22" y="6"/>
                  </a:cubicBezTo>
                  <a:cubicBezTo>
                    <a:pt x="24" y="3"/>
                    <a:pt x="27" y="0"/>
                    <a:pt x="32" y="0"/>
                  </a:cubicBezTo>
                  <a:cubicBezTo>
                    <a:pt x="38" y="0"/>
                    <a:pt x="41" y="3"/>
                    <a:pt x="43" y="6"/>
                  </a:cubicBezTo>
                  <a:cubicBezTo>
                    <a:pt x="45" y="7"/>
                    <a:pt x="46" y="8"/>
                    <a:pt x="48" y="8"/>
                  </a:cubicBezTo>
                  <a:cubicBezTo>
                    <a:pt x="51" y="8"/>
                    <a:pt x="52" y="7"/>
                    <a:pt x="54" y="6"/>
                  </a:cubicBezTo>
                  <a:cubicBezTo>
                    <a:pt x="56" y="3"/>
                    <a:pt x="59" y="0"/>
                    <a:pt x="64" y="0"/>
                  </a:cubicBezTo>
                  <a:cubicBezTo>
                    <a:pt x="70" y="0"/>
                    <a:pt x="73" y="3"/>
                    <a:pt x="75" y="6"/>
                  </a:cubicBezTo>
                  <a:cubicBezTo>
                    <a:pt x="77" y="7"/>
                    <a:pt x="78" y="8"/>
                    <a:pt x="80" y="8"/>
                  </a:cubicBezTo>
                  <a:cubicBezTo>
                    <a:pt x="83" y="8"/>
                    <a:pt x="84" y="7"/>
                    <a:pt x="86" y="6"/>
                  </a:cubicBezTo>
                  <a:cubicBezTo>
                    <a:pt x="88" y="3"/>
                    <a:pt x="91" y="0"/>
                    <a:pt x="96" y="0"/>
                  </a:cubicBezTo>
                  <a:cubicBezTo>
                    <a:pt x="102" y="0"/>
                    <a:pt x="105" y="3"/>
                    <a:pt x="107" y="6"/>
                  </a:cubicBezTo>
                  <a:cubicBezTo>
                    <a:pt x="109" y="7"/>
                    <a:pt x="110" y="8"/>
                    <a:pt x="112" y="8"/>
                  </a:cubicBezTo>
                  <a:cubicBezTo>
                    <a:pt x="115" y="8"/>
                    <a:pt x="116" y="7"/>
                    <a:pt x="118" y="6"/>
                  </a:cubicBezTo>
                  <a:cubicBezTo>
                    <a:pt x="120" y="3"/>
                    <a:pt x="123" y="0"/>
                    <a:pt x="128" y="0"/>
                  </a:cubicBezTo>
                  <a:cubicBezTo>
                    <a:pt x="134" y="0"/>
                    <a:pt x="137" y="3"/>
                    <a:pt x="139" y="6"/>
                  </a:cubicBezTo>
                  <a:cubicBezTo>
                    <a:pt x="141" y="7"/>
                    <a:pt x="142" y="8"/>
                    <a:pt x="144" y="8"/>
                  </a:cubicBezTo>
                  <a:cubicBezTo>
                    <a:pt x="147" y="8"/>
                    <a:pt x="148" y="7"/>
                    <a:pt x="150" y="6"/>
                  </a:cubicBezTo>
                  <a:cubicBezTo>
                    <a:pt x="152" y="3"/>
                    <a:pt x="155" y="0"/>
                    <a:pt x="160" y="0"/>
                  </a:cubicBezTo>
                  <a:cubicBezTo>
                    <a:pt x="166" y="0"/>
                    <a:pt x="169" y="3"/>
                    <a:pt x="171" y="6"/>
                  </a:cubicBezTo>
                  <a:cubicBezTo>
                    <a:pt x="173" y="7"/>
                    <a:pt x="174" y="8"/>
                    <a:pt x="176" y="8"/>
                  </a:cubicBezTo>
                  <a:cubicBezTo>
                    <a:pt x="179" y="8"/>
                    <a:pt x="180" y="7"/>
                    <a:pt x="182" y="6"/>
                  </a:cubicBezTo>
                  <a:cubicBezTo>
                    <a:pt x="184" y="3"/>
                    <a:pt x="187" y="0"/>
                    <a:pt x="192" y="0"/>
                  </a:cubicBezTo>
                  <a:cubicBezTo>
                    <a:pt x="198" y="0"/>
                    <a:pt x="201" y="3"/>
                    <a:pt x="203" y="6"/>
                  </a:cubicBezTo>
                  <a:cubicBezTo>
                    <a:pt x="205" y="7"/>
                    <a:pt x="206" y="8"/>
                    <a:pt x="208" y="8"/>
                  </a:cubicBezTo>
                  <a:cubicBezTo>
                    <a:pt x="211" y="8"/>
                    <a:pt x="212" y="7"/>
                    <a:pt x="214" y="6"/>
                  </a:cubicBezTo>
                  <a:cubicBezTo>
                    <a:pt x="216" y="3"/>
                    <a:pt x="219" y="0"/>
                    <a:pt x="224" y="0"/>
                  </a:cubicBezTo>
                  <a:cubicBezTo>
                    <a:pt x="230" y="0"/>
                    <a:pt x="233" y="3"/>
                    <a:pt x="235" y="6"/>
                  </a:cubicBezTo>
                  <a:cubicBezTo>
                    <a:pt x="237" y="7"/>
                    <a:pt x="238" y="8"/>
                    <a:pt x="240" y="8"/>
                  </a:cubicBezTo>
                  <a:cubicBezTo>
                    <a:pt x="243" y="8"/>
                    <a:pt x="244" y="7"/>
                    <a:pt x="246" y="6"/>
                  </a:cubicBezTo>
                  <a:cubicBezTo>
                    <a:pt x="248" y="3"/>
                    <a:pt x="251" y="0"/>
                    <a:pt x="256" y="0"/>
                  </a:cubicBezTo>
                  <a:cubicBezTo>
                    <a:pt x="256" y="8"/>
                    <a:pt x="256" y="8"/>
                    <a:pt x="256" y="8"/>
                  </a:cubicBezTo>
                  <a:cubicBezTo>
                    <a:pt x="254" y="8"/>
                    <a:pt x="253" y="9"/>
                    <a:pt x="251" y="11"/>
                  </a:cubicBezTo>
                  <a:cubicBezTo>
                    <a:pt x="249" y="13"/>
                    <a:pt x="246" y="16"/>
                    <a:pt x="240"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5" name="Rectangle 501"/>
            <p:cNvSpPr>
              <a:spLocks noChangeArrowheads="1"/>
            </p:cNvSpPr>
            <p:nvPr/>
          </p:nvSpPr>
          <p:spPr bwMode="auto">
            <a:xfrm>
              <a:off x="7558089"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6" name="Rectangle 502"/>
            <p:cNvSpPr>
              <a:spLocks noChangeArrowheads="1"/>
            </p:cNvSpPr>
            <p:nvPr/>
          </p:nvSpPr>
          <p:spPr bwMode="auto">
            <a:xfrm>
              <a:off x="7558089"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7" name="Rectangle 503"/>
            <p:cNvSpPr>
              <a:spLocks noChangeArrowheads="1"/>
            </p:cNvSpPr>
            <p:nvPr/>
          </p:nvSpPr>
          <p:spPr bwMode="auto">
            <a:xfrm>
              <a:off x="755808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8" name="Rectangle 504"/>
            <p:cNvSpPr>
              <a:spLocks noChangeArrowheads="1"/>
            </p:cNvSpPr>
            <p:nvPr/>
          </p:nvSpPr>
          <p:spPr bwMode="auto">
            <a:xfrm>
              <a:off x="7529514" y="2719388"/>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9" name="Rectangle 505"/>
            <p:cNvSpPr>
              <a:spLocks noChangeArrowheads="1"/>
            </p:cNvSpPr>
            <p:nvPr/>
          </p:nvSpPr>
          <p:spPr bwMode="auto">
            <a:xfrm>
              <a:off x="7529514" y="27781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0" name="Rectangle 506"/>
            <p:cNvSpPr>
              <a:spLocks noChangeArrowheads="1"/>
            </p:cNvSpPr>
            <p:nvPr/>
          </p:nvSpPr>
          <p:spPr bwMode="auto">
            <a:xfrm>
              <a:off x="7500939"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1" name="Rectangle 507"/>
            <p:cNvSpPr>
              <a:spLocks noChangeArrowheads="1"/>
            </p:cNvSpPr>
            <p:nvPr/>
          </p:nvSpPr>
          <p:spPr bwMode="auto">
            <a:xfrm>
              <a:off x="7529514" y="26908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2" name="Rectangle 508"/>
            <p:cNvSpPr>
              <a:spLocks noChangeArrowheads="1"/>
            </p:cNvSpPr>
            <p:nvPr/>
          </p:nvSpPr>
          <p:spPr bwMode="auto">
            <a:xfrm>
              <a:off x="7500939"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3" name="Rectangle 509"/>
            <p:cNvSpPr>
              <a:spLocks noChangeArrowheads="1"/>
            </p:cNvSpPr>
            <p:nvPr/>
          </p:nvSpPr>
          <p:spPr bwMode="auto">
            <a:xfrm>
              <a:off x="750093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4" name="Rectangle 510"/>
            <p:cNvSpPr>
              <a:spLocks noChangeArrowheads="1"/>
            </p:cNvSpPr>
            <p:nvPr/>
          </p:nvSpPr>
          <p:spPr bwMode="auto">
            <a:xfrm>
              <a:off x="7299326"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5" name="Rectangle 511"/>
            <p:cNvSpPr>
              <a:spLocks noChangeArrowheads="1"/>
            </p:cNvSpPr>
            <p:nvPr/>
          </p:nvSpPr>
          <p:spPr bwMode="auto">
            <a:xfrm>
              <a:off x="7299326"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6" name="Rectangle 512"/>
            <p:cNvSpPr>
              <a:spLocks noChangeArrowheads="1"/>
            </p:cNvSpPr>
            <p:nvPr/>
          </p:nvSpPr>
          <p:spPr bwMode="auto">
            <a:xfrm>
              <a:off x="729932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7" name="Rectangle 513"/>
            <p:cNvSpPr>
              <a:spLocks noChangeArrowheads="1"/>
            </p:cNvSpPr>
            <p:nvPr/>
          </p:nvSpPr>
          <p:spPr bwMode="auto">
            <a:xfrm>
              <a:off x="7270751" y="2719388"/>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8" name="Rectangle 514"/>
            <p:cNvSpPr>
              <a:spLocks noChangeArrowheads="1"/>
            </p:cNvSpPr>
            <p:nvPr/>
          </p:nvSpPr>
          <p:spPr bwMode="auto">
            <a:xfrm>
              <a:off x="7270751" y="27781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9" name="Rectangle 515"/>
            <p:cNvSpPr>
              <a:spLocks noChangeArrowheads="1"/>
            </p:cNvSpPr>
            <p:nvPr/>
          </p:nvSpPr>
          <p:spPr bwMode="auto">
            <a:xfrm>
              <a:off x="7240589" y="27638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0" name="Rectangle 516"/>
            <p:cNvSpPr>
              <a:spLocks noChangeArrowheads="1"/>
            </p:cNvSpPr>
            <p:nvPr/>
          </p:nvSpPr>
          <p:spPr bwMode="auto">
            <a:xfrm>
              <a:off x="7270751" y="26908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1" name="Rectangle 517"/>
            <p:cNvSpPr>
              <a:spLocks noChangeArrowheads="1"/>
            </p:cNvSpPr>
            <p:nvPr/>
          </p:nvSpPr>
          <p:spPr bwMode="auto">
            <a:xfrm>
              <a:off x="7240589" y="2690813"/>
              <a:ext cx="15875"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2" name="Rectangle 518"/>
            <p:cNvSpPr>
              <a:spLocks noChangeArrowheads="1"/>
            </p:cNvSpPr>
            <p:nvPr/>
          </p:nvSpPr>
          <p:spPr bwMode="auto">
            <a:xfrm>
              <a:off x="7240589" y="279241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3" name="Freeform 519"/>
            <p:cNvSpPr>
              <a:spLocks/>
            </p:cNvSpPr>
            <p:nvPr/>
          </p:nvSpPr>
          <p:spPr bwMode="auto">
            <a:xfrm>
              <a:off x="7212014" y="2503488"/>
              <a:ext cx="88900" cy="57150"/>
            </a:xfrm>
            <a:custGeom>
              <a:avLst/>
              <a:gdLst>
                <a:gd name="T0" fmla="*/ 8 w 49"/>
                <a:gd name="T1" fmla="*/ 32 h 32"/>
                <a:gd name="T2" fmla="*/ 0 w 49"/>
                <a:gd name="T3" fmla="*/ 32 h 32"/>
                <a:gd name="T4" fmla="*/ 0 w 49"/>
                <a:gd name="T5" fmla="*/ 4 h 32"/>
                <a:gd name="T6" fmla="*/ 2 w 49"/>
                <a:gd name="T7" fmla="*/ 1 h 32"/>
                <a:gd name="T8" fmla="*/ 5 w 49"/>
                <a:gd name="T9" fmla="*/ 0 h 32"/>
                <a:gd name="T10" fmla="*/ 49 w 49"/>
                <a:gd name="T11" fmla="*/ 8 h 32"/>
                <a:gd name="T12" fmla="*/ 48 w 49"/>
                <a:gd name="T13" fmla="*/ 16 h 32"/>
                <a:gd name="T14" fmla="*/ 8 w 49"/>
                <a:gd name="T15" fmla="*/ 9 h 32"/>
                <a:gd name="T16" fmla="*/ 8 w 49"/>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32">
                  <a:moveTo>
                    <a:pt x="8" y="32"/>
                  </a:moveTo>
                  <a:cubicBezTo>
                    <a:pt x="0" y="32"/>
                    <a:pt x="0" y="32"/>
                    <a:pt x="0" y="32"/>
                  </a:cubicBezTo>
                  <a:cubicBezTo>
                    <a:pt x="0" y="4"/>
                    <a:pt x="0" y="4"/>
                    <a:pt x="0" y="4"/>
                  </a:cubicBezTo>
                  <a:cubicBezTo>
                    <a:pt x="0" y="3"/>
                    <a:pt x="1" y="2"/>
                    <a:pt x="2" y="1"/>
                  </a:cubicBezTo>
                  <a:cubicBezTo>
                    <a:pt x="3" y="1"/>
                    <a:pt x="4" y="0"/>
                    <a:pt x="5" y="0"/>
                  </a:cubicBezTo>
                  <a:cubicBezTo>
                    <a:pt x="49" y="8"/>
                    <a:pt x="49" y="8"/>
                    <a:pt x="49" y="8"/>
                  </a:cubicBezTo>
                  <a:cubicBezTo>
                    <a:pt x="48" y="16"/>
                    <a:pt x="48" y="16"/>
                    <a:pt x="48" y="16"/>
                  </a:cubicBezTo>
                  <a:cubicBezTo>
                    <a:pt x="8" y="9"/>
                    <a:pt x="8" y="9"/>
                    <a:pt x="8" y="9"/>
                  </a:cubicBezTo>
                  <a:lnTo>
                    <a:pt x="8"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4" name="Freeform 520"/>
            <p:cNvSpPr>
              <a:spLocks/>
            </p:cNvSpPr>
            <p:nvPr/>
          </p:nvSpPr>
          <p:spPr bwMode="auto">
            <a:xfrm>
              <a:off x="7205664" y="2560638"/>
              <a:ext cx="100013" cy="30163"/>
            </a:xfrm>
            <a:custGeom>
              <a:avLst/>
              <a:gdLst>
                <a:gd name="T0" fmla="*/ 56 w 56"/>
                <a:gd name="T1" fmla="*/ 16 h 16"/>
                <a:gd name="T2" fmla="*/ 48 w 56"/>
                <a:gd name="T3" fmla="*/ 16 h 16"/>
                <a:gd name="T4" fmla="*/ 48 w 56"/>
                <a:gd name="T5" fmla="*/ 8 h 16"/>
                <a:gd name="T6" fmla="*/ 0 w 56"/>
                <a:gd name="T7" fmla="*/ 8 h 16"/>
                <a:gd name="T8" fmla="*/ 0 w 56"/>
                <a:gd name="T9" fmla="*/ 0 h 16"/>
                <a:gd name="T10" fmla="*/ 52 w 56"/>
                <a:gd name="T11" fmla="*/ 0 h 16"/>
                <a:gd name="T12" fmla="*/ 56 w 56"/>
                <a:gd name="T13" fmla="*/ 4 h 16"/>
                <a:gd name="T14" fmla="*/ 56 w 5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6">
                  <a:moveTo>
                    <a:pt x="56" y="16"/>
                  </a:moveTo>
                  <a:cubicBezTo>
                    <a:pt x="48" y="16"/>
                    <a:pt x="48" y="16"/>
                    <a:pt x="48" y="16"/>
                  </a:cubicBezTo>
                  <a:cubicBezTo>
                    <a:pt x="48" y="8"/>
                    <a:pt x="48" y="8"/>
                    <a:pt x="48" y="8"/>
                  </a:cubicBezTo>
                  <a:cubicBezTo>
                    <a:pt x="0" y="8"/>
                    <a:pt x="0" y="8"/>
                    <a:pt x="0" y="8"/>
                  </a:cubicBezTo>
                  <a:cubicBezTo>
                    <a:pt x="0" y="0"/>
                    <a:pt x="0" y="0"/>
                    <a:pt x="0" y="0"/>
                  </a:cubicBezTo>
                  <a:cubicBezTo>
                    <a:pt x="52" y="0"/>
                    <a:pt x="52" y="0"/>
                    <a:pt x="52" y="0"/>
                  </a:cubicBezTo>
                  <a:cubicBezTo>
                    <a:pt x="55" y="0"/>
                    <a:pt x="56" y="2"/>
                    <a:pt x="56" y="4"/>
                  </a:cubicBezTo>
                  <a:lnTo>
                    <a:pt x="56"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5" name="Rectangle 521"/>
            <p:cNvSpPr>
              <a:spLocks noChangeArrowheads="1"/>
            </p:cNvSpPr>
            <p:nvPr/>
          </p:nvSpPr>
          <p:spPr bwMode="auto">
            <a:xfrm>
              <a:off x="7262814" y="2568576"/>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6" name="Rectangle 522"/>
            <p:cNvSpPr>
              <a:spLocks noChangeArrowheads="1"/>
            </p:cNvSpPr>
            <p:nvPr/>
          </p:nvSpPr>
          <p:spPr bwMode="auto">
            <a:xfrm>
              <a:off x="745807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7" name="Rectangle 523"/>
            <p:cNvSpPr>
              <a:spLocks noChangeArrowheads="1"/>
            </p:cNvSpPr>
            <p:nvPr/>
          </p:nvSpPr>
          <p:spPr bwMode="auto">
            <a:xfrm>
              <a:off x="7472364"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8" name="Rectangle 524"/>
            <p:cNvSpPr>
              <a:spLocks noChangeArrowheads="1"/>
            </p:cNvSpPr>
            <p:nvPr/>
          </p:nvSpPr>
          <p:spPr bwMode="auto">
            <a:xfrm>
              <a:off x="760253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9" name="Rectangle 525"/>
            <p:cNvSpPr>
              <a:spLocks noChangeArrowheads="1"/>
            </p:cNvSpPr>
            <p:nvPr/>
          </p:nvSpPr>
          <p:spPr bwMode="auto">
            <a:xfrm>
              <a:off x="7586664" y="27638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0" name="Rectangle 526"/>
            <p:cNvSpPr>
              <a:spLocks noChangeArrowheads="1"/>
            </p:cNvSpPr>
            <p:nvPr/>
          </p:nvSpPr>
          <p:spPr bwMode="auto">
            <a:xfrm>
              <a:off x="7327901"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1" name="Rectangle 527"/>
            <p:cNvSpPr>
              <a:spLocks noChangeArrowheads="1"/>
            </p:cNvSpPr>
            <p:nvPr/>
          </p:nvSpPr>
          <p:spPr bwMode="auto">
            <a:xfrm>
              <a:off x="734218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2" name="Rectangle 528"/>
            <p:cNvSpPr>
              <a:spLocks noChangeArrowheads="1"/>
            </p:cNvSpPr>
            <p:nvPr/>
          </p:nvSpPr>
          <p:spPr bwMode="auto">
            <a:xfrm>
              <a:off x="7212014"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3" name="Rectangle 529"/>
            <p:cNvSpPr>
              <a:spLocks noChangeArrowheads="1"/>
            </p:cNvSpPr>
            <p:nvPr/>
          </p:nvSpPr>
          <p:spPr bwMode="auto">
            <a:xfrm>
              <a:off x="719772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14" name="Group 813"/>
          <p:cNvGrpSpPr/>
          <p:nvPr/>
        </p:nvGrpSpPr>
        <p:grpSpPr>
          <a:xfrm>
            <a:off x="4204130" y="3975389"/>
            <a:ext cx="460375" cy="404813"/>
            <a:chOff x="682626" y="3084513"/>
            <a:chExt cx="460375" cy="404813"/>
          </a:xfrm>
        </p:grpSpPr>
        <p:sp>
          <p:nvSpPr>
            <p:cNvPr id="815" name="Freeform 435"/>
            <p:cNvSpPr>
              <a:spLocks noEditPoints="1"/>
            </p:cNvSpPr>
            <p:nvPr/>
          </p:nvSpPr>
          <p:spPr bwMode="auto">
            <a:xfrm>
              <a:off x="682626" y="3084513"/>
              <a:ext cx="460375" cy="317500"/>
            </a:xfrm>
            <a:custGeom>
              <a:avLst/>
              <a:gdLst>
                <a:gd name="T0" fmla="*/ 228 w 256"/>
                <a:gd name="T1" fmla="*/ 176 h 176"/>
                <a:gd name="T2" fmla="*/ 0 w 256"/>
                <a:gd name="T3" fmla="*/ 176 h 176"/>
                <a:gd name="T4" fmla="*/ 0 w 256"/>
                <a:gd name="T5" fmla="*/ 24 h 176"/>
                <a:gd name="T6" fmla="*/ 192 w 256"/>
                <a:gd name="T7" fmla="*/ 24 h 176"/>
                <a:gd name="T8" fmla="*/ 192 w 256"/>
                <a:gd name="T9" fmla="*/ 32 h 176"/>
                <a:gd name="T10" fmla="*/ 8 w 256"/>
                <a:gd name="T11" fmla="*/ 32 h 176"/>
                <a:gd name="T12" fmla="*/ 8 w 256"/>
                <a:gd name="T13" fmla="*/ 168 h 176"/>
                <a:gd name="T14" fmla="*/ 228 w 256"/>
                <a:gd name="T15" fmla="*/ 168 h 176"/>
                <a:gd name="T16" fmla="*/ 248 w 256"/>
                <a:gd name="T17" fmla="*/ 148 h 176"/>
                <a:gd name="T18" fmla="*/ 228 w 256"/>
                <a:gd name="T19" fmla="*/ 128 h 176"/>
                <a:gd name="T20" fmla="*/ 208 w 256"/>
                <a:gd name="T21" fmla="*/ 148 h 176"/>
                <a:gd name="T22" fmla="*/ 200 w 256"/>
                <a:gd name="T23" fmla="*/ 148 h 176"/>
                <a:gd name="T24" fmla="*/ 200 w 256"/>
                <a:gd name="T25" fmla="*/ 28 h 176"/>
                <a:gd name="T26" fmla="*/ 228 w 256"/>
                <a:gd name="T27" fmla="*/ 0 h 176"/>
                <a:gd name="T28" fmla="*/ 256 w 256"/>
                <a:gd name="T29" fmla="*/ 28 h 176"/>
                <a:gd name="T30" fmla="*/ 256 w 256"/>
                <a:gd name="T31" fmla="*/ 148 h 176"/>
                <a:gd name="T32" fmla="*/ 228 w 256"/>
                <a:gd name="T33" fmla="*/ 176 h 176"/>
                <a:gd name="T34" fmla="*/ 228 w 256"/>
                <a:gd name="T35" fmla="*/ 120 h 176"/>
                <a:gd name="T36" fmla="*/ 248 w 256"/>
                <a:gd name="T37" fmla="*/ 128 h 176"/>
                <a:gd name="T38" fmla="*/ 248 w 256"/>
                <a:gd name="T39" fmla="*/ 28 h 176"/>
                <a:gd name="T40" fmla="*/ 228 w 256"/>
                <a:gd name="T41" fmla="*/ 8 h 176"/>
                <a:gd name="T42" fmla="*/ 208 w 256"/>
                <a:gd name="T43" fmla="*/ 28 h 176"/>
                <a:gd name="T44" fmla="*/ 208 w 256"/>
                <a:gd name="T45" fmla="*/ 128 h 176"/>
                <a:gd name="T46" fmla="*/ 228 w 256"/>
                <a:gd name="T47"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176">
                  <a:moveTo>
                    <a:pt x="228" y="176"/>
                  </a:moveTo>
                  <a:cubicBezTo>
                    <a:pt x="0" y="176"/>
                    <a:pt x="0" y="176"/>
                    <a:pt x="0" y="176"/>
                  </a:cubicBezTo>
                  <a:cubicBezTo>
                    <a:pt x="0" y="24"/>
                    <a:pt x="0" y="24"/>
                    <a:pt x="0" y="24"/>
                  </a:cubicBezTo>
                  <a:cubicBezTo>
                    <a:pt x="192" y="24"/>
                    <a:pt x="192" y="24"/>
                    <a:pt x="192" y="24"/>
                  </a:cubicBezTo>
                  <a:cubicBezTo>
                    <a:pt x="192" y="32"/>
                    <a:pt x="192" y="32"/>
                    <a:pt x="192" y="32"/>
                  </a:cubicBezTo>
                  <a:cubicBezTo>
                    <a:pt x="8" y="32"/>
                    <a:pt x="8" y="32"/>
                    <a:pt x="8" y="32"/>
                  </a:cubicBezTo>
                  <a:cubicBezTo>
                    <a:pt x="8" y="168"/>
                    <a:pt x="8" y="168"/>
                    <a:pt x="8" y="168"/>
                  </a:cubicBezTo>
                  <a:cubicBezTo>
                    <a:pt x="228" y="168"/>
                    <a:pt x="228" y="168"/>
                    <a:pt x="228" y="168"/>
                  </a:cubicBezTo>
                  <a:cubicBezTo>
                    <a:pt x="239" y="168"/>
                    <a:pt x="248" y="159"/>
                    <a:pt x="248" y="148"/>
                  </a:cubicBezTo>
                  <a:cubicBezTo>
                    <a:pt x="248" y="137"/>
                    <a:pt x="239" y="128"/>
                    <a:pt x="228" y="128"/>
                  </a:cubicBezTo>
                  <a:cubicBezTo>
                    <a:pt x="217" y="128"/>
                    <a:pt x="208" y="137"/>
                    <a:pt x="208" y="148"/>
                  </a:cubicBezTo>
                  <a:cubicBezTo>
                    <a:pt x="200" y="148"/>
                    <a:pt x="200" y="148"/>
                    <a:pt x="200" y="148"/>
                  </a:cubicBezTo>
                  <a:cubicBezTo>
                    <a:pt x="200" y="28"/>
                    <a:pt x="200" y="28"/>
                    <a:pt x="200" y="28"/>
                  </a:cubicBezTo>
                  <a:cubicBezTo>
                    <a:pt x="200" y="13"/>
                    <a:pt x="213" y="0"/>
                    <a:pt x="228" y="0"/>
                  </a:cubicBezTo>
                  <a:cubicBezTo>
                    <a:pt x="243" y="0"/>
                    <a:pt x="256" y="13"/>
                    <a:pt x="256" y="28"/>
                  </a:cubicBezTo>
                  <a:cubicBezTo>
                    <a:pt x="256" y="148"/>
                    <a:pt x="256" y="148"/>
                    <a:pt x="256" y="148"/>
                  </a:cubicBezTo>
                  <a:cubicBezTo>
                    <a:pt x="256" y="163"/>
                    <a:pt x="243" y="176"/>
                    <a:pt x="228" y="176"/>
                  </a:cubicBezTo>
                  <a:close/>
                  <a:moveTo>
                    <a:pt x="228" y="120"/>
                  </a:moveTo>
                  <a:cubicBezTo>
                    <a:pt x="236" y="120"/>
                    <a:pt x="243" y="123"/>
                    <a:pt x="248" y="128"/>
                  </a:cubicBezTo>
                  <a:cubicBezTo>
                    <a:pt x="248" y="28"/>
                    <a:pt x="248" y="28"/>
                    <a:pt x="248" y="28"/>
                  </a:cubicBezTo>
                  <a:cubicBezTo>
                    <a:pt x="248" y="17"/>
                    <a:pt x="239" y="8"/>
                    <a:pt x="228" y="8"/>
                  </a:cubicBezTo>
                  <a:cubicBezTo>
                    <a:pt x="217" y="8"/>
                    <a:pt x="208" y="17"/>
                    <a:pt x="208" y="28"/>
                  </a:cubicBezTo>
                  <a:cubicBezTo>
                    <a:pt x="208" y="128"/>
                    <a:pt x="208" y="128"/>
                    <a:pt x="208" y="128"/>
                  </a:cubicBezTo>
                  <a:cubicBezTo>
                    <a:pt x="213" y="123"/>
                    <a:pt x="220" y="120"/>
                    <a:pt x="228"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6" name="Rectangle 436"/>
            <p:cNvSpPr>
              <a:spLocks noChangeArrowheads="1"/>
            </p:cNvSpPr>
            <p:nvPr/>
          </p:nvSpPr>
          <p:spPr bwMode="auto">
            <a:xfrm>
              <a:off x="7397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7" name="Rectangle 437"/>
            <p:cNvSpPr>
              <a:spLocks noChangeArrowheads="1"/>
            </p:cNvSpPr>
            <p:nvPr/>
          </p:nvSpPr>
          <p:spPr bwMode="auto">
            <a:xfrm>
              <a:off x="7762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8" name="Rectangle 438"/>
            <p:cNvSpPr>
              <a:spLocks noChangeArrowheads="1"/>
            </p:cNvSpPr>
            <p:nvPr/>
          </p:nvSpPr>
          <p:spPr bwMode="auto">
            <a:xfrm>
              <a:off x="84772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9" name="Rectangle 439"/>
            <p:cNvSpPr>
              <a:spLocks noChangeArrowheads="1"/>
            </p:cNvSpPr>
            <p:nvPr/>
          </p:nvSpPr>
          <p:spPr bwMode="auto">
            <a:xfrm>
              <a:off x="81121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0" name="Rectangle 440"/>
            <p:cNvSpPr>
              <a:spLocks noChangeArrowheads="1"/>
            </p:cNvSpPr>
            <p:nvPr/>
          </p:nvSpPr>
          <p:spPr bwMode="auto">
            <a:xfrm>
              <a:off x="91916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1" name="Rectangle 441"/>
            <p:cNvSpPr>
              <a:spLocks noChangeArrowheads="1"/>
            </p:cNvSpPr>
            <p:nvPr/>
          </p:nvSpPr>
          <p:spPr bwMode="auto">
            <a:xfrm>
              <a:off x="88423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2" name="Rectangle 442"/>
            <p:cNvSpPr>
              <a:spLocks noChangeArrowheads="1"/>
            </p:cNvSpPr>
            <p:nvPr/>
          </p:nvSpPr>
          <p:spPr bwMode="auto">
            <a:xfrm>
              <a:off x="9556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3" name="Rectangle 443"/>
            <p:cNvSpPr>
              <a:spLocks noChangeArrowheads="1"/>
            </p:cNvSpPr>
            <p:nvPr/>
          </p:nvSpPr>
          <p:spPr bwMode="auto">
            <a:xfrm>
              <a:off x="9921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4" name="Rectangle 444"/>
            <p:cNvSpPr>
              <a:spLocks noChangeArrowheads="1"/>
            </p:cNvSpPr>
            <p:nvPr/>
          </p:nvSpPr>
          <p:spPr bwMode="auto">
            <a:xfrm>
              <a:off x="719139" y="322262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5" name="Rectangle 445"/>
            <p:cNvSpPr>
              <a:spLocks noChangeArrowheads="1"/>
            </p:cNvSpPr>
            <p:nvPr/>
          </p:nvSpPr>
          <p:spPr bwMode="auto">
            <a:xfrm>
              <a:off x="719139" y="318611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6" name="Rectangle 446"/>
            <p:cNvSpPr>
              <a:spLocks noChangeArrowheads="1"/>
            </p:cNvSpPr>
            <p:nvPr/>
          </p:nvSpPr>
          <p:spPr bwMode="auto">
            <a:xfrm>
              <a:off x="719139" y="3257551"/>
              <a:ext cx="30956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7" name="Rectangle 447"/>
            <p:cNvSpPr>
              <a:spLocks noChangeArrowheads="1"/>
            </p:cNvSpPr>
            <p:nvPr/>
          </p:nvSpPr>
          <p:spPr bwMode="auto">
            <a:xfrm>
              <a:off x="719139" y="329406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8" name="Rectangle 448"/>
            <p:cNvSpPr>
              <a:spLocks noChangeArrowheads="1"/>
            </p:cNvSpPr>
            <p:nvPr/>
          </p:nvSpPr>
          <p:spPr bwMode="auto">
            <a:xfrm>
              <a:off x="719139" y="333057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9" name="Freeform 449"/>
            <p:cNvSpPr>
              <a:spLocks noEditPoints="1"/>
            </p:cNvSpPr>
            <p:nvPr/>
          </p:nvSpPr>
          <p:spPr bwMode="auto">
            <a:xfrm>
              <a:off x="682626" y="3416301"/>
              <a:ext cx="460375" cy="73025"/>
            </a:xfrm>
            <a:custGeom>
              <a:avLst/>
              <a:gdLst>
                <a:gd name="T0" fmla="*/ 290 w 290"/>
                <a:gd name="T1" fmla="*/ 46 h 46"/>
                <a:gd name="T2" fmla="*/ 0 w 290"/>
                <a:gd name="T3" fmla="*/ 46 h 46"/>
                <a:gd name="T4" fmla="*/ 0 w 290"/>
                <a:gd name="T5" fmla="*/ 0 h 46"/>
                <a:gd name="T6" fmla="*/ 290 w 290"/>
                <a:gd name="T7" fmla="*/ 0 h 46"/>
                <a:gd name="T8" fmla="*/ 290 w 290"/>
                <a:gd name="T9" fmla="*/ 46 h 46"/>
                <a:gd name="T10" fmla="*/ 9 w 290"/>
                <a:gd name="T11" fmla="*/ 37 h 46"/>
                <a:gd name="T12" fmla="*/ 281 w 290"/>
                <a:gd name="T13" fmla="*/ 37 h 46"/>
                <a:gd name="T14" fmla="*/ 281 w 290"/>
                <a:gd name="T15" fmla="*/ 9 h 46"/>
                <a:gd name="T16" fmla="*/ 9 w 290"/>
                <a:gd name="T17" fmla="*/ 9 h 46"/>
                <a:gd name="T18" fmla="*/ 9 w 290"/>
                <a:gd name="T1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0" h="46">
                  <a:moveTo>
                    <a:pt x="290" y="46"/>
                  </a:moveTo>
                  <a:lnTo>
                    <a:pt x="0" y="46"/>
                  </a:lnTo>
                  <a:lnTo>
                    <a:pt x="0" y="0"/>
                  </a:lnTo>
                  <a:lnTo>
                    <a:pt x="290" y="0"/>
                  </a:lnTo>
                  <a:lnTo>
                    <a:pt x="290" y="46"/>
                  </a:lnTo>
                  <a:close/>
                  <a:moveTo>
                    <a:pt x="9" y="37"/>
                  </a:moveTo>
                  <a:lnTo>
                    <a:pt x="281" y="37"/>
                  </a:lnTo>
                  <a:lnTo>
                    <a:pt x="281" y="9"/>
                  </a:lnTo>
                  <a:lnTo>
                    <a:pt x="9" y="9"/>
                  </a:lnTo>
                  <a:lnTo>
                    <a:pt x="9" y="3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0" name="Rectangle 450"/>
            <p:cNvSpPr>
              <a:spLocks noChangeArrowheads="1"/>
            </p:cNvSpPr>
            <p:nvPr/>
          </p:nvSpPr>
          <p:spPr bwMode="auto">
            <a:xfrm>
              <a:off x="7112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1" name="Rectangle 451"/>
            <p:cNvSpPr>
              <a:spLocks noChangeArrowheads="1"/>
            </p:cNvSpPr>
            <p:nvPr/>
          </p:nvSpPr>
          <p:spPr bwMode="auto">
            <a:xfrm>
              <a:off x="7397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2" name="Rectangle 452"/>
            <p:cNvSpPr>
              <a:spLocks noChangeArrowheads="1"/>
            </p:cNvSpPr>
            <p:nvPr/>
          </p:nvSpPr>
          <p:spPr bwMode="auto">
            <a:xfrm>
              <a:off x="76835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3" name="Rectangle 453"/>
            <p:cNvSpPr>
              <a:spLocks noChangeArrowheads="1"/>
            </p:cNvSpPr>
            <p:nvPr/>
          </p:nvSpPr>
          <p:spPr bwMode="auto">
            <a:xfrm>
              <a:off x="79692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4" name="Rectangle 454"/>
            <p:cNvSpPr>
              <a:spLocks noChangeArrowheads="1"/>
            </p:cNvSpPr>
            <p:nvPr/>
          </p:nvSpPr>
          <p:spPr bwMode="auto">
            <a:xfrm>
              <a:off x="8270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5" name="Rectangle 455"/>
            <p:cNvSpPr>
              <a:spLocks noChangeArrowheads="1"/>
            </p:cNvSpPr>
            <p:nvPr/>
          </p:nvSpPr>
          <p:spPr bwMode="auto">
            <a:xfrm>
              <a:off x="8556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6" name="Rectangle 456"/>
            <p:cNvSpPr>
              <a:spLocks noChangeArrowheads="1"/>
            </p:cNvSpPr>
            <p:nvPr/>
          </p:nvSpPr>
          <p:spPr bwMode="auto">
            <a:xfrm>
              <a:off x="8842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7" name="Rectangle 457"/>
            <p:cNvSpPr>
              <a:spLocks noChangeArrowheads="1"/>
            </p:cNvSpPr>
            <p:nvPr/>
          </p:nvSpPr>
          <p:spPr bwMode="auto">
            <a:xfrm>
              <a:off x="91281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8" name="Rectangle 458"/>
            <p:cNvSpPr>
              <a:spLocks noChangeArrowheads="1"/>
            </p:cNvSpPr>
            <p:nvPr/>
          </p:nvSpPr>
          <p:spPr bwMode="auto">
            <a:xfrm>
              <a:off x="9413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9" name="Rectangle 459"/>
            <p:cNvSpPr>
              <a:spLocks noChangeArrowheads="1"/>
            </p:cNvSpPr>
            <p:nvPr/>
          </p:nvSpPr>
          <p:spPr bwMode="auto">
            <a:xfrm>
              <a:off x="9699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0" name="Rectangle 460"/>
            <p:cNvSpPr>
              <a:spLocks noChangeArrowheads="1"/>
            </p:cNvSpPr>
            <p:nvPr/>
          </p:nvSpPr>
          <p:spPr bwMode="auto">
            <a:xfrm>
              <a:off x="9985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1" name="Rectangle 461"/>
            <p:cNvSpPr>
              <a:spLocks noChangeArrowheads="1"/>
            </p:cNvSpPr>
            <p:nvPr/>
          </p:nvSpPr>
          <p:spPr bwMode="auto">
            <a:xfrm>
              <a:off x="10287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2" name="Rectangle 462"/>
            <p:cNvSpPr>
              <a:spLocks noChangeArrowheads="1"/>
            </p:cNvSpPr>
            <p:nvPr/>
          </p:nvSpPr>
          <p:spPr bwMode="auto">
            <a:xfrm>
              <a:off x="10572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3" name="Rectangle 463"/>
            <p:cNvSpPr>
              <a:spLocks noChangeArrowheads="1"/>
            </p:cNvSpPr>
            <p:nvPr/>
          </p:nvSpPr>
          <p:spPr bwMode="auto">
            <a:xfrm>
              <a:off x="1100139" y="34464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844" name="Group 843"/>
          <p:cNvGrpSpPr/>
          <p:nvPr/>
        </p:nvGrpSpPr>
        <p:grpSpPr>
          <a:xfrm>
            <a:off x="4187459" y="3351852"/>
            <a:ext cx="461963" cy="447675"/>
            <a:chOff x="3933826" y="3173413"/>
            <a:chExt cx="461963" cy="447675"/>
          </a:xfrm>
        </p:grpSpPr>
        <p:sp>
          <p:nvSpPr>
            <p:cNvPr id="845" name="Freeform 157"/>
            <p:cNvSpPr>
              <a:spLocks noEditPoints="1"/>
            </p:cNvSpPr>
            <p:nvPr/>
          </p:nvSpPr>
          <p:spPr bwMode="auto">
            <a:xfrm>
              <a:off x="3933826" y="3563938"/>
              <a:ext cx="461963" cy="57150"/>
            </a:xfrm>
            <a:custGeom>
              <a:avLst/>
              <a:gdLst>
                <a:gd name="T0" fmla="*/ 270 w 291"/>
                <a:gd name="T1" fmla="*/ 36 h 36"/>
                <a:gd name="T2" fmla="*/ 22 w 291"/>
                <a:gd name="T3" fmla="*/ 36 h 36"/>
                <a:gd name="T4" fmla="*/ 0 w 291"/>
                <a:gd name="T5" fmla="*/ 16 h 36"/>
                <a:gd name="T6" fmla="*/ 0 w 291"/>
                <a:gd name="T7" fmla="*/ 0 h 36"/>
                <a:gd name="T8" fmla="*/ 116 w 291"/>
                <a:gd name="T9" fmla="*/ 0 h 36"/>
                <a:gd name="T10" fmla="*/ 125 w 291"/>
                <a:gd name="T11" fmla="*/ 9 h 36"/>
                <a:gd name="T12" fmla="*/ 167 w 291"/>
                <a:gd name="T13" fmla="*/ 9 h 36"/>
                <a:gd name="T14" fmla="*/ 176 w 291"/>
                <a:gd name="T15" fmla="*/ 0 h 36"/>
                <a:gd name="T16" fmla="*/ 291 w 291"/>
                <a:gd name="T17" fmla="*/ 0 h 36"/>
                <a:gd name="T18" fmla="*/ 291 w 291"/>
                <a:gd name="T19" fmla="*/ 16 h 36"/>
                <a:gd name="T20" fmla="*/ 270 w 291"/>
                <a:gd name="T21" fmla="*/ 36 h 36"/>
                <a:gd name="T22" fmla="*/ 25 w 291"/>
                <a:gd name="T23" fmla="*/ 27 h 36"/>
                <a:gd name="T24" fmla="*/ 267 w 291"/>
                <a:gd name="T25" fmla="*/ 27 h 36"/>
                <a:gd name="T26" fmla="*/ 282 w 291"/>
                <a:gd name="T27" fmla="*/ 11 h 36"/>
                <a:gd name="T28" fmla="*/ 282 w 291"/>
                <a:gd name="T29" fmla="*/ 9 h 36"/>
                <a:gd name="T30" fmla="*/ 179 w 291"/>
                <a:gd name="T31" fmla="*/ 9 h 36"/>
                <a:gd name="T32" fmla="*/ 170 w 291"/>
                <a:gd name="T33" fmla="*/ 18 h 36"/>
                <a:gd name="T34" fmla="*/ 122 w 291"/>
                <a:gd name="T35" fmla="*/ 18 h 36"/>
                <a:gd name="T36" fmla="*/ 112 w 291"/>
                <a:gd name="T37" fmla="*/ 9 h 36"/>
                <a:gd name="T38" fmla="*/ 9 w 291"/>
                <a:gd name="T39" fmla="*/ 9 h 36"/>
                <a:gd name="T40" fmla="*/ 9 w 291"/>
                <a:gd name="T41" fmla="*/ 11 h 36"/>
                <a:gd name="T42" fmla="*/ 25 w 291"/>
                <a:gd name="T4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1" h="36">
                  <a:moveTo>
                    <a:pt x="270" y="36"/>
                  </a:moveTo>
                  <a:lnTo>
                    <a:pt x="22" y="36"/>
                  </a:lnTo>
                  <a:lnTo>
                    <a:pt x="0" y="16"/>
                  </a:lnTo>
                  <a:lnTo>
                    <a:pt x="0" y="0"/>
                  </a:lnTo>
                  <a:lnTo>
                    <a:pt x="116" y="0"/>
                  </a:lnTo>
                  <a:lnTo>
                    <a:pt x="125" y="9"/>
                  </a:lnTo>
                  <a:lnTo>
                    <a:pt x="167" y="9"/>
                  </a:lnTo>
                  <a:lnTo>
                    <a:pt x="176" y="0"/>
                  </a:lnTo>
                  <a:lnTo>
                    <a:pt x="291" y="0"/>
                  </a:lnTo>
                  <a:lnTo>
                    <a:pt x="291" y="16"/>
                  </a:lnTo>
                  <a:lnTo>
                    <a:pt x="270" y="36"/>
                  </a:lnTo>
                  <a:close/>
                  <a:moveTo>
                    <a:pt x="25" y="27"/>
                  </a:moveTo>
                  <a:lnTo>
                    <a:pt x="267" y="27"/>
                  </a:lnTo>
                  <a:lnTo>
                    <a:pt x="282" y="11"/>
                  </a:lnTo>
                  <a:lnTo>
                    <a:pt x="282" y="9"/>
                  </a:lnTo>
                  <a:lnTo>
                    <a:pt x="179" y="9"/>
                  </a:lnTo>
                  <a:lnTo>
                    <a:pt x="170" y="18"/>
                  </a:lnTo>
                  <a:lnTo>
                    <a:pt x="122" y="18"/>
                  </a:lnTo>
                  <a:lnTo>
                    <a:pt x="112" y="9"/>
                  </a:lnTo>
                  <a:lnTo>
                    <a:pt x="9" y="9"/>
                  </a:lnTo>
                  <a:lnTo>
                    <a:pt x="9" y="11"/>
                  </a:lnTo>
                  <a:lnTo>
                    <a:pt x="25"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6" name="Freeform 158"/>
            <p:cNvSpPr>
              <a:spLocks/>
            </p:cNvSpPr>
            <p:nvPr/>
          </p:nvSpPr>
          <p:spPr bwMode="auto">
            <a:xfrm>
              <a:off x="3976688" y="3317875"/>
              <a:ext cx="374650" cy="230188"/>
            </a:xfrm>
            <a:custGeom>
              <a:avLst/>
              <a:gdLst>
                <a:gd name="T0" fmla="*/ 208 w 208"/>
                <a:gd name="T1" fmla="*/ 128 h 128"/>
                <a:gd name="T2" fmla="*/ 200 w 208"/>
                <a:gd name="T3" fmla="*/ 128 h 128"/>
                <a:gd name="T4" fmla="*/ 200 w 208"/>
                <a:gd name="T5" fmla="*/ 16 h 128"/>
                <a:gd name="T6" fmla="*/ 192 w 208"/>
                <a:gd name="T7" fmla="*/ 8 h 128"/>
                <a:gd name="T8" fmla="*/ 16 w 208"/>
                <a:gd name="T9" fmla="*/ 8 h 128"/>
                <a:gd name="T10" fmla="*/ 8 w 208"/>
                <a:gd name="T11" fmla="*/ 16 h 128"/>
                <a:gd name="T12" fmla="*/ 8 w 208"/>
                <a:gd name="T13" fmla="*/ 128 h 128"/>
                <a:gd name="T14" fmla="*/ 0 w 208"/>
                <a:gd name="T15" fmla="*/ 128 h 128"/>
                <a:gd name="T16" fmla="*/ 0 w 208"/>
                <a:gd name="T17" fmla="*/ 16 h 128"/>
                <a:gd name="T18" fmla="*/ 16 w 208"/>
                <a:gd name="T19" fmla="*/ 0 h 128"/>
                <a:gd name="T20" fmla="*/ 192 w 208"/>
                <a:gd name="T21" fmla="*/ 0 h 128"/>
                <a:gd name="T22" fmla="*/ 208 w 208"/>
                <a:gd name="T23" fmla="*/ 16 h 128"/>
                <a:gd name="T24" fmla="*/ 208 w 208"/>
                <a:gd name="T25"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128">
                  <a:moveTo>
                    <a:pt x="208" y="128"/>
                  </a:moveTo>
                  <a:cubicBezTo>
                    <a:pt x="200" y="128"/>
                    <a:pt x="200" y="128"/>
                    <a:pt x="200" y="128"/>
                  </a:cubicBezTo>
                  <a:cubicBezTo>
                    <a:pt x="200" y="16"/>
                    <a:pt x="200" y="16"/>
                    <a:pt x="200" y="16"/>
                  </a:cubicBezTo>
                  <a:cubicBezTo>
                    <a:pt x="200" y="12"/>
                    <a:pt x="197" y="8"/>
                    <a:pt x="192" y="8"/>
                  </a:cubicBezTo>
                  <a:cubicBezTo>
                    <a:pt x="16" y="8"/>
                    <a:pt x="16" y="8"/>
                    <a:pt x="16" y="8"/>
                  </a:cubicBezTo>
                  <a:cubicBezTo>
                    <a:pt x="12" y="8"/>
                    <a:pt x="8" y="12"/>
                    <a:pt x="8" y="16"/>
                  </a:cubicBezTo>
                  <a:cubicBezTo>
                    <a:pt x="8" y="128"/>
                    <a:pt x="8" y="128"/>
                    <a:pt x="8" y="128"/>
                  </a:cubicBezTo>
                  <a:cubicBezTo>
                    <a:pt x="0" y="128"/>
                    <a:pt x="0" y="128"/>
                    <a:pt x="0" y="128"/>
                  </a:cubicBezTo>
                  <a:cubicBezTo>
                    <a:pt x="0" y="16"/>
                    <a:pt x="0" y="16"/>
                    <a:pt x="0" y="16"/>
                  </a:cubicBezTo>
                  <a:cubicBezTo>
                    <a:pt x="0" y="7"/>
                    <a:pt x="7" y="0"/>
                    <a:pt x="16" y="0"/>
                  </a:cubicBezTo>
                  <a:cubicBezTo>
                    <a:pt x="192" y="0"/>
                    <a:pt x="192" y="0"/>
                    <a:pt x="192" y="0"/>
                  </a:cubicBezTo>
                  <a:cubicBezTo>
                    <a:pt x="201" y="0"/>
                    <a:pt x="208" y="7"/>
                    <a:pt x="208" y="16"/>
                  </a:cubicBezTo>
                  <a:lnTo>
                    <a:pt x="20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7" name="Freeform 159"/>
            <p:cNvSpPr>
              <a:spLocks/>
            </p:cNvSpPr>
            <p:nvPr/>
          </p:nvSpPr>
          <p:spPr bwMode="auto">
            <a:xfrm>
              <a:off x="4035426" y="3392488"/>
              <a:ext cx="258763" cy="111125"/>
            </a:xfrm>
            <a:custGeom>
              <a:avLst/>
              <a:gdLst>
                <a:gd name="T0" fmla="*/ 64 w 163"/>
                <a:gd name="T1" fmla="*/ 70 h 70"/>
                <a:gd name="T2" fmla="*/ 27 w 163"/>
                <a:gd name="T3" fmla="*/ 23 h 70"/>
                <a:gd name="T4" fmla="*/ 11 w 163"/>
                <a:gd name="T5" fmla="*/ 39 h 70"/>
                <a:gd name="T6" fmla="*/ 0 w 163"/>
                <a:gd name="T7" fmla="*/ 39 h 70"/>
                <a:gd name="T8" fmla="*/ 0 w 163"/>
                <a:gd name="T9" fmla="*/ 30 h 70"/>
                <a:gd name="T10" fmla="*/ 8 w 163"/>
                <a:gd name="T11" fmla="*/ 30 h 70"/>
                <a:gd name="T12" fmla="*/ 28 w 163"/>
                <a:gd name="T13" fmla="*/ 10 h 70"/>
                <a:gd name="T14" fmla="*/ 63 w 163"/>
                <a:gd name="T15" fmla="*/ 54 h 70"/>
                <a:gd name="T16" fmla="*/ 100 w 163"/>
                <a:gd name="T17" fmla="*/ 0 h 70"/>
                <a:gd name="T18" fmla="*/ 137 w 163"/>
                <a:gd name="T19" fmla="*/ 46 h 70"/>
                <a:gd name="T20" fmla="*/ 153 w 163"/>
                <a:gd name="T21" fmla="*/ 30 h 70"/>
                <a:gd name="T22" fmla="*/ 163 w 163"/>
                <a:gd name="T23" fmla="*/ 30 h 70"/>
                <a:gd name="T24" fmla="*/ 163 w 163"/>
                <a:gd name="T25" fmla="*/ 39 h 70"/>
                <a:gd name="T26" fmla="*/ 156 w 163"/>
                <a:gd name="T27" fmla="*/ 39 h 70"/>
                <a:gd name="T28" fmla="*/ 136 w 163"/>
                <a:gd name="T29" fmla="*/ 60 h 70"/>
                <a:gd name="T30" fmla="*/ 101 w 163"/>
                <a:gd name="T31" fmla="*/ 15 h 70"/>
                <a:gd name="T32" fmla="*/ 64 w 163"/>
                <a:gd name="T3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70">
                  <a:moveTo>
                    <a:pt x="64" y="70"/>
                  </a:moveTo>
                  <a:lnTo>
                    <a:pt x="27" y="23"/>
                  </a:lnTo>
                  <a:lnTo>
                    <a:pt x="11" y="39"/>
                  </a:lnTo>
                  <a:lnTo>
                    <a:pt x="0" y="39"/>
                  </a:lnTo>
                  <a:lnTo>
                    <a:pt x="0" y="30"/>
                  </a:lnTo>
                  <a:lnTo>
                    <a:pt x="8" y="30"/>
                  </a:lnTo>
                  <a:lnTo>
                    <a:pt x="28" y="10"/>
                  </a:lnTo>
                  <a:lnTo>
                    <a:pt x="63" y="54"/>
                  </a:lnTo>
                  <a:lnTo>
                    <a:pt x="100" y="0"/>
                  </a:lnTo>
                  <a:lnTo>
                    <a:pt x="137" y="46"/>
                  </a:lnTo>
                  <a:lnTo>
                    <a:pt x="153" y="30"/>
                  </a:lnTo>
                  <a:lnTo>
                    <a:pt x="163" y="30"/>
                  </a:lnTo>
                  <a:lnTo>
                    <a:pt x="163" y="39"/>
                  </a:lnTo>
                  <a:lnTo>
                    <a:pt x="156" y="39"/>
                  </a:lnTo>
                  <a:lnTo>
                    <a:pt x="136" y="60"/>
                  </a:lnTo>
                  <a:lnTo>
                    <a:pt x="101" y="15"/>
                  </a:lnTo>
                  <a:lnTo>
                    <a:pt x="64" y="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8" name="Freeform 160"/>
            <p:cNvSpPr>
              <a:spLocks/>
            </p:cNvSpPr>
            <p:nvPr/>
          </p:nvSpPr>
          <p:spPr bwMode="auto">
            <a:xfrm>
              <a:off x="4035426" y="3173413"/>
              <a:ext cx="258763" cy="130175"/>
            </a:xfrm>
            <a:custGeom>
              <a:avLst/>
              <a:gdLst>
                <a:gd name="T0" fmla="*/ 144 w 144"/>
                <a:gd name="T1" fmla="*/ 72 h 72"/>
                <a:gd name="T2" fmla="*/ 136 w 144"/>
                <a:gd name="T3" fmla="*/ 72 h 72"/>
                <a:gd name="T4" fmla="*/ 136 w 144"/>
                <a:gd name="T5" fmla="*/ 68 h 72"/>
                <a:gd name="T6" fmla="*/ 132 w 144"/>
                <a:gd name="T7" fmla="*/ 68 h 72"/>
                <a:gd name="T8" fmla="*/ 112 w 144"/>
                <a:gd name="T9" fmla="*/ 48 h 72"/>
                <a:gd name="T10" fmla="*/ 121 w 144"/>
                <a:gd name="T11" fmla="*/ 31 h 72"/>
                <a:gd name="T12" fmla="*/ 113 w 144"/>
                <a:gd name="T13" fmla="*/ 23 h 72"/>
                <a:gd name="T14" fmla="*/ 96 w 144"/>
                <a:gd name="T15" fmla="*/ 32 h 72"/>
                <a:gd name="T16" fmla="*/ 76 w 144"/>
                <a:gd name="T17" fmla="*/ 12 h 72"/>
                <a:gd name="T18" fmla="*/ 77 w 144"/>
                <a:gd name="T19" fmla="*/ 8 h 72"/>
                <a:gd name="T20" fmla="*/ 68 w 144"/>
                <a:gd name="T21" fmla="*/ 8 h 72"/>
                <a:gd name="T22" fmla="*/ 68 w 144"/>
                <a:gd name="T23" fmla="*/ 12 h 72"/>
                <a:gd name="T24" fmla="*/ 48 w 144"/>
                <a:gd name="T25" fmla="*/ 32 h 72"/>
                <a:gd name="T26" fmla="*/ 31 w 144"/>
                <a:gd name="T27" fmla="*/ 23 h 72"/>
                <a:gd name="T28" fmla="*/ 23 w 144"/>
                <a:gd name="T29" fmla="*/ 31 h 72"/>
                <a:gd name="T30" fmla="*/ 32 w 144"/>
                <a:gd name="T31" fmla="*/ 48 h 72"/>
                <a:gd name="T32" fmla="*/ 12 w 144"/>
                <a:gd name="T33" fmla="*/ 68 h 72"/>
                <a:gd name="T34" fmla="*/ 8 w 144"/>
                <a:gd name="T35" fmla="*/ 68 h 72"/>
                <a:gd name="T36" fmla="*/ 8 w 144"/>
                <a:gd name="T37" fmla="*/ 72 h 72"/>
                <a:gd name="T38" fmla="*/ 0 w 144"/>
                <a:gd name="T39" fmla="*/ 72 h 72"/>
                <a:gd name="T40" fmla="*/ 1 w 144"/>
                <a:gd name="T41" fmla="*/ 62 h 72"/>
                <a:gd name="T42" fmla="*/ 3 w 144"/>
                <a:gd name="T43" fmla="*/ 59 h 72"/>
                <a:gd name="T44" fmla="*/ 7 w 144"/>
                <a:gd name="T45" fmla="*/ 59 h 72"/>
                <a:gd name="T46" fmla="*/ 12 w 144"/>
                <a:gd name="T47" fmla="*/ 60 h 72"/>
                <a:gd name="T48" fmla="*/ 24 w 144"/>
                <a:gd name="T49" fmla="*/ 48 h 72"/>
                <a:gd name="T50" fmla="*/ 16 w 144"/>
                <a:gd name="T51" fmla="*/ 37 h 72"/>
                <a:gd name="T52" fmla="*/ 13 w 144"/>
                <a:gd name="T53" fmla="*/ 34 h 72"/>
                <a:gd name="T54" fmla="*/ 13 w 144"/>
                <a:gd name="T55" fmla="*/ 30 h 72"/>
                <a:gd name="T56" fmla="*/ 31 w 144"/>
                <a:gd name="T57" fmla="*/ 13 h 72"/>
                <a:gd name="T58" fmla="*/ 34 w 144"/>
                <a:gd name="T59" fmla="*/ 13 h 72"/>
                <a:gd name="T60" fmla="*/ 37 w 144"/>
                <a:gd name="T61" fmla="*/ 15 h 72"/>
                <a:gd name="T62" fmla="*/ 48 w 144"/>
                <a:gd name="T63" fmla="*/ 24 h 72"/>
                <a:gd name="T64" fmla="*/ 60 w 144"/>
                <a:gd name="T65" fmla="*/ 12 h 72"/>
                <a:gd name="T66" fmla="*/ 59 w 144"/>
                <a:gd name="T67" fmla="*/ 7 h 72"/>
                <a:gd name="T68" fmla="*/ 59 w 144"/>
                <a:gd name="T69" fmla="*/ 3 h 72"/>
                <a:gd name="T70" fmla="*/ 62 w 144"/>
                <a:gd name="T71" fmla="*/ 1 h 72"/>
                <a:gd name="T72" fmla="*/ 83 w 144"/>
                <a:gd name="T73" fmla="*/ 1 h 72"/>
                <a:gd name="T74" fmla="*/ 86 w 144"/>
                <a:gd name="T75" fmla="*/ 3 h 72"/>
                <a:gd name="T76" fmla="*/ 86 w 144"/>
                <a:gd name="T77" fmla="*/ 7 h 72"/>
                <a:gd name="T78" fmla="*/ 84 w 144"/>
                <a:gd name="T79" fmla="*/ 12 h 72"/>
                <a:gd name="T80" fmla="*/ 96 w 144"/>
                <a:gd name="T81" fmla="*/ 24 h 72"/>
                <a:gd name="T82" fmla="*/ 108 w 144"/>
                <a:gd name="T83" fmla="*/ 15 h 72"/>
                <a:gd name="T84" fmla="*/ 110 w 144"/>
                <a:gd name="T85" fmla="*/ 13 h 72"/>
                <a:gd name="T86" fmla="*/ 114 w 144"/>
                <a:gd name="T87" fmla="*/ 13 h 72"/>
                <a:gd name="T88" fmla="*/ 131 w 144"/>
                <a:gd name="T89" fmla="*/ 30 h 72"/>
                <a:gd name="T90" fmla="*/ 131 w 144"/>
                <a:gd name="T91" fmla="*/ 34 h 72"/>
                <a:gd name="T92" fmla="*/ 129 w 144"/>
                <a:gd name="T93" fmla="*/ 37 h 72"/>
                <a:gd name="T94" fmla="*/ 120 w 144"/>
                <a:gd name="T95" fmla="*/ 48 h 72"/>
                <a:gd name="T96" fmla="*/ 132 w 144"/>
                <a:gd name="T97" fmla="*/ 60 h 72"/>
                <a:gd name="T98" fmla="*/ 138 w 144"/>
                <a:gd name="T99" fmla="*/ 59 h 72"/>
                <a:gd name="T100" fmla="*/ 141 w 144"/>
                <a:gd name="T101" fmla="*/ 59 h 72"/>
                <a:gd name="T102" fmla="*/ 143 w 144"/>
                <a:gd name="T103" fmla="*/ 62 h 72"/>
                <a:gd name="T104" fmla="*/ 144 w 144"/>
                <a:gd name="T10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 h="72">
                  <a:moveTo>
                    <a:pt x="144" y="72"/>
                  </a:moveTo>
                  <a:cubicBezTo>
                    <a:pt x="136" y="72"/>
                    <a:pt x="136" y="72"/>
                    <a:pt x="136" y="72"/>
                  </a:cubicBezTo>
                  <a:cubicBezTo>
                    <a:pt x="136" y="71"/>
                    <a:pt x="136" y="69"/>
                    <a:pt x="136" y="68"/>
                  </a:cubicBezTo>
                  <a:cubicBezTo>
                    <a:pt x="135" y="68"/>
                    <a:pt x="133" y="68"/>
                    <a:pt x="132" y="68"/>
                  </a:cubicBezTo>
                  <a:cubicBezTo>
                    <a:pt x="121" y="68"/>
                    <a:pt x="112" y="59"/>
                    <a:pt x="112" y="48"/>
                  </a:cubicBezTo>
                  <a:cubicBezTo>
                    <a:pt x="112" y="41"/>
                    <a:pt x="116" y="35"/>
                    <a:pt x="121" y="31"/>
                  </a:cubicBezTo>
                  <a:cubicBezTo>
                    <a:pt x="119" y="28"/>
                    <a:pt x="116" y="25"/>
                    <a:pt x="113" y="23"/>
                  </a:cubicBezTo>
                  <a:cubicBezTo>
                    <a:pt x="109" y="28"/>
                    <a:pt x="103" y="32"/>
                    <a:pt x="96" y="32"/>
                  </a:cubicBezTo>
                  <a:cubicBezTo>
                    <a:pt x="85" y="32"/>
                    <a:pt x="76" y="23"/>
                    <a:pt x="76" y="12"/>
                  </a:cubicBezTo>
                  <a:cubicBezTo>
                    <a:pt x="76" y="11"/>
                    <a:pt x="76" y="9"/>
                    <a:pt x="77" y="8"/>
                  </a:cubicBezTo>
                  <a:cubicBezTo>
                    <a:pt x="74" y="8"/>
                    <a:pt x="71" y="8"/>
                    <a:pt x="68" y="8"/>
                  </a:cubicBezTo>
                  <a:cubicBezTo>
                    <a:pt x="68" y="9"/>
                    <a:pt x="68" y="11"/>
                    <a:pt x="68" y="12"/>
                  </a:cubicBezTo>
                  <a:cubicBezTo>
                    <a:pt x="68" y="23"/>
                    <a:pt x="59" y="32"/>
                    <a:pt x="48" y="32"/>
                  </a:cubicBezTo>
                  <a:cubicBezTo>
                    <a:pt x="41" y="32"/>
                    <a:pt x="35" y="28"/>
                    <a:pt x="31" y="23"/>
                  </a:cubicBezTo>
                  <a:cubicBezTo>
                    <a:pt x="28" y="25"/>
                    <a:pt x="26" y="28"/>
                    <a:pt x="23" y="31"/>
                  </a:cubicBezTo>
                  <a:cubicBezTo>
                    <a:pt x="29" y="35"/>
                    <a:pt x="32" y="41"/>
                    <a:pt x="32" y="48"/>
                  </a:cubicBezTo>
                  <a:cubicBezTo>
                    <a:pt x="32" y="59"/>
                    <a:pt x="23" y="68"/>
                    <a:pt x="12" y="68"/>
                  </a:cubicBezTo>
                  <a:cubicBezTo>
                    <a:pt x="11" y="68"/>
                    <a:pt x="10" y="68"/>
                    <a:pt x="8" y="68"/>
                  </a:cubicBezTo>
                  <a:cubicBezTo>
                    <a:pt x="8" y="69"/>
                    <a:pt x="8" y="71"/>
                    <a:pt x="8" y="72"/>
                  </a:cubicBezTo>
                  <a:cubicBezTo>
                    <a:pt x="0" y="72"/>
                    <a:pt x="0" y="72"/>
                    <a:pt x="0" y="72"/>
                  </a:cubicBezTo>
                  <a:cubicBezTo>
                    <a:pt x="0" y="69"/>
                    <a:pt x="0" y="66"/>
                    <a:pt x="1" y="62"/>
                  </a:cubicBezTo>
                  <a:cubicBezTo>
                    <a:pt x="1" y="60"/>
                    <a:pt x="2" y="59"/>
                    <a:pt x="3" y="59"/>
                  </a:cubicBezTo>
                  <a:cubicBezTo>
                    <a:pt x="4" y="58"/>
                    <a:pt x="6" y="58"/>
                    <a:pt x="7" y="59"/>
                  </a:cubicBezTo>
                  <a:cubicBezTo>
                    <a:pt x="9" y="60"/>
                    <a:pt x="10" y="60"/>
                    <a:pt x="12" y="60"/>
                  </a:cubicBezTo>
                  <a:cubicBezTo>
                    <a:pt x="19" y="60"/>
                    <a:pt x="24" y="55"/>
                    <a:pt x="24" y="48"/>
                  </a:cubicBezTo>
                  <a:cubicBezTo>
                    <a:pt x="24" y="43"/>
                    <a:pt x="21" y="38"/>
                    <a:pt x="16" y="37"/>
                  </a:cubicBezTo>
                  <a:cubicBezTo>
                    <a:pt x="14" y="36"/>
                    <a:pt x="13" y="35"/>
                    <a:pt x="13" y="34"/>
                  </a:cubicBezTo>
                  <a:cubicBezTo>
                    <a:pt x="13" y="33"/>
                    <a:pt x="13" y="31"/>
                    <a:pt x="13" y="30"/>
                  </a:cubicBezTo>
                  <a:cubicBezTo>
                    <a:pt x="18" y="24"/>
                    <a:pt x="24" y="18"/>
                    <a:pt x="31" y="13"/>
                  </a:cubicBezTo>
                  <a:cubicBezTo>
                    <a:pt x="32" y="13"/>
                    <a:pt x="33" y="12"/>
                    <a:pt x="34" y="13"/>
                  </a:cubicBezTo>
                  <a:cubicBezTo>
                    <a:pt x="35" y="13"/>
                    <a:pt x="36" y="14"/>
                    <a:pt x="37" y="15"/>
                  </a:cubicBezTo>
                  <a:cubicBezTo>
                    <a:pt x="38" y="21"/>
                    <a:pt x="43" y="24"/>
                    <a:pt x="48" y="24"/>
                  </a:cubicBezTo>
                  <a:cubicBezTo>
                    <a:pt x="55" y="24"/>
                    <a:pt x="60" y="19"/>
                    <a:pt x="60" y="12"/>
                  </a:cubicBezTo>
                  <a:cubicBezTo>
                    <a:pt x="60" y="10"/>
                    <a:pt x="60" y="8"/>
                    <a:pt x="59" y="7"/>
                  </a:cubicBezTo>
                  <a:cubicBezTo>
                    <a:pt x="58" y="5"/>
                    <a:pt x="58" y="4"/>
                    <a:pt x="59" y="3"/>
                  </a:cubicBezTo>
                  <a:cubicBezTo>
                    <a:pt x="59" y="2"/>
                    <a:pt x="61" y="1"/>
                    <a:pt x="62" y="1"/>
                  </a:cubicBezTo>
                  <a:cubicBezTo>
                    <a:pt x="70" y="0"/>
                    <a:pt x="75" y="0"/>
                    <a:pt x="83" y="1"/>
                  </a:cubicBezTo>
                  <a:cubicBezTo>
                    <a:pt x="84" y="1"/>
                    <a:pt x="85" y="2"/>
                    <a:pt x="86" y="3"/>
                  </a:cubicBezTo>
                  <a:cubicBezTo>
                    <a:pt x="86" y="4"/>
                    <a:pt x="86" y="5"/>
                    <a:pt x="86" y="7"/>
                  </a:cubicBezTo>
                  <a:cubicBezTo>
                    <a:pt x="85" y="8"/>
                    <a:pt x="84" y="10"/>
                    <a:pt x="84" y="12"/>
                  </a:cubicBezTo>
                  <a:cubicBezTo>
                    <a:pt x="84" y="19"/>
                    <a:pt x="90" y="24"/>
                    <a:pt x="96" y="24"/>
                  </a:cubicBezTo>
                  <a:cubicBezTo>
                    <a:pt x="102" y="24"/>
                    <a:pt x="106" y="21"/>
                    <a:pt x="108" y="15"/>
                  </a:cubicBezTo>
                  <a:cubicBezTo>
                    <a:pt x="108" y="14"/>
                    <a:pt x="109" y="13"/>
                    <a:pt x="110" y="13"/>
                  </a:cubicBezTo>
                  <a:cubicBezTo>
                    <a:pt x="111" y="12"/>
                    <a:pt x="113" y="13"/>
                    <a:pt x="114" y="13"/>
                  </a:cubicBezTo>
                  <a:cubicBezTo>
                    <a:pt x="120" y="18"/>
                    <a:pt x="126" y="24"/>
                    <a:pt x="131" y="30"/>
                  </a:cubicBezTo>
                  <a:cubicBezTo>
                    <a:pt x="132" y="31"/>
                    <a:pt x="132" y="33"/>
                    <a:pt x="131" y="34"/>
                  </a:cubicBezTo>
                  <a:cubicBezTo>
                    <a:pt x="131" y="35"/>
                    <a:pt x="130" y="36"/>
                    <a:pt x="129" y="37"/>
                  </a:cubicBezTo>
                  <a:cubicBezTo>
                    <a:pt x="124" y="38"/>
                    <a:pt x="120" y="43"/>
                    <a:pt x="120" y="48"/>
                  </a:cubicBezTo>
                  <a:cubicBezTo>
                    <a:pt x="120" y="55"/>
                    <a:pt x="126" y="60"/>
                    <a:pt x="132" y="60"/>
                  </a:cubicBezTo>
                  <a:cubicBezTo>
                    <a:pt x="134" y="60"/>
                    <a:pt x="136" y="60"/>
                    <a:pt x="138" y="59"/>
                  </a:cubicBezTo>
                  <a:cubicBezTo>
                    <a:pt x="139" y="58"/>
                    <a:pt x="140" y="58"/>
                    <a:pt x="141" y="59"/>
                  </a:cubicBezTo>
                  <a:cubicBezTo>
                    <a:pt x="142" y="59"/>
                    <a:pt x="143" y="60"/>
                    <a:pt x="143" y="62"/>
                  </a:cubicBezTo>
                  <a:cubicBezTo>
                    <a:pt x="144" y="66"/>
                    <a:pt x="144" y="69"/>
                    <a:pt x="144" y="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9" name="Freeform 161"/>
            <p:cNvSpPr>
              <a:spLocks/>
            </p:cNvSpPr>
            <p:nvPr/>
          </p:nvSpPr>
          <p:spPr bwMode="auto">
            <a:xfrm>
              <a:off x="4135438" y="3275013"/>
              <a:ext cx="58738" cy="28575"/>
            </a:xfrm>
            <a:custGeom>
              <a:avLst/>
              <a:gdLst>
                <a:gd name="T0" fmla="*/ 32 w 32"/>
                <a:gd name="T1" fmla="*/ 16 h 16"/>
                <a:gd name="T2" fmla="*/ 24 w 32"/>
                <a:gd name="T3" fmla="*/ 16 h 16"/>
                <a:gd name="T4" fmla="*/ 16 w 32"/>
                <a:gd name="T5" fmla="*/ 8 h 16"/>
                <a:gd name="T6" fmla="*/ 8 w 32"/>
                <a:gd name="T7" fmla="*/ 16 h 16"/>
                <a:gd name="T8" fmla="*/ 0 w 32"/>
                <a:gd name="T9" fmla="*/ 16 h 16"/>
                <a:gd name="T10" fmla="*/ 16 w 32"/>
                <a:gd name="T11" fmla="*/ 0 h 16"/>
                <a:gd name="T12" fmla="*/ 32 w 3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2" h="16">
                  <a:moveTo>
                    <a:pt x="32" y="16"/>
                  </a:moveTo>
                  <a:cubicBezTo>
                    <a:pt x="24" y="16"/>
                    <a:pt x="24" y="16"/>
                    <a:pt x="24" y="16"/>
                  </a:cubicBezTo>
                  <a:cubicBezTo>
                    <a:pt x="24" y="12"/>
                    <a:pt x="21" y="8"/>
                    <a:pt x="16" y="8"/>
                  </a:cubicBezTo>
                  <a:cubicBezTo>
                    <a:pt x="12" y="8"/>
                    <a:pt x="8" y="12"/>
                    <a:pt x="8" y="16"/>
                  </a:cubicBezTo>
                  <a:cubicBezTo>
                    <a:pt x="0" y="16"/>
                    <a:pt x="0" y="16"/>
                    <a:pt x="0" y="16"/>
                  </a:cubicBezTo>
                  <a:cubicBezTo>
                    <a:pt x="0" y="7"/>
                    <a:pt x="7" y="0"/>
                    <a:pt x="16" y="0"/>
                  </a:cubicBezTo>
                  <a:cubicBezTo>
                    <a:pt x="25" y="0"/>
                    <a:pt x="32" y="7"/>
                    <a:pt x="32"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0" name="Freeform 162"/>
            <p:cNvSpPr>
              <a:spLocks/>
            </p:cNvSpPr>
            <p:nvPr/>
          </p:nvSpPr>
          <p:spPr bwMode="auto">
            <a:xfrm>
              <a:off x="4100513" y="3238500"/>
              <a:ext cx="128588" cy="65088"/>
            </a:xfrm>
            <a:custGeom>
              <a:avLst/>
              <a:gdLst>
                <a:gd name="T0" fmla="*/ 72 w 72"/>
                <a:gd name="T1" fmla="*/ 36 h 36"/>
                <a:gd name="T2" fmla="*/ 64 w 72"/>
                <a:gd name="T3" fmla="*/ 36 h 36"/>
                <a:gd name="T4" fmla="*/ 36 w 72"/>
                <a:gd name="T5" fmla="*/ 8 h 36"/>
                <a:gd name="T6" fmla="*/ 8 w 72"/>
                <a:gd name="T7" fmla="*/ 36 h 36"/>
                <a:gd name="T8" fmla="*/ 0 w 72"/>
                <a:gd name="T9" fmla="*/ 36 h 36"/>
                <a:gd name="T10" fmla="*/ 36 w 72"/>
                <a:gd name="T11" fmla="*/ 0 h 36"/>
                <a:gd name="T12" fmla="*/ 72 w 7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72" h="36">
                  <a:moveTo>
                    <a:pt x="72" y="36"/>
                  </a:moveTo>
                  <a:cubicBezTo>
                    <a:pt x="64" y="36"/>
                    <a:pt x="64" y="36"/>
                    <a:pt x="64" y="36"/>
                  </a:cubicBezTo>
                  <a:cubicBezTo>
                    <a:pt x="64" y="21"/>
                    <a:pt x="52" y="8"/>
                    <a:pt x="36" y="8"/>
                  </a:cubicBezTo>
                  <a:cubicBezTo>
                    <a:pt x="21" y="8"/>
                    <a:pt x="8" y="21"/>
                    <a:pt x="8" y="36"/>
                  </a:cubicBezTo>
                  <a:cubicBezTo>
                    <a:pt x="0" y="36"/>
                    <a:pt x="0" y="36"/>
                    <a:pt x="0" y="36"/>
                  </a:cubicBezTo>
                  <a:cubicBezTo>
                    <a:pt x="0" y="16"/>
                    <a:pt x="16" y="0"/>
                    <a:pt x="36" y="0"/>
                  </a:cubicBezTo>
                  <a:cubicBezTo>
                    <a:pt x="56" y="0"/>
                    <a:pt x="72" y="16"/>
                    <a:pt x="72"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1" name="Freeform 163"/>
            <p:cNvSpPr>
              <a:spLocks noEditPoints="1"/>
            </p:cNvSpPr>
            <p:nvPr/>
          </p:nvSpPr>
          <p:spPr bwMode="auto">
            <a:xfrm>
              <a:off x="4005263" y="3346450"/>
              <a:ext cx="317500" cy="201613"/>
            </a:xfrm>
            <a:custGeom>
              <a:avLst/>
              <a:gdLst>
                <a:gd name="T0" fmla="*/ 200 w 200"/>
                <a:gd name="T1" fmla="*/ 127 h 127"/>
                <a:gd name="T2" fmla="*/ 0 w 200"/>
                <a:gd name="T3" fmla="*/ 127 h 127"/>
                <a:gd name="T4" fmla="*/ 0 w 200"/>
                <a:gd name="T5" fmla="*/ 0 h 127"/>
                <a:gd name="T6" fmla="*/ 200 w 200"/>
                <a:gd name="T7" fmla="*/ 0 h 127"/>
                <a:gd name="T8" fmla="*/ 200 w 200"/>
                <a:gd name="T9" fmla="*/ 127 h 127"/>
                <a:gd name="T10" fmla="*/ 10 w 200"/>
                <a:gd name="T11" fmla="*/ 118 h 127"/>
                <a:gd name="T12" fmla="*/ 191 w 200"/>
                <a:gd name="T13" fmla="*/ 118 h 127"/>
                <a:gd name="T14" fmla="*/ 191 w 200"/>
                <a:gd name="T15" fmla="*/ 9 h 127"/>
                <a:gd name="T16" fmla="*/ 10 w 200"/>
                <a:gd name="T17" fmla="*/ 9 h 127"/>
                <a:gd name="T18" fmla="*/ 10 w 200"/>
                <a:gd name="T19" fmla="*/ 1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127">
                  <a:moveTo>
                    <a:pt x="200" y="127"/>
                  </a:moveTo>
                  <a:lnTo>
                    <a:pt x="0" y="127"/>
                  </a:lnTo>
                  <a:lnTo>
                    <a:pt x="0" y="0"/>
                  </a:lnTo>
                  <a:lnTo>
                    <a:pt x="200" y="0"/>
                  </a:lnTo>
                  <a:lnTo>
                    <a:pt x="200" y="127"/>
                  </a:lnTo>
                  <a:close/>
                  <a:moveTo>
                    <a:pt x="10" y="118"/>
                  </a:moveTo>
                  <a:lnTo>
                    <a:pt x="191" y="118"/>
                  </a:lnTo>
                  <a:lnTo>
                    <a:pt x="191" y="9"/>
                  </a:lnTo>
                  <a:lnTo>
                    <a:pt x="10" y="9"/>
                  </a:lnTo>
                  <a:lnTo>
                    <a:pt x="10" y="1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853" name="Title 1">
            <a:extLst>
              <a:ext uri="{FF2B5EF4-FFF2-40B4-BE49-F238E27FC236}">
                <a16:creationId xmlns:a16="http://schemas.microsoft.com/office/drawing/2014/main" xmlns="" id="{C4CC0F66-F716-9E4A-A350-90E627E348D3}"/>
              </a:ext>
            </a:extLst>
          </p:cNvPr>
          <p:cNvSpPr txBox="1">
            <a:spLocks/>
          </p:cNvSpPr>
          <p:nvPr/>
        </p:nvSpPr>
        <p:spPr bwMode="auto">
          <a:xfrm>
            <a:off x="8467756" y="2928952"/>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4" name="Title 1">
            <a:extLst>
              <a:ext uri="{FF2B5EF4-FFF2-40B4-BE49-F238E27FC236}">
                <a16:creationId xmlns:a16="http://schemas.microsoft.com/office/drawing/2014/main" xmlns="" id="{C4CC0F66-F716-9E4A-A350-90E627E348D3}"/>
              </a:ext>
            </a:extLst>
          </p:cNvPr>
          <p:cNvSpPr txBox="1">
            <a:spLocks/>
          </p:cNvSpPr>
          <p:nvPr/>
        </p:nvSpPr>
        <p:spPr bwMode="auto">
          <a:xfrm>
            <a:off x="8467756" y="3201924"/>
            <a:ext cx="2795369" cy="51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mapping is a collaborative activity that captures the journey your users will take within the application you are building.</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5" name="Title 1">
            <a:extLst>
              <a:ext uri="{FF2B5EF4-FFF2-40B4-BE49-F238E27FC236}">
                <a16:creationId xmlns:a16="http://schemas.microsoft.com/office/drawing/2014/main" xmlns="" id="{C4CC0F66-F716-9E4A-A350-90E627E348D3}"/>
              </a:ext>
            </a:extLst>
          </p:cNvPr>
          <p:cNvSpPr txBox="1">
            <a:spLocks/>
          </p:cNvSpPr>
          <p:nvPr/>
        </p:nvSpPr>
        <p:spPr bwMode="auto">
          <a:xfrm>
            <a:off x="8467756" y="4424364"/>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Prototypes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6" name="Title 1">
            <a:extLst>
              <a:ext uri="{FF2B5EF4-FFF2-40B4-BE49-F238E27FC236}">
                <a16:creationId xmlns:a16="http://schemas.microsoft.com/office/drawing/2014/main" xmlns="" id="{C4CC0F66-F716-9E4A-A350-90E627E348D3}"/>
              </a:ext>
            </a:extLst>
          </p:cNvPr>
          <p:cNvSpPr txBox="1">
            <a:spLocks/>
          </p:cNvSpPr>
          <p:nvPr/>
        </p:nvSpPr>
        <p:spPr bwMode="auto">
          <a:xfrm>
            <a:off x="8467756" y="4704374"/>
            <a:ext cx="2795369" cy="374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prototype is an early module built to confirm a concept or process.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2" name="Title 1">
            <a:extLst>
              <a:ext uri="{FF2B5EF4-FFF2-40B4-BE49-F238E27FC236}">
                <a16:creationId xmlns:a16="http://schemas.microsoft.com/office/drawing/2014/main" xmlns="" id="{C4CC0F66-F716-9E4A-A350-90E627E348D3}"/>
              </a:ext>
            </a:extLst>
          </p:cNvPr>
          <p:cNvSpPr txBox="1">
            <a:spLocks/>
          </p:cNvSpPr>
          <p:nvPr/>
        </p:nvSpPr>
        <p:spPr bwMode="auto">
          <a:xfrm>
            <a:off x="8467756" y="2409545"/>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User Stories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3" name="Title 1">
            <a:extLst>
              <a:ext uri="{FF2B5EF4-FFF2-40B4-BE49-F238E27FC236}">
                <a16:creationId xmlns:a16="http://schemas.microsoft.com/office/drawing/2014/main" xmlns="" id="{C4CC0F66-F716-9E4A-A350-90E627E348D3}"/>
              </a:ext>
            </a:extLst>
          </p:cNvPr>
          <p:cNvSpPr txBox="1">
            <a:spLocks/>
          </p:cNvSpPr>
          <p:nvPr/>
        </p:nvSpPr>
        <p:spPr bwMode="auto">
          <a:xfrm>
            <a:off x="8467756" y="2702741"/>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a:solidFill>
                  <a:prstClr val="black"/>
                </a:solidFill>
              </a:rPr>
              <a:t>A short description of product functionality</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4" name="Title 1">
            <a:extLst>
              <a:ext uri="{FF2B5EF4-FFF2-40B4-BE49-F238E27FC236}">
                <a16:creationId xmlns:a16="http://schemas.microsoft.com/office/drawing/2014/main" xmlns="" id="{C4CC0F66-F716-9E4A-A350-90E627E348D3}"/>
              </a:ext>
            </a:extLst>
          </p:cNvPr>
          <p:cNvSpPr txBox="1">
            <a:spLocks/>
          </p:cNvSpPr>
          <p:nvPr/>
        </p:nvSpPr>
        <p:spPr bwMode="auto">
          <a:xfrm>
            <a:off x="8467756" y="5066601"/>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MVR KPI</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5" name="Title 1">
            <a:extLst>
              <a:ext uri="{FF2B5EF4-FFF2-40B4-BE49-F238E27FC236}">
                <a16:creationId xmlns:a16="http://schemas.microsoft.com/office/drawing/2014/main" xmlns="" id="{C4CC0F66-F716-9E4A-A350-90E627E348D3}"/>
              </a:ext>
            </a:extLst>
          </p:cNvPr>
          <p:cNvSpPr txBox="1">
            <a:spLocks/>
          </p:cNvSpPr>
          <p:nvPr/>
        </p:nvSpPr>
        <p:spPr bwMode="auto">
          <a:xfrm>
            <a:off x="8467756" y="5359797"/>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Establish criteria and metrics, both qualitative and quantitative to measure the success and value of your Minimum Viable Release.</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6" name="Title 1">
            <a:extLst>
              <a:ext uri="{FF2B5EF4-FFF2-40B4-BE49-F238E27FC236}">
                <a16:creationId xmlns:a16="http://schemas.microsoft.com/office/drawing/2014/main" xmlns="" id="{C4CC0F66-F716-9E4A-A350-90E627E348D3}"/>
              </a:ext>
            </a:extLst>
          </p:cNvPr>
          <p:cNvSpPr txBox="1">
            <a:spLocks/>
          </p:cNvSpPr>
          <p:nvPr/>
        </p:nvSpPr>
        <p:spPr bwMode="auto">
          <a:xfrm>
            <a:off x="8467756" y="3641901"/>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User Personas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917" name="Title 1">
            <a:extLst>
              <a:ext uri="{FF2B5EF4-FFF2-40B4-BE49-F238E27FC236}">
                <a16:creationId xmlns:a16="http://schemas.microsoft.com/office/drawing/2014/main" xmlns="" id="{C4CC0F66-F716-9E4A-A350-90E627E348D3}"/>
              </a:ext>
            </a:extLst>
          </p:cNvPr>
          <p:cNvSpPr txBox="1">
            <a:spLocks/>
          </p:cNvSpPr>
          <p:nvPr/>
        </p:nvSpPr>
        <p:spPr bwMode="auto">
          <a:xfrm>
            <a:off x="8467756" y="3935097"/>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user persona is a representation of a hypothesized group of users that will be using your product.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945" name="Group 944"/>
          <p:cNvGrpSpPr/>
          <p:nvPr/>
        </p:nvGrpSpPr>
        <p:grpSpPr>
          <a:xfrm>
            <a:off x="7989326" y="5342765"/>
            <a:ext cx="461963" cy="461963"/>
            <a:chOff x="3121026" y="1635125"/>
            <a:chExt cx="461963" cy="461963"/>
          </a:xfrm>
        </p:grpSpPr>
        <p:sp>
          <p:nvSpPr>
            <p:cNvPr id="946" name="Freeform 315"/>
            <p:cNvSpPr>
              <a:spLocks/>
            </p:cNvSpPr>
            <p:nvPr/>
          </p:nvSpPr>
          <p:spPr bwMode="auto">
            <a:xfrm>
              <a:off x="3121026" y="1635125"/>
              <a:ext cx="461963" cy="433388"/>
            </a:xfrm>
            <a:custGeom>
              <a:avLst/>
              <a:gdLst>
                <a:gd name="T0" fmla="*/ 118 w 291"/>
                <a:gd name="T1" fmla="*/ 273 h 273"/>
                <a:gd name="T2" fmla="*/ 0 w 291"/>
                <a:gd name="T3" fmla="*/ 273 h 273"/>
                <a:gd name="T4" fmla="*/ 0 w 291"/>
                <a:gd name="T5" fmla="*/ 0 h 273"/>
                <a:gd name="T6" fmla="*/ 291 w 291"/>
                <a:gd name="T7" fmla="*/ 0 h 273"/>
                <a:gd name="T8" fmla="*/ 291 w 291"/>
                <a:gd name="T9" fmla="*/ 114 h 273"/>
                <a:gd name="T10" fmla="*/ 282 w 291"/>
                <a:gd name="T11" fmla="*/ 114 h 273"/>
                <a:gd name="T12" fmla="*/ 282 w 291"/>
                <a:gd name="T13" fmla="*/ 9 h 273"/>
                <a:gd name="T14" fmla="*/ 9 w 291"/>
                <a:gd name="T15" fmla="*/ 9 h 273"/>
                <a:gd name="T16" fmla="*/ 9 w 291"/>
                <a:gd name="T17" fmla="*/ 264 h 273"/>
                <a:gd name="T18" fmla="*/ 118 w 291"/>
                <a:gd name="T19" fmla="*/ 264 h 273"/>
                <a:gd name="T20" fmla="*/ 118 w 291"/>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273">
                  <a:moveTo>
                    <a:pt x="118" y="273"/>
                  </a:moveTo>
                  <a:lnTo>
                    <a:pt x="0" y="273"/>
                  </a:lnTo>
                  <a:lnTo>
                    <a:pt x="0" y="0"/>
                  </a:lnTo>
                  <a:lnTo>
                    <a:pt x="291" y="0"/>
                  </a:lnTo>
                  <a:lnTo>
                    <a:pt x="291" y="114"/>
                  </a:lnTo>
                  <a:lnTo>
                    <a:pt x="282" y="114"/>
                  </a:lnTo>
                  <a:lnTo>
                    <a:pt x="282" y="9"/>
                  </a:lnTo>
                  <a:lnTo>
                    <a:pt x="9" y="9"/>
                  </a:lnTo>
                  <a:lnTo>
                    <a:pt x="9" y="264"/>
                  </a:lnTo>
                  <a:lnTo>
                    <a:pt x="118" y="264"/>
                  </a:lnTo>
                  <a:lnTo>
                    <a:pt x="118" y="27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7" name="Rectangle 316"/>
            <p:cNvSpPr>
              <a:spLocks noChangeArrowheads="1"/>
            </p:cNvSpPr>
            <p:nvPr/>
          </p:nvSpPr>
          <p:spPr bwMode="auto">
            <a:xfrm>
              <a:off x="3128964" y="1692275"/>
              <a:ext cx="4460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8" name="Rectangle 317"/>
            <p:cNvSpPr>
              <a:spLocks noChangeArrowheads="1"/>
            </p:cNvSpPr>
            <p:nvPr/>
          </p:nvSpPr>
          <p:spPr bwMode="auto">
            <a:xfrm>
              <a:off x="3149601"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9" name="Rectangle 318"/>
            <p:cNvSpPr>
              <a:spLocks noChangeArrowheads="1"/>
            </p:cNvSpPr>
            <p:nvPr/>
          </p:nvSpPr>
          <p:spPr bwMode="auto">
            <a:xfrm>
              <a:off x="3178176"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0" name="Rectangle 319"/>
            <p:cNvSpPr>
              <a:spLocks noChangeArrowheads="1"/>
            </p:cNvSpPr>
            <p:nvPr/>
          </p:nvSpPr>
          <p:spPr bwMode="auto">
            <a:xfrm>
              <a:off x="3208339"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1" name="Rectangle 320"/>
            <p:cNvSpPr>
              <a:spLocks noChangeArrowheads="1"/>
            </p:cNvSpPr>
            <p:nvPr/>
          </p:nvSpPr>
          <p:spPr bwMode="auto">
            <a:xfrm>
              <a:off x="3236914" y="16430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2" name="Rectangle 321"/>
            <p:cNvSpPr>
              <a:spLocks noChangeArrowheads="1"/>
            </p:cNvSpPr>
            <p:nvPr/>
          </p:nvSpPr>
          <p:spPr bwMode="auto">
            <a:xfrm>
              <a:off x="3265489" y="1663700"/>
              <a:ext cx="2889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3" name="Freeform 322"/>
            <p:cNvSpPr>
              <a:spLocks/>
            </p:cNvSpPr>
            <p:nvPr/>
          </p:nvSpPr>
          <p:spPr bwMode="auto">
            <a:xfrm>
              <a:off x="3149601" y="1722438"/>
              <a:ext cx="404813" cy="317500"/>
            </a:xfrm>
            <a:custGeom>
              <a:avLst/>
              <a:gdLst>
                <a:gd name="T0" fmla="*/ 91 w 255"/>
                <a:gd name="T1" fmla="*/ 200 h 200"/>
                <a:gd name="T2" fmla="*/ 0 w 255"/>
                <a:gd name="T3" fmla="*/ 200 h 200"/>
                <a:gd name="T4" fmla="*/ 0 w 255"/>
                <a:gd name="T5" fmla="*/ 0 h 200"/>
                <a:gd name="T6" fmla="*/ 255 w 255"/>
                <a:gd name="T7" fmla="*/ 0 h 200"/>
                <a:gd name="T8" fmla="*/ 255 w 255"/>
                <a:gd name="T9" fmla="*/ 50 h 200"/>
                <a:gd name="T10" fmla="*/ 245 w 255"/>
                <a:gd name="T11" fmla="*/ 50 h 200"/>
                <a:gd name="T12" fmla="*/ 245 w 255"/>
                <a:gd name="T13" fmla="*/ 9 h 200"/>
                <a:gd name="T14" fmla="*/ 9 w 255"/>
                <a:gd name="T15" fmla="*/ 9 h 200"/>
                <a:gd name="T16" fmla="*/ 9 w 255"/>
                <a:gd name="T17" fmla="*/ 191 h 200"/>
                <a:gd name="T18" fmla="*/ 91 w 255"/>
                <a:gd name="T19" fmla="*/ 191 h 200"/>
                <a:gd name="T20" fmla="*/ 91 w 255"/>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5" h="200">
                  <a:moveTo>
                    <a:pt x="91" y="200"/>
                  </a:moveTo>
                  <a:lnTo>
                    <a:pt x="0" y="200"/>
                  </a:lnTo>
                  <a:lnTo>
                    <a:pt x="0" y="0"/>
                  </a:lnTo>
                  <a:lnTo>
                    <a:pt x="255" y="0"/>
                  </a:lnTo>
                  <a:lnTo>
                    <a:pt x="255" y="50"/>
                  </a:lnTo>
                  <a:lnTo>
                    <a:pt x="245" y="50"/>
                  </a:lnTo>
                  <a:lnTo>
                    <a:pt x="245" y="9"/>
                  </a:lnTo>
                  <a:lnTo>
                    <a:pt x="9" y="9"/>
                  </a:lnTo>
                  <a:lnTo>
                    <a:pt x="9" y="191"/>
                  </a:lnTo>
                  <a:lnTo>
                    <a:pt x="91" y="191"/>
                  </a:lnTo>
                  <a:lnTo>
                    <a:pt x="91"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4" name="Freeform 323"/>
            <p:cNvSpPr>
              <a:spLocks noEditPoints="1"/>
            </p:cNvSpPr>
            <p:nvPr/>
          </p:nvSpPr>
          <p:spPr bwMode="auto">
            <a:xfrm>
              <a:off x="3294064" y="1808163"/>
              <a:ext cx="288925" cy="288925"/>
            </a:xfrm>
            <a:custGeom>
              <a:avLst/>
              <a:gdLst>
                <a:gd name="T0" fmla="*/ 80 w 160"/>
                <a:gd name="T1" fmla="*/ 160 h 160"/>
                <a:gd name="T2" fmla="*/ 0 w 160"/>
                <a:gd name="T3" fmla="*/ 80 h 160"/>
                <a:gd name="T4" fmla="*/ 80 w 160"/>
                <a:gd name="T5" fmla="*/ 0 h 160"/>
                <a:gd name="T6" fmla="*/ 160 w 160"/>
                <a:gd name="T7" fmla="*/ 80 h 160"/>
                <a:gd name="T8" fmla="*/ 80 w 160"/>
                <a:gd name="T9" fmla="*/ 160 h 160"/>
                <a:gd name="T10" fmla="*/ 80 w 160"/>
                <a:gd name="T11" fmla="*/ 8 h 160"/>
                <a:gd name="T12" fmla="*/ 8 w 160"/>
                <a:gd name="T13" fmla="*/ 80 h 160"/>
                <a:gd name="T14" fmla="*/ 80 w 160"/>
                <a:gd name="T15" fmla="*/ 152 h 160"/>
                <a:gd name="T16" fmla="*/ 152 w 160"/>
                <a:gd name="T17" fmla="*/ 80 h 160"/>
                <a:gd name="T18" fmla="*/ 80 w 160"/>
                <a:gd name="T19" fmla="*/ 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60">
                  <a:moveTo>
                    <a:pt x="80" y="160"/>
                  </a:moveTo>
                  <a:cubicBezTo>
                    <a:pt x="36" y="160"/>
                    <a:pt x="0" y="124"/>
                    <a:pt x="0" y="80"/>
                  </a:cubicBezTo>
                  <a:cubicBezTo>
                    <a:pt x="0" y="36"/>
                    <a:pt x="36" y="0"/>
                    <a:pt x="80" y="0"/>
                  </a:cubicBezTo>
                  <a:cubicBezTo>
                    <a:pt x="125" y="0"/>
                    <a:pt x="160" y="36"/>
                    <a:pt x="160" y="80"/>
                  </a:cubicBezTo>
                  <a:cubicBezTo>
                    <a:pt x="160" y="124"/>
                    <a:pt x="125" y="160"/>
                    <a:pt x="80" y="160"/>
                  </a:cubicBezTo>
                  <a:close/>
                  <a:moveTo>
                    <a:pt x="80" y="8"/>
                  </a:moveTo>
                  <a:cubicBezTo>
                    <a:pt x="41" y="8"/>
                    <a:pt x="8" y="40"/>
                    <a:pt x="8" y="80"/>
                  </a:cubicBezTo>
                  <a:cubicBezTo>
                    <a:pt x="8" y="120"/>
                    <a:pt x="41" y="152"/>
                    <a:pt x="80" y="152"/>
                  </a:cubicBezTo>
                  <a:cubicBezTo>
                    <a:pt x="120" y="152"/>
                    <a:pt x="152" y="120"/>
                    <a:pt x="152" y="80"/>
                  </a:cubicBezTo>
                  <a:cubicBezTo>
                    <a:pt x="152" y="40"/>
                    <a:pt x="120" y="8"/>
                    <a:pt x="8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5" name="Freeform 324"/>
            <p:cNvSpPr>
              <a:spLocks noEditPoints="1"/>
            </p:cNvSpPr>
            <p:nvPr/>
          </p:nvSpPr>
          <p:spPr bwMode="auto">
            <a:xfrm>
              <a:off x="3322639" y="1836738"/>
              <a:ext cx="231775" cy="231775"/>
            </a:xfrm>
            <a:custGeom>
              <a:avLst/>
              <a:gdLst>
                <a:gd name="T0" fmla="*/ 64 w 128"/>
                <a:gd name="T1" fmla="*/ 128 h 128"/>
                <a:gd name="T2" fmla="*/ 0 w 128"/>
                <a:gd name="T3" fmla="*/ 64 h 128"/>
                <a:gd name="T4" fmla="*/ 64 w 128"/>
                <a:gd name="T5" fmla="*/ 0 h 128"/>
                <a:gd name="T6" fmla="*/ 128 w 128"/>
                <a:gd name="T7" fmla="*/ 64 h 128"/>
                <a:gd name="T8" fmla="*/ 64 w 128"/>
                <a:gd name="T9" fmla="*/ 128 h 128"/>
                <a:gd name="T10" fmla="*/ 64 w 128"/>
                <a:gd name="T11" fmla="*/ 8 h 128"/>
                <a:gd name="T12" fmla="*/ 8 w 128"/>
                <a:gd name="T13" fmla="*/ 64 h 128"/>
                <a:gd name="T14" fmla="*/ 64 w 128"/>
                <a:gd name="T15" fmla="*/ 120 h 128"/>
                <a:gd name="T16" fmla="*/ 120 w 128"/>
                <a:gd name="T17" fmla="*/ 64 h 128"/>
                <a:gd name="T18" fmla="*/ 64 w 128"/>
                <a:gd name="T19"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128"/>
                  </a:moveTo>
                  <a:cubicBezTo>
                    <a:pt x="29" y="128"/>
                    <a:pt x="0" y="99"/>
                    <a:pt x="0" y="64"/>
                  </a:cubicBezTo>
                  <a:cubicBezTo>
                    <a:pt x="0" y="29"/>
                    <a:pt x="29" y="0"/>
                    <a:pt x="64" y="0"/>
                  </a:cubicBezTo>
                  <a:cubicBezTo>
                    <a:pt x="100" y="0"/>
                    <a:pt x="128" y="29"/>
                    <a:pt x="128" y="64"/>
                  </a:cubicBezTo>
                  <a:cubicBezTo>
                    <a:pt x="128" y="99"/>
                    <a:pt x="100" y="128"/>
                    <a:pt x="64" y="128"/>
                  </a:cubicBezTo>
                  <a:close/>
                  <a:moveTo>
                    <a:pt x="64" y="8"/>
                  </a:moveTo>
                  <a:cubicBezTo>
                    <a:pt x="34" y="8"/>
                    <a:pt x="8" y="33"/>
                    <a:pt x="8" y="64"/>
                  </a:cubicBezTo>
                  <a:cubicBezTo>
                    <a:pt x="8" y="95"/>
                    <a:pt x="34" y="120"/>
                    <a:pt x="64" y="120"/>
                  </a:cubicBezTo>
                  <a:cubicBezTo>
                    <a:pt x="95" y="120"/>
                    <a:pt x="120" y="95"/>
                    <a:pt x="120" y="64"/>
                  </a:cubicBezTo>
                  <a:cubicBezTo>
                    <a:pt x="120" y="33"/>
                    <a:pt x="95" y="8"/>
                    <a:pt x="6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6" name="Freeform 325"/>
            <p:cNvSpPr>
              <a:spLocks/>
            </p:cNvSpPr>
            <p:nvPr/>
          </p:nvSpPr>
          <p:spPr bwMode="auto">
            <a:xfrm>
              <a:off x="3529014" y="1824038"/>
              <a:ext cx="36513" cy="39688"/>
            </a:xfrm>
            <a:custGeom>
              <a:avLst/>
              <a:gdLst>
                <a:gd name="T0" fmla="*/ 5 w 23"/>
                <a:gd name="T1" fmla="*/ 25 h 25"/>
                <a:gd name="T2" fmla="*/ 0 w 23"/>
                <a:gd name="T3" fmla="*/ 19 h 25"/>
                <a:gd name="T4" fmla="*/ 18 w 23"/>
                <a:gd name="T5" fmla="*/ 0 h 25"/>
                <a:gd name="T6" fmla="*/ 23 w 23"/>
                <a:gd name="T7" fmla="*/ 7 h 25"/>
                <a:gd name="T8" fmla="*/ 5 w 23"/>
                <a:gd name="T9" fmla="*/ 25 h 25"/>
              </a:gdLst>
              <a:ahLst/>
              <a:cxnLst>
                <a:cxn ang="0">
                  <a:pos x="T0" y="T1"/>
                </a:cxn>
                <a:cxn ang="0">
                  <a:pos x="T2" y="T3"/>
                </a:cxn>
                <a:cxn ang="0">
                  <a:pos x="T4" y="T5"/>
                </a:cxn>
                <a:cxn ang="0">
                  <a:pos x="T6" y="T7"/>
                </a:cxn>
                <a:cxn ang="0">
                  <a:pos x="T8" y="T9"/>
                </a:cxn>
              </a:cxnLst>
              <a:rect l="0" t="0" r="r" b="b"/>
              <a:pathLst>
                <a:path w="23" h="25">
                  <a:moveTo>
                    <a:pt x="5" y="25"/>
                  </a:moveTo>
                  <a:lnTo>
                    <a:pt x="0" y="19"/>
                  </a:lnTo>
                  <a:lnTo>
                    <a:pt x="18" y="0"/>
                  </a:lnTo>
                  <a:lnTo>
                    <a:pt x="23" y="7"/>
                  </a:lnTo>
                  <a:lnTo>
                    <a:pt x="5"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7" name="Freeform 326"/>
            <p:cNvSpPr>
              <a:spLocks/>
            </p:cNvSpPr>
            <p:nvPr/>
          </p:nvSpPr>
          <p:spPr bwMode="auto">
            <a:xfrm>
              <a:off x="3543301" y="1817688"/>
              <a:ext cx="30163" cy="31750"/>
            </a:xfrm>
            <a:custGeom>
              <a:avLst/>
              <a:gdLst>
                <a:gd name="T0" fmla="*/ 13 w 19"/>
                <a:gd name="T1" fmla="*/ 20 h 20"/>
                <a:gd name="T2" fmla="*/ 0 w 19"/>
                <a:gd name="T3" fmla="*/ 7 h 20"/>
                <a:gd name="T4" fmla="*/ 5 w 19"/>
                <a:gd name="T5" fmla="*/ 0 h 20"/>
                <a:gd name="T6" fmla="*/ 19 w 19"/>
                <a:gd name="T7" fmla="*/ 14 h 20"/>
                <a:gd name="T8" fmla="*/ 13 w 19"/>
                <a:gd name="T9" fmla="*/ 20 h 20"/>
              </a:gdLst>
              <a:ahLst/>
              <a:cxnLst>
                <a:cxn ang="0">
                  <a:pos x="T0" y="T1"/>
                </a:cxn>
                <a:cxn ang="0">
                  <a:pos x="T2" y="T3"/>
                </a:cxn>
                <a:cxn ang="0">
                  <a:pos x="T4" y="T5"/>
                </a:cxn>
                <a:cxn ang="0">
                  <a:pos x="T6" y="T7"/>
                </a:cxn>
                <a:cxn ang="0">
                  <a:pos x="T8" y="T9"/>
                </a:cxn>
              </a:cxnLst>
              <a:rect l="0" t="0" r="r" b="b"/>
              <a:pathLst>
                <a:path w="19" h="20">
                  <a:moveTo>
                    <a:pt x="13" y="20"/>
                  </a:moveTo>
                  <a:lnTo>
                    <a:pt x="0" y="7"/>
                  </a:lnTo>
                  <a:lnTo>
                    <a:pt x="5" y="0"/>
                  </a:lnTo>
                  <a:lnTo>
                    <a:pt x="19" y="14"/>
                  </a:lnTo>
                  <a:lnTo>
                    <a:pt x="13"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8" name="Freeform 327"/>
            <p:cNvSpPr>
              <a:spLocks/>
            </p:cNvSpPr>
            <p:nvPr/>
          </p:nvSpPr>
          <p:spPr bwMode="auto">
            <a:xfrm>
              <a:off x="3311526" y="1824038"/>
              <a:ext cx="38100" cy="39688"/>
            </a:xfrm>
            <a:custGeom>
              <a:avLst/>
              <a:gdLst>
                <a:gd name="T0" fmla="*/ 19 w 24"/>
                <a:gd name="T1" fmla="*/ 25 h 25"/>
                <a:gd name="T2" fmla="*/ 0 w 24"/>
                <a:gd name="T3" fmla="*/ 7 h 25"/>
                <a:gd name="T4" fmla="*/ 6 w 24"/>
                <a:gd name="T5" fmla="*/ 0 h 25"/>
                <a:gd name="T6" fmla="*/ 24 w 24"/>
                <a:gd name="T7" fmla="*/ 19 h 25"/>
                <a:gd name="T8" fmla="*/ 19 w 24"/>
                <a:gd name="T9" fmla="*/ 25 h 25"/>
              </a:gdLst>
              <a:ahLst/>
              <a:cxnLst>
                <a:cxn ang="0">
                  <a:pos x="T0" y="T1"/>
                </a:cxn>
                <a:cxn ang="0">
                  <a:pos x="T2" y="T3"/>
                </a:cxn>
                <a:cxn ang="0">
                  <a:pos x="T4" y="T5"/>
                </a:cxn>
                <a:cxn ang="0">
                  <a:pos x="T6" y="T7"/>
                </a:cxn>
                <a:cxn ang="0">
                  <a:pos x="T8" y="T9"/>
                </a:cxn>
              </a:cxnLst>
              <a:rect l="0" t="0" r="r" b="b"/>
              <a:pathLst>
                <a:path w="24" h="25">
                  <a:moveTo>
                    <a:pt x="19" y="25"/>
                  </a:moveTo>
                  <a:lnTo>
                    <a:pt x="0" y="7"/>
                  </a:lnTo>
                  <a:lnTo>
                    <a:pt x="6" y="0"/>
                  </a:lnTo>
                  <a:lnTo>
                    <a:pt x="24" y="19"/>
                  </a:lnTo>
                  <a:lnTo>
                    <a:pt x="19"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9" name="Freeform 328"/>
            <p:cNvSpPr>
              <a:spLocks/>
            </p:cNvSpPr>
            <p:nvPr/>
          </p:nvSpPr>
          <p:spPr bwMode="auto">
            <a:xfrm>
              <a:off x="3305176" y="1817688"/>
              <a:ext cx="30163" cy="31750"/>
            </a:xfrm>
            <a:custGeom>
              <a:avLst/>
              <a:gdLst>
                <a:gd name="T0" fmla="*/ 6 w 19"/>
                <a:gd name="T1" fmla="*/ 20 h 20"/>
                <a:gd name="T2" fmla="*/ 0 w 19"/>
                <a:gd name="T3" fmla="*/ 14 h 20"/>
                <a:gd name="T4" fmla="*/ 13 w 19"/>
                <a:gd name="T5" fmla="*/ 0 h 20"/>
                <a:gd name="T6" fmla="*/ 19 w 19"/>
                <a:gd name="T7" fmla="*/ 7 h 20"/>
                <a:gd name="T8" fmla="*/ 6 w 19"/>
                <a:gd name="T9" fmla="*/ 20 h 20"/>
              </a:gdLst>
              <a:ahLst/>
              <a:cxnLst>
                <a:cxn ang="0">
                  <a:pos x="T0" y="T1"/>
                </a:cxn>
                <a:cxn ang="0">
                  <a:pos x="T2" y="T3"/>
                </a:cxn>
                <a:cxn ang="0">
                  <a:pos x="T4" y="T5"/>
                </a:cxn>
                <a:cxn ang="0">
                  <a:pos x="T6" y="T7"/>
                </a:cxn>
                <a:cxn ang="0">
                  <a:pos x="T8" y="T9"/>
                </a:cxn>
              </a:cxnLst>
              <a:rect l="0" t="0" r="r" b="b"/>
              <a:pathLst>
                <a:path w="19" h="20">
                  <a:moveTo>
                    <a:pt x="6" y="20"/>
                  </a:moveTo>
                  <a:lnTo>
                    <a:pt x="0" y="14"/>
                  </a:lnTo>
                  <a:lnTo>
                    <a:pt x="13" y="0"/>
                  </a:lnTo>
                  <a:lnTo>
                    <a:pt x="19" y="7"/>
                  </a:lnTo>
                  <a:lnTo>
                    <a:pt x="6"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0" name="Rectangle 329"/>
            <p:cNvSpPr>
              <a:spLocks noChangeArrowheads="1"/>
            </p:cNvSpPr>
            <p:nvPr/>
          </p:nvSpPr>
          <p:spPr bwMode="auto">
            <a:xfrm>
              <a:off x="3430589" y="1787525"/>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1" name="Rectangle 330"/>
            <p:cNvSpPr>
              <a:spLocks noChangeArrowheads="1"/>
            </p:cNvSpPr>
            <p:nvPr/>
          </p:nvSpPr>
          <p:spPr bwMode="auto">
            <a:xfrm>
              <a:off x="3416301" y="1779588"/>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2" name="Rectangle 331"/>
            <p:cNvSpPr>
              <a:spLocks noChangeArrowheads="1"/>
            </p:cNvSpPr>
            <p:nvPr/>
          </p:nvSpPr>
          <p:spPr bwMode="auto">
            <a:xfrm>
              <a:off x="3438526" y="194627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3" name="Freeform 332"/>
            <p:cNvSpPr>
              <a:spLocks noEditPoints="1"/>
            </p:cNvSpPr>
            <p:nvPr/>
          </p:nvSpPr>
          <p:spPr bwMode="auto">
            <a:xfrm>
              <a:off x="3424239" y="1938338"/>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2"/>
                    <a:pt x="0" y="8"/>
                  </a:cubicBezTo>
                  <a:cubicBezTo>
                    <a:pt x="0" y="4"/>
                    <a:pt x="4" y="0"/>
                    <a:pt x="8" y="0"/>
                  </a:cubicBezTo>
                  <a:cubicBezTo>
                    <a:pt x="13" y="0"/>
                    <a:pt x="16" y="4"/>
                    <a:pt x="16" y="8"/>
                  </a:cubicBezTo>
                  <a:cubicBezTo>
                    <a:pt x="16" y="12"/>
                    <a:pt x="13"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4" name="Rectangle 333"/>
            <p:cNvSpPr>
              <a:spLocks noChangeArrowheads="1"/>
            </p:cNvSpPr>
            <p:nvPr/>
          </p:nvSpPr>
          <p:spPr bwMode="auto">
            <a:xfrm>
              <a:off x="350996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5" name="Rectangle 334"/>
            <p:cNvSpPr>
              <a:spLocks noChangeArrowheads="1"/>
            </p:cNvSpPr>
            <p:nvPr/>
          </p:nvSpPr>
          <p:spPr bwMode="auto">
            <a:xfrm>
              <a:off x="335121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6" name="Rectangle 335"/>
            <p:cNvSpPr>
              <a:spLocks noChangeArrowheads="1"/>
            </p:cNvSpPr>
            <p:nvPr/>
          </p:nvSpPr>
          <p:spPr bwMode="auto">
            <a:xfrm>
              <a:off x="3430589" y="18669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7" name="Rectangle 336"/>
            <p:cNvSpPr>
              <a:spLocks noChangeArrowheads="1"/>
            </p:cNvSpPr>
            <p:nvPr/>
          </p:nvSpPr>
          <p:spPr bwMode="auto">
            <a:xfrm>
              <a:off x="3430589" y="20256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8" name="Rectangle 337"/>
            <p:cNvSpPr>
              <a:spLocks noChangeArrowheads="1"/>
            </p:cNvSpPr>
            <p:nvPr/>
          </p:nvSpPr>
          <p:spPr bwMode="auto">
            <a:xfrm>
              <a:off x="3381376"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9" name="Rectangle 338"/>
            <p:cNvSpPr>
              <a:spLocks noChangeArrowheads="1"/>
            </p:cNvSpPr>
            <p:nvPr/>
          </p:nvSpPr>
          <p:spPr bwMode="auto">
            <a:xfrm>
              <a:off x="3481389"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0" name="Rectangle 339"/>
            <p:cNvSpPr>
              <a:spLocks noChangeArrowheads="1"/>
            </p:cNvSpPr>
            <p:nvPr/>
          </p:nvSpPr>
          <p:spPr bwMode="auto">
            <a:xfrm>
              <a:off x="3381376"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1" name="Rectangle 340"/>
            <p:cNvSpPr>
              <a:spLocks noChangeArrowheads="1"/>
            </p:cNvSpPr>
            <p:nvPr/>
          </p:nvSpPr>
          <p:spPr bwMode="auto">
            <a:xfrm>
              <a:off x="3481389"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987" name="Title 1">
            <a:extLst>
              <a:ext uri="{FF2B5EF4-FFF2-40B4-BE49-F238E27FC236}">
                <a16:creationId xmlns:a16="http://schemas.microsoft.com/office/drawing/2014/main" xmlns="" id="{C4CC0F66-F716-9E4A-A350-90E627E348D3}"/>
              </a:ext>
            </a:extLst>
          </p:cNvPr>
          <p:cNvSpPr txBox="1">
            <a:spLocks/>
          </p:cNvSpPr>
          <p:nvPr/>
        </p:nvSpPr>
        <p:spPr bwMode="auto">
          <a:xfrm>
            <a:off x="8467756" y="178189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CA" sz="1000" b="1" dirty="0">
                <a:solidFill>
                  <a:schemeClr val="tx1"/>
                </a:solidFill>
              </a:rPr>
              <a:t>Prioritized &amp; Validated Product Backlog</a:t>
            </a:r>
          </a:p>
        </p:txBody>
      </p:sp>
      <p:sp>
        <p:nvSpPr>
          <p:cNvPr id="988" name="Title 1">
            <a:extLst>
              <a:ext uri="{FF2B5EF4-FFF2-40B4-BE49-F238E27FC236}">
                <a16:creationId xmlns:a16="http://schemas.microsoft.com/office/drawing/2014/main" xmlns="" id="{C4CC0F66-F716-9E4A-A350-90E627E348D3}"/>
              </a:ext>
            </a:extLst>
          </p:cNvPr>
          <p:cNvSpPr txBox="1">
            <a:spLocks/>
          </p:cNvSpPr>
          <p:nvPr/>
        </p:nvSpPr>
        <p:spPr bwMode="auto">
          <a:xfrm>
            <a:off x="8467756" y="2093189"/>
            <a:ext cx="2795369" cy="33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a:solidFill>
                  <a:schemeClr val="tx1"/>
                </a:solidFill>
              </a:rPr>
              <a:t>This is the entire </a:t>
            </a:r>
            <a:r>
              <a:rPr lang="en-CA" sz="900" dirty="0" smtClean="0">
                <a:solidFill>
                  <a:schemeClr val="tx1"/>
                </a:solidFill>
              </a:rPr>
              <a:t>collection of </a:t>
            </a:r>
            <a:r>
              <a:rPr lang="en-CA" sz="900" dirty="0">
                <a:solidFill>
                  <a:schemeClr val="tx1"/>
                </a:solidFill>
              </a:rPr>
              <a:t>user stories and bugs for your product</a:t>
            </a:r>
            <a:endParaRPr kumimoji="0" lang="en-CA" sz="900" b="0" i="0" u="none" strike="noStrike" kern="1200" cap="none" spc="0" normalizeH="0" baseline="0" noProof="0" dirty="0">
              <a:ln>
                <a:noFill/>
              </a:ln>
              <a:solidFill>
                <a:schemeClr val="tx1"/>
              </a:solidFill>
              <a:effectLst/>
              <a:uLnTx/>
              <a:uFillTx/>
            </a:endParaRPr>
          </a:p>
        </p:txBody>
      </p:sp>
      <p:grpSp>
        <p:nvGrpSpPr>
          <p:cNvPr id="989" name="Group 988"/>
          <p:cNvGrpSpPr/>
          <p:nvPr/>
        </p:nvGrpSpPr>
        <p:grpSpPr>
          <a:xfrm>
            <a:off x="7989326" y="1905070"/>
            <a:ext cx="323850" cy="404812"/>
            <a:chOff x="7324726" y="2465388"/>
            <a:chExt cx="323850" cy="404812"/>
          </a:xfrm>
        </p:grpSpPr>
        <p:sp>
          <p:nvSpPr>
            <p:cNvPr id="990"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1"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2"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3"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4"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5"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6"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7"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8"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9"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0"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1"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2"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3"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4"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5"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6"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7"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8"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9"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0"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1"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2"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3"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4"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5"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6"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7"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18"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pic>
        <p:nvPicPr>
          <p:cNvPr id="381" name="Picture 380"/>
          <p:cNvPicPr>
            <a:picLocks noChangeAspect="1"/>
          </p:cNvPicPr>
          <p:nvPr/>
        </p:nvPicPr>
        <p:blipFill>
          <a:blip r:embed="rId3"/>
          <a:stretch>
            <a:fillRect/>
          </a:stretch>
        </p:blipFill>
        <p:spPr>
          <a:xfrm>
            <a:off x="10142998" y="166286"/>
            <a:ext cx="1876368" cy="598841"/>
          </a:xfrm>
          <a:prstGeom prst="rect">
            <a:avLst/>
          </a:prstGeom>
        </p:spPr>
      </p:pic>
      <p:grpSp>
        <p:nvGrpSpPr>
          <p:cNvPr id="382" name="Group 381"/>
          <p:cNvGrpSpPr/>
          <p:nvPr/>
        </p:nvGrpSpPr>
        <p:grpSpPr>
          <a:xfrm>
            <a:off x="8013138" y="4577603"/>
            <a:ext cx="377825" cy="461963"/>
            <a:chOff x="6413501" y="3160713"/>
            <a:chExt cx="377825" cy="461963"/>
          </a:xfrm>
        </p:grpSpPr>
        <p:sp>
          <p:nvSpPr>
            <p:cNvPr id="383" name="Freeform 756"/>
            <p:cNvSpPr>
              <a:spLocks noEditPoints="1"/>
            </p:cNvSpPr>
            <p:nvPr/>
          </p:nvSpPr>
          <p:spPr bwMode="auto">
            <a:xfrm>
              <a:off x="6530976" y="3305176"/>
              <a:ext cx="42863" cy="57150"/>
            </a:xfrm>
            <a:custGeom>
              <a:avLst/>
              <a:gdLst>
                <a:gd name="T0" fmla="*/ 20 w 24"/>
                <a:gd name="T1" fmla="*/ 32 h 32"/>
                <a:gd name="T2" fmla="*/ 4 w 24"/>
                <a:gd name="T3" fmla="*/ 32 h 32"/>
                <a:gd name="T4" fmla="*/ 0 w 24"/>
                <a:gd name="T5" fmla="*/ 28 h 32"/>
                <a:gd name="T6" fmla="*/ 0 w 24"/>
                <a:gd name="T7" fmla="*/ 4 h 32"/>
                <a:gd name="T8" fmla="*/ 4 w 24"/>
                <a:gd name="T9" fmla="*/ 0 h 32"/>
                <a:gd name="T10" fmla="*/ 20 w 24"/>
                <a:gd name="T11" fmla="*/ 0 h 32"/>
                <a:gd name="T12" fmla="*/ 24 w 24"/>
                <a:gd name="T13" fmla="*/ 4 h 32"/>
                <a:gd name="T14" fmla="*/ 24 w 24"/>
                <a:gd name="T15" fmla="*/ 28 h 32"/>
                <a:gd name="T16" fmla="*/ 20 w 24"/>
                <a:gd name="T17" fmla="*/ 32 h 32"/>
                <a:gd name="T18" fmla="*/ 8 w 24"/>
                <a:gd name="T19" fmla="*/ 24 h 32"/>
                <a:gd name="T20" fmla="*/ 16 w 24"/>
                <a:gd name="T21" fmla="*/ 24 h 32"/>
                <a:gd name="T22" fmla="*/ 16 w 24"/>
                <a:gd name="T23" fmla="*/ 8 h 32"/>
                <a:gd name="T24" fmla="*/ 8 w 24"/>
                <a:gd name="T25" fmla="*/ 8 h 32"/>
                <a:gd name="T26" fmla="*/ 8 w 24"/>
                <a:gd name="T2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20" y="32"/>
                  </a:moveTo>
                  <a:cubicBezTo>
                    <a:pt x="4" y="32"/>
                    <a:pt x="4" y="32"/>
                    <a:pt x="4" y="32"/>
                  </a:cubicBezTo>
                  <a:cubicBezTo>
                    <a:pt x="1" y="32"/>
                    <a:pt x="0" y="31"/>
                    <a:pt x="0" y="28"/>
                  </a:cubicBezTo>
                  <a:cubicBezTo>
                    <a:pt x="0" y="4"/>
                    <a:pt x="0" y="4"/>
                    <a:pt x="0" y="4"/>
                  </a:cubicBezTo>
                  <a:cubicBezTo>
                    <a:pt x="0" y="2"/>
                    <a:pt x="1" y="0"/>
                    <a:pt x="4" y="0"/>
                  </a:cubicBezTo>
                  <a:cubicBezTo>
                    <a:pt x="20" y="0"/>
                    <a:pt x="20" y="0"/>
                    <a:pt x="20" y="0"/>
                  </a:cubicBezTo>
                  <a:cubicBezTo>
                    <a:pt x="22" y="0"/>
                    <a:pt x="24" y="2"/>
                    <a:pt x="24" y="4"/>
                  </a:cubicBezTo>
                  <a:cubicBezTo>
                    <a:pt x="24" y="28"/>
                    <a:pt x="24" y="28"/>
                    <a:pt x="24" y="28"/>
                  </a:cubicBezTo>
                  <a:cubicBezTo>
                    <a:pt x="24" y="31"/>
                    <a:pt x="22" y="32"/>
                    <a:pt x="20" y="32"/>
                  </a:cubicBezTo>
                  <a:close/>
                  <a:moveTo>
                    <a:pt x="8" y="24"/>
                  </a:moveTo>
                  <a:cubicBezTo>
                    <a:pt x="16" y="24"/>
                    <a:pt x="16" y="24"/>
                    <a:pt x="16" y="24"/>
                  </a:cubicBezTo>
                  <a:cubicBezTo>
                    <a:pt x="16" y="8"/>
                    <a:pt x="16" y="8"/>
                    <a:pt x="16" y="8"/>
                  </a:cubicBezTo>
                  <a:cubicBezTo>
                    <a:pt x="8" y="8"/>
                    <a:pt x="8" y="8"/>
                    <a:pt x="8" y="8"/>
                  </a:cubicBezTo>
                  <a:lnTo>
                    <a:pt x="8"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4" name="Freeform 757"/>
            <p:cNvSpPr>
              <a:spLocks noEditPoints="1"/>
            </p:cNvSpPr>
            <p:nvPr/>
          </p:nvSpPr>
          <p:spPr bwMode="auto">
            <a:xfrm>
              <a:off x="6588126" y="3276601"/>
              <a:ext cx="44450" cy="85725"/>
            </a:xfrm>
            <a:custGeom>
              <a:avLst/>
              <a:gdLst>
                <a:gd name="T0" fmla="*/ 20 w 24"/>
                <a:gd name="T1" fmla="*/ 48 h 48"/>
                <a:gd name="T2" fmla="*/ 4 w 24"/>
                <a:gd name="T3" fmla="*/ 48 h 48"/>
                <a:gd name="T4" fmla="*/ 0 w 24"/>
                <a:gd name="T5" fmla="*/ 44 h 48"/>
                <a:gd name="T6" fmla="*/ 0 w 24"/>
                <a:gd name="T7" fmla="*/ 4 h 48"/>
                <a:gd name="T8" fmla="*/ 4 w 24"/>
                <a:gd name="T9" fmla="*/ 0 h 48"/>
                <a:gd name="T10" fmla="*/ 20 w 24"/>
                <a:gd name="T11" fmla="*/ 0 h 48"/>
                <a:gd name="T12" fmla="*/ 24 w 24"/>
                <a:gd name="T13" fmla="*/ 4 h 48"/>
                <a:gd name="T14" fmla="*/ 24 w 24"/>
                <a:gd name="T15" fmla="*/ 44 h 48"/>
                <a:gd name="T16" fmla="*/ 20 w 24"/>
                <a:gd name="T17" fmla="*/ 48 h 48"/>
                <a:gd name="T18" fmla="*/ 8 w 24"/>
                <a:gd name="T19" fmla="*/ 40 h 48"/>
                <a:gd name="T20" fmla="*/ 16 w 24"/>
                <a:gd name="T21" fmla="*/ 40 h 48"/>
                <a:gd name="T22" fmla="*/ 16 w 24"/>
                <a:gd name="T23" fmla="*/ 8 h 48"/>
                <a:gd name="T24" fmla="*/ 8 w 24"/>
                <a:gd name="T25" fmla="*/ 8 h 48"/>
                <a:gd name="T26" fmla="*/ 8 w 24"/>
                <a:gd name="T27" fmla="*/ 4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48">
                  <a:moveTo>
                    <a:pt x="20" y="48"/>
                  </a:moveTo>
                  <a:cubicBezTo>
                    <a:pt x="4" y="48"/>
                    <a:pt x="4" y="48"/>
                    <a:pt x="4" y="48"/>
                  </a:cubicBezTo>
                  <a:cubicBezTo>
                    <a:pt x="1" y="48"/>
                    <a:pt x="0" y="47"/>
                    <a:pt x="0" y="44"/>
                  </a:cubicBezTo>
                  <a:cubicBezTo>
                    <a:pt x="0" y="4"/>
                    <a:pt x="0" y="4"/>
                    <a:pt x="0" y="4"/>
                  </a:cubicBezTo>
                  <a:cubicBezTo>
                    <a:pt x="0" y="2"/>
                    <a:pt x="1" y="0"/>
                    <a:pt x="4" y="0"/>
                  </a:cubicBezTo>
                  <a:cubicBezTo>
                    <a:pt x="20" y="0"/>
                    <a:pt x="20" y="0"/>
                    <a:pt x="20" y="0"/>
                  </a:cubicBezTo>
                  <a:cubicBezTo>
                    <a:pt x="22" y="0"/>
                    <a:pt x="24" y="2"/>
                    <a:pt x="24" y="4"/>
                  </a:cubicBezTo>
                  <a:cubicBezTo>
                    <a:pt x="24" y="44"/>
                    <a:pt x="24" y="44"/>
                    <a:pt x="24" y="44"/>
                  </a:cubicBezTo>
                  <a:cubicBezTo>
                    <a:pt x="24" y="47"/>
                    <a:pt x="22" y="48"/>
                    <a:pt x="20" y="48"/>
                  </a:cubicBezTo>
                  <a:close/>
                  <a:moveTo>
                    <a:pt x="8" y="40"/>
                  </a:moveTo>
                  <a:cubicBezTo>
                    <a:pt x="16" y="40"/>
                    <a:pt x="16" y="40"/>
                    <a:pt x="16" y="40"/>
                  </a:cubicBezTo>
                  <a:cubicBezTo>
                    <a:pt x="16" y="8"/>
                    <a:pt x="16" y="8"/>
                    <a:pt x="16" y="8"/>
                  </a:cubicBezTo>
                  <a:cubicBezTo>
                    <a:pt x="8" y="8"/>
                    <a:pt x="8" y="8"/>
                    <a:pt x="8" y="8"/>
                  </a:cubicBezTo>
                  <a:lnTo>
                    <a:pt x="8"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5" name="Freeform 758"/>
            <p:cNvSpPr>
              <a:spLocks noEditPoints="1"/>
            </p:cNvSpPr>
            <p:nvPr/>
          </p:nvSpPr>
          <p:spPr bwMode="auto">
            <a:xfrm>
              <a:off x="6646863" y="3290888"/>
              <a:ext cx="42863" cy="71438"/>
            </a:xfrm>
            <a:custGeom>
              <a:avLst/>
              <a:gdLst>
                <a:gd name="T0" fmla="*/ 20 w 24"/>
                <a:gd name="T1" fmla="*/ 40 h 40"/>
                <a:gd name="T2" fmla="*/ 4 w 24"/>
                <a:gd name="T3" fmla="*/ 40 h 40"/>
                <a:gd name="T4" fmla="*/ 0 w 24"/>
                <a:gd name="T5" fmla="*/ 36 h 40"/>
                <a:gd name="T6" fmla="*/ 0 w 24"/>
                <a:gd name="T7" fmla="*/ 4 h 40"/>
                <a:gd name="T8" fmla="*/ 4 w 24"/>
                <a:gd name="T9" fmla="*/ 0 h 40"/>
                <a:gd name="T10" fmla="*/ 20 w 24"/>
                <a:gd name="T11" fmla="*/ 0 h 40"/>
                <a:gd name="T12" fmla="*/ 24 w 24"/>
                <a:gd name="T13" fmla="*/ 4 h 40"/>
                <a:gd name="T14" fmla="*/ 24 w 24"/>
                <a:gd name="T15" fmla="*/ 36 h 40"/>
                <a:gd name="T16" fmla="*/ 20 w 24"/>
                <a:gd name="T17" fmla="*/ 40 h 40"/>
                <a:gd name="T18" fmla="*/ 8 w 24"/>
                <a:gd name="T19" fmla="*/ 32 h 40"/>
                <a:gd name="T20" fmla="*/ 16 w 24"/>
                <a:gd name="T21" fmla="*/ 32 h 40"/>
                <a:gd name="T22" fmla="*/ 16 w 24"/>
                <a:gd name="T23" fmla="*/ 8 h 40"/>
                <a:gd name="T24" fmla="*/ 8 w 24"/>
                <a:gd name="T25" fmla="*/ 8 h 40"/>
                <a:gd name="T26" fmla="*/ 8 w 24"/>
                <a:gd name="T2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40">
                  <a:moveTo>
                    <a:pt x="20" y="40"/>
                  </a:moveTo>
                  <a:cubicBezTo>
                    <a:pt x="4" y="40"/>
                    <a:pt x="4" y="40"/>
                    <a:pt x="4" y="40"/>
                  </a:cubicBezTo>
                  <a:cubicBezTo>
                    <a:pt x="1" y="40"/>
                    <a:pt x="0" y="39"/>
                    <a:pt x="0" y="36"/>
                  </a:cubicBezTo>
                  <a:cubicBezTo>
                    <a:pt x="0" y="4"/>
                    <a:pt x="0" y="4"/>
                    <a:pt x="0" y="4"/>
                  </a:cubicBezTo>
                  <a:cubicBezTo>
                    <a:pt x="0" y="2"/>
                    <a:pt x="1" y="0"/>
                    <a:pt x="4" y="0"/>
                  </a:cubicBezTo>
                  <a:cubicBezTo>
                    <a:pt x="20" y="0"/>
                    <a:pt x="20" y="0"/>
                    <a:pt x="20" y="0"/>
                  </a:cubicBezTo>
                  <a:cubicBezTo>
                    <a:pt x="22" y="0"/>
                    <a:pt x="24" y="2"/>
                    <a:pt x="24" y="4"/>
                  </a:cubicBezTo>
                  <a:cubicBezTo>
                    <a:pt x="24" y="36"/>
                    <a:pt x="24" y="36"/>
                    <a:pt x="24" y="36"/>
                  </a:cubicBezTo>
                  <a:cubicBezTo>
                    <a:pt x="24" y="39"/>
                    <a:pt x="22" y="40"/>
                    <a:pt x="20" y="40"/>
                  </a:cubicBezTo>
                  <a:close/>
                  <a:moveTo>
                    <a:pt x="8" y="32"/>
                  </a:moveTo>
                  <a:cubicBezTo>
                    <a:pt x="16" y="32"/>
                    <a:pt x="16" y="32"/>
                    <a:pt x="16" y="32"/>
                  </a:cubicBezTo>
                  <a:cubicBezTo>
                    <a:pt x="16" y="8"/>
                    <a:pt x="16" y="8"/>
                    <a:pt x="16" y="8"/>
                  </a:cubicBezTo>
                  <a:cubicBezTo>
                    <a:pt x="8" y="8"/>
                    <a:pt x="8" y="8"/>
                    <a:pt x="8" y="8"/>
                  </a:cubicBezTo>
                  <a:lnTo>
                    <a:pt x="8"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6" name="Freeform 759"/>
            <p:cNvSpPr>
              <a:spLocks noEditPoints="1"/>
            </p:cNvSpPr>
            <p:nvPr/>
          </p:nvSpPr>
          <p:spPr bwMode="auto">
            <a:xfrm>
              <a:off x="6704013" y="3319463"/>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7" name="Freeform 760"/>
            <p:cNvSpPr>
              <a:spLocks noEditPoints="1"/>
            </p:cNvSpPr>
            <p:nvPr/>
          </p:nvSpPr>
          <p:spPr bwMode="auto">
            <a:xfrm>
              <a:off x="6588126" y="3376613"/>
              <a:ext cx="44450" cy="44450"/>
            </a:xfrm>
            <a:custGeom>
              <a:avLst/>
              <a:gdLst>
                <a:gd name="T0" fmla="*/ 16 w 24"/>
                <a:gd name="T1" fmla="*/ 24 h 24"/>
                <a:gd name="T2" fmla="*/ 8 w 24"/>
                <a:gd name="T3" fmla="*/ 24 h 24"/>
                <a:gd name="T4" fmla="*/ 0 w 24"/>
                <a:gd name="T5" fmla="*/ 16 h 24"/>
                <a:gd name="T6" fmla="*/ 0 w 24"/>
                <a:gd name="T7" fmla="*/ 8 h 24"/>
                <a:gd name="T8" fmla="*/ 8 w 24"/>
                <a:gd name="T9" fmla="*/ 0 h 24"/>
                <a:gd name="T10" fmla="*/ 16 w 24"/>
                <a:gd name="T11" fmla="*/ 0 h 24"/>
                <a:gd name="T12" fmla="*/ 24 w 24"/>
                <a:gd name="T13" fmla="*/ 8 h 24"/>
                <a:gd name="T14" fmla="*/ 24 w 24"/>
                <a:gd name="T15" fmla="*/ 16 h 24"/>
                <a:gd name="T16" fmla="*/ 16 w 24"/>
                <a:gd name="T17" fmla="*/ 24 h 24"/>
                <a:gd name="T18" fmla="*/ 8 w 24"/>
                <a:gd name="T19" fmla="*/ 8 h 24"/>
                <a:gd name="T20" fmla="*/ 8 w 24"/>
                <a:gd name="T21" fmla="*/ 16 h 24"/>
                <a:gd name="T22" fmla="*/ 16 w 24"/>
                <a:gd name="T23" fmla="*/ 16 h 24"/>
                <a:gd name="T24" fmla="*/ 16 w 24"/>
                <a:gd name="T25" fmla="*/ 8 h 24"/>
                <a:gd name="T26" fmla="*/ 8 w 24"/>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16" y="24"/>
                  </a:moveTo>
                  <a:cubicBezTo>
                    <a:pt x="8" y="24"/>
                    <a:pt x="8" y="24"/>
                    <a:pt x="8" y="24"/>
                  </a:cubicBezTo>
                  <a:cubicBezTo>
                    <a:pt x="3" y="24"/>
                    <a:pt x="0" y="21"/>
                    <a:pt x="0" y="16"/>
                  </a:cubicBezTo>
                  <a:cubicBezTo>
                    <a:pt x="0" y="8"/>
                    <a:pt x="0" y="8"/>
                    <a:pt x="0" y="8"/>
                  </a:cubicBezTo>
                  <a:cubicBezTo>
                    <a:pt x="0" y="4"/>
                    <a:pt x="3" y="0"/>
                    <a:pt x="8" y="0"/>
                  </a:cubicBezTo>
                  <a:cubicBezTo>
                    <a:pt x="16" y="0"/>
                    <a:pt x="16" y="0"/>
                    <a:pt x="16" y="0"/>
                  </a:cubicBezTo>
                  <a:cubicBezTo>
                    <a:pt x="20" y="0"/>
                    <a:pt x="24" y="4"/>
                    <a:pt x="24" y="8"/>
                  </a:cubicBezTo>
                  <a:cubicBezTo>
                    <a:pt x="24" y="16"/>
                    <a:pt x="24" y="16"/>
                    <a:pt x="24" y="16"/>
                  </a:cubicBezTo>
                  <a:cubicBezTo>
                    <a:pt x="24" y="21"/>
                    <a:pt x="20" y="24"/>
                    <a:pt x="16" y="24"/>
                  </a:cubicBezTo>
                  <a:close/>
                  <a:moveTo>
                    <a:pt x="8" y="8"/>
                  </a:moveTo>
                  <a:cubicBezTo>
                    <a:pt x="8" y="16"/>
                    <a:pt x="8" y="16"/>
                    <a:pt x="8" y="16"/>
                  </a:cubicBezTo>
                  <a:cubicBezTo>
                    <a:pt x="16" y="16"/>
                    <a:pt x="16" y="16"/>
                    <a:pt x="16" y="16"/>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8" name="Freeform 761"/>
            <p:cNvSpPr>
              <a:spLocks noEditPoints="1"/>
            </p:cNvSpPr>
            <p:nvPr/>
          </p:nvSpPr>
          <p:spPr bwMode="auto">
            <a:xfrm>
              <a:off x="6646863" y="3376613"/>
              <a:ext cx="42863" cy="44450"/>
            </a:xfrm>
            <a:custGeom>
              <a:avLst/>
              <a:gdLst>
                <a:gd name="T0" fmla="*/ 16 w 24"/>
                <a:gd name="T1" fmla="*/ 24 h 24"/>
                <a:gd name="T2" fmla="*/ 8 w 24"/>
                <a:gd name="T3" fmla="*/ 24 h 24"/>
                <a:gd name="T4" fmla="*/ 0 w 24"/>
                <a:gd name="T5" fmla="*/ 16 h 24"/>
                <a:gd name="T6" fmla="*/ 0 w 24"/>
                <a:gd name="T7" fmla="*/ 8 h 24"/>
                <a:gd name="T8" fmla="*/ 8 w 24"/>
                <a:gd name="T9" fmla="*/ 0 h 24"/>
                <a:gd name="T10" fmla="*/ 16 w 24"/>
                <a:gd name="T11" fmla="*/ 0 h 24"/>
                <a:gd name="T12" fmla="*/ 24 w 24"/>
                <a:gd name="T13" fmla="*/ 8 h 24"/>
                <a:gd name="T14" fmla="*/ 24 w 24"/>
                <a:gd name="T15" fmla="*/ 16 h 24"/>
                <a:gd name="T16" fmla="*/ 16 w 24"/>
                <a:gd name="T17" fmla="*/ 24 h 24"/>
                <a:gd name="T18" fmla="*/ 8 w 24"/>
                <a:gd name="T19" fmla="*/ 8 h 24"/>
                <a:gd name="T20" fmla="*/ 8 w 24"/>
                <a:gd name="T21" fmla="*/ 16 h 24"/>
                <a:gd name="T22" fmla="*/ 16 w 24"/>
                <a:gd name="T23" fmla="*/ 16 h 24"/>
                <a:gd name="T24" fmla="*/ 16 w 24"/>
                <a:gd name="T25" fmla="*/ 8 h 24"/>
                <a:gd name="T26" fmla="*/ 8 w 24"/>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16" y="24"/>
                  </a:moveTo>
                  <a:cubicBezTo>
                    <a:pt x="8" y="24"/>
                    <a:pt x="8" y="24"/>
                    <a:pt x="8" y="24"/>
                  </a:cubicBezTo>
                  <a:cubicBezTo>
                    <a:pt x="3" y="24"/>
                    <a:pt x="0" y="21"/>
                    <a:pt x="0" y="16"/>
                  </a:cubicBezTo>
                  <a:cubicBezTo>
                    <a:pt x="0" y="8"/>
                    <a:pt x="0" y="8"/>
                    <a:pt x="0" y="8"/>
                  </a:cubicBezTo>
                  <a:cubicBezTo>
                    <a:pt x="0" y="4"/>
                    <a:pt x="3" y="0"/>
                    <a:pt x="8" y="0"/>
                  </a:cubicBezTo>
                  <a:cubicBezTo>
                    <a:pt x="16" y="0"/>
                    <a:pt x="16" y="0"/>
                    <a:pt x="16" y="0"/>
                  </a:cubicBezTo>
                  <a:cubicBezTo>
                    <a:pt x="20" y="0"/>
                    <a:pt x="24" y="4"/>
                    <a:pt x="24" y="8"/>
                  </a:cubicBezTo>
                  <a:cubicBezTo>
                    <a:pt x="24" y="16"/>
                    <a:pt x="24" y="16"/>
                    <a:pt x="24" y="16"/>
                  </a:cubicBezTo>
                  <a:cubicBezTo>
                    <a:pt x="24" y="21"/>
                    <a:pt x="20" y="24"/>
                    <a:pt x="16" y="24"/>
                  </a:cubicBezTo>
                  <a:close/>
                  <a:moveTo>
                    <a:pt x="8" y="8"/>
                  </a:moveTo>
                  <a:cubicBezTo>
                    <a:pt x="8" y="16"/>
                    <a:pt x="8" y="16"/>
                    <a:pt x="8" y="16"/>
                  </a:cubicBezTo>
                  <a:cubicBezTo>
                    <a:pt x="16" y="16"/>
                    <a:pt x="16" y="16"/>
                    <a:pt x="16" y="16"/>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9" name="Freeform 762"/>
            <p:cNvSpPr>
              <a:spLocks/>
            </p:cNvSpPr>
            <p:nvPr/>
          </p:nvSpPr>
          <p:spPr bwMode="auto">
            <a:xfrm>
              <a:off x="6689726" y="3435351"/>
              <a:ext cx="50800" cy="150813"/>
            </a:xfrm>
            <a:custGeom>
              <a:avLst/>
              <a:gdLst>
                <a:gd name="T0" fmla="*/ 8 w 28"/>
                <a:gd name="T1" fmla="*/ 84 h 84"/>
                <a:gd name="T2" fmla="*/ 0 w 28"/>
                <a:gd name="T3" fmla="*/ 84 h 84"/>
                <a:gd name="T4" fmla="*/ 0 w 28"/>
                <a:gd name="T5" fmla="*/ 8 h 84"/>
                <a:gd name="T6" fmla="*/ 8 w 28"/>
                <a:gd name="T7" fmla="*/ 0 h 84"/>
                <a:gd name="T8" fmla="*/ 28 w 28"/>
                <a:gd name="T9" fmla="*/ 0 h 84"/>
                <a:gd name="T10" fmla="*/ 28 w 28"/>
                <a:gd name="T11" fmla="*/ 8 h 84"/>
                <a:gd name="T12" fmla="*/ 8 w 28"/>
                <a:gd name="T13" fmla="*/ 8 h 84"/>
                <a:gd name="T14" fmla="*/ 8 w 28"/>
                <a:gd name="T15" fmla="*/ 84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84">
                  <a:moveTo>
                    <a:pt x="8" y="84"/>
                  </a:moveTo>
                  <a:cubicBezTo>
                    <a:pt x="0" y="84"/>
                    <a:pt x="0" y="84"/>
                    <a:pt x="0" y="84"/>
                  </a:cubicBezTo>
                  <a:cubicBezTo>
                    <a:pt x="0" y="8"/>
                    <a:pt x="0" y="8"/>
                    <a:pt x="0" y="8"/>
                  </a:cubicBezTo>
                  <a:cubicBezTo>
                    <a:pt x="0" y="4"/>
                    <a:pt x="3" y="0"/>
                    <a:pt x="8" y="0"/>
                  </a:cubicBezTo>
                  <a:cubicBezTo>
                    <a:pt x="28" y="0"/>
                    <a:pt x="28" y="0"/>
                    <a:pt x="28" y="0"/>
                  </a:cubicBezTo>
                  <a:cubicBezTo>
                    <a:pt x="28" y="8"/>
                    <a:pt x="28" y="8"/>
                    <a:pt x="28" y="8"/>
                  </a:cubicBezTo>
                  <a:cubicBezTo>
                    <a:pt x="8" y="8"/>
                    <a:pt x="8" y="8"/>
                    <a:pt x="8" y="8"/>
                  </a:cubicBezTo>
                  <a:lnTo>
                    <a:pt x="8" y="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0" name="Freeform 763"/>
            <p:cNvSpPr>
              <a:spLocks/>
            </p:cNvSpPr>
            <p:nvPr/>
          </p:nvSpPr>
          <p:spPr bwMode="auto">
            <a:xfrm>
              <a:off x="6559551" y="3435351"/>
              <a:ext cx="28575" cy="150813"/>
            </a:xfrm>
            <a:custGeom>
              <a:avLst/>
              <a:gdLst>
                <a:gd name="T0" fmla="*/ 16 w 16"/>
                <a:gd name="T1" fmla="*/ 84 h 84"/>
                <a:gd name="T2" fmla="*/ 8 w 16"/>
                <a:gd name="T3" fmla="*/ 84 h 84"/>
                <a:gd name="T4" fmla="*/ 8 w 16"/>
                <a:gd name="T5" fmla="*/ 8 h 84"/>
                <a:gd name="T6" fmla="*/ 0 w 16"/>
                <a:gd name="T7" fmla="*/ 8 h 84"/>
                <a:gd name="T8" fmla="*/ 0 w 16"/>
                <a:gd name="T9" fmla="*/ 0 h 84"/>
                <a:gd name="T10" fmla="*/ 8 w 16"/>
                <a:gd name="T11" fmla="*/ 0 h 84"/>
                <a:gd name="T12" fmla="*/ 16 w 16"/>
                <a:gd name="T13" fmla="*/ 8 h 84"/>
                <a:gd name="T14" fmla="*/ 16 w 16"/>
                <a:gd name="T15" fmla="*/ 84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84">
                  <a:moveTo>
                    <a:pt x="16" y="84"/>
                  </a:moveTo>
                  <a:cubicBezTo>
                    <a:pt x="8" y="84"/>
                    <a:pt x="8" y="84"/>
                    <a:pt x="8" y="84"/>
                  </a:cubicBezTo>
                  <a:cubicBezTo>
                    <a:pt x="8" y="8"/>
                    <a:pt x="8" y="8"/>
                    <a:pt x="8" y="8"/>
                  </a:cubicBezTo>
                  <a:cubicBezTo>
                    <a:pt x="0" y="8"/>
                    <a:pt x="0" y="8"/>
                    <a:pt x="0" y="8"/>
                  </a:cubicBezTo>
                  <a:cubicBezTo>
                    <a:pt x="0" y="0"/>
                    <a:pt x="0" y="0"/>
                    <a:pt x="0" y="0"/>
                  </a:cubicBezTo>
                  <a:cubicBezTo>
                    <a:pt x="8" y="0"/>
                    <a:pt x="8" y="0"/>
                    <a:pt x="8" y="0"/>
                  </a:cubicBezTo>
                  <a:cubicBezTo>
                    <a:pt x="12" y="0"/>
                    <a:pt x="16" y="4"/>
                    <a:pt x="16" y="8"/>
                  </a:cubicBezTo>
                  <a:lnTo>
                    <a:pt x="16" y="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1" name="Rectangle 764"/>
            <p:cNvSpPr>
              <a:spLocks noChangeArrowheads="1"/>
            </p:cNvSpPr>
            <p:nvPr/>
          </p:nvSpPr>
          <p:spPr bwMode="auto">
            <a:xfrm>
              <a:off x="6661151" y="3413126"/>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2" name="Rectangle 765"/>
            <p:cNvSpPr>
              <a:spLocks noChangeArrowheads="1"/>
            </p:cNvSpPr>
            <p:nvPr/>
          </p:nvSpPr>
          <p:spPr bwMode="auto">
            <a:xfrm>
              <a:off x="6604001" y="3413126"/>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3" name="Freeform 766"/>
            <p:cNvSpPr>
              <a:spLocks noEditPoints="1"/>
            </p:cNvSpPr>
            <p:nvPr/>
          </p:nvSpPr>
          <p:spPr bwMode="auto">
            <a:xfrm>
              <a:off x="6530976" y="3248026"/>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4" name="Freeform 767"/>
            <p:cNvSpPr>
              <a:spLocks noEditPoints="1"/>
            </p:cNvSpPr>
            <p:nvPr/>
          </p:nvSpPr>
          <p:spPr bwMode="auto">
            <a:xfrm>
              <a:off x="6530976" y="3189288"/>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5" name="Freeform 768"/>
            <p:cNvSpPr>
              <a:spLocks noEditPoints="1"/>
            </p:cNvSpPr>
            <p:nvPr/>
          </p:nvSpPr>
          <p:spPr bwMode="auto">
            <a:xfrm>
              <a:off x="6588126" y="3217863"/>
              <a:ext cx="44450"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6" name="Freeform 769"/>
            <p:cNvSpPr>
              <a:spLocks noEditPoints="1"/>
            </p:cNvSpPr>
            <p:nvPr/>
          </p:nvSpPr>
          <p:spPr bwMode="auto">
            <a:xfrm>
              <a:off x="6588126" y="3160713"/>
              <a:ext cx="44450"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7" name="Freeform 770"/>
            <p:cNvSpPr>
              <a:spLocks noEditPoints="1"/>
            </p:cNvSpPr>
            <p:nvPr/>
          </p:nvSpPr>
          <p:spPr bwMode="auto">
            <a:xfrm>
              <a:off x="6646863" y="3232151"/>
              <a:ext cx="42863"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8" name="Freeform 771"/>
            <p:cNvSpPr>
              <a:spLocks noEditPoints="1"/>
            </p:cNvSpPr>
            <p:nvPr/>
          </p:nvSpPr>
          <p:spPr bwMode="auto">
            <a:xfrm>
              <a:off x="6646863" y="3175001"/>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9" name="Freeform 772"/>
            <p:cNvSpPr>
              <a:spLocks noEditPoints="1"/>
            </p:cNvSpPr>
            <p:nvPr/>
          </p:nvSpPr>
          <p:spPr bwMode="auto">
            <a:xfrm>
              <a:off x="6704013" y="3262313"/>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0" name="Freeform 773"/>
            <p:cNvSpPr>
              <a:spLocks noEditPoints="1"/>
            </p:cNvSpPr>
            <p:nvPr/>
          </p:nvSpPr>
          <p:spPr bwMode="auto">
            <a:xfrm>
              <a:off x="6704013" y="3203576"/>
              <a:ext cx="42863"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1" name="Rectangle 774"/>
            <p:cNvSpPr>
              <a:spLocks noChangeArrowheads="1"/>
            </p:cNvSpPr>
            <p:nvPr/>
          </p:nvSpPr>
          <p:spPr bwMode="auto">
            <a:xfrm>
              <a:off x="6545263" y="3225801"/>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2" name="Rectangle 775"/>
            <p:cNvSpPr>
              <a:spLocks noChangeArrowheads="1"/>
            </p:cNvSpPr>
            <p:nvPr/>
          </p:nvSpPr>
          <p:spPr bwMode="auto">
            <a:xfrm>
              <a:off x="6545263" y="3282951"/>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3" name="Rectangle 776"/>
            <p:cNvSpPr>
              <a:spLocks noChangeArrowheads="1"/>
            </p:cNvSpPr>
            <p:nvPr/>
          </p:nvSpPr>
          <p:spPr bwMode="auto">
            <a:xfrm>
              <a:off x="6661151" y="326866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4" name="Rectangle 777"/>
            <p:cNvSpPr>
              <a:spLocks noChangeArrowheads="1"/>
            </p:cNvSpPr>
            <p:nvPr/>
          </p:nvSpPr>
          <p:spPr bwMode="auto">
            <a:xfrm>
              <a:off x="6604001" y="3254376"/>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5" name="Rectangle 778"/>
            <p:cNvSpPr>
              <a:spLocks noChangeArrowheads="1"/>
            </p:cNvSpPr>
            <p:nvPr/>
          </p:nvSpPr>
          <p:spPr bwMode="auto">
            <a:xfrm>
              <a:off x="6604001" y="3197226"/>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6" name="Rectangle 779"/>
            <p:cNvSpPr>
              <a:spLocks noChangeArrowheads="1"/>
            </p:cNvSpPr>
            <p:nvPr/>
          </p:nvSpPr>
          <p:spPr bwMode="auto">
            <a:xfrm>
              <a:off x="6661151" y="321151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7" name="Rectangle 780"/>
            <p:cNvSpPr>
              <a:spLocks noChangeArrowheads="1"/>
            </p:cNvSpPr>
            <p:nvPr/>
          </p:nvSpPr>
          <p:spPr bwMode="auto">
            <a:xfrm>
              <a:off x="6718301" y="32400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7" name="Rectangle 781"/>
            <p:cNvSpPr>
              <a:spLocks noChangeArrowheads="1"/>
            </p:cNvSpPr>
            <p:nvPr/>
          </p:nvSpPr>
          <p:spPr bwMode="auto">
            <a:xfrm>
              <a:off x="6718301" y="3297238"/>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8" name="Freeform 782"/>
            <p:cNvSpPr>
              <a:spLocks/>
            </p:cNvSpPr>
            <p:nvPr/>
          </p:nvSpPr>
          <p:spPr bwMode="auto">
            <a:xfrm>
              <a:off x="6604001" y="3348038"/>
              <a:ext cx="14288" cy="44450"/>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1" y="24"/>
                    <a:pt x="0" y="23"/>
                    <a:pt x="0" y="20"/>
                  </a:cubicBezTo>
                  <a:cubicBezTo>
                    <a:pt x="0" y="4"/>
                    <a:pt x="0" y="4"/>
                    <a:pt x="0" y="4"/>
                  </a:cubicBezTo>
                  <a:cubicBezTo>
                    <a:pt x="0" y="2"/>
                    <a:pt x="1" y="0"/>
                    <a:pt x="4" y="0"/>
                  </a:cubicBezTo>
                  <a:cubicBezTo>
                    <a:pt x="6" y="0"/>
                    <a:pt x="8" y="2"/>
                    <a:pt x="8" y="4"/>
                  </a:cubicBezTo>
                  <a:cubicBezTo>
                    <a:pt x="8" y="20"/>
                    <a:pt x="8" y="20"/>
                    <a:pt x="8" y="20"/>
                  </a:cubicBezTo>
                  <a:cubicBezTo>
                    <a:pt x="8" y="23"/>
                    <a:pt x="6"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9" name="Freeform 783"/>
            <p:cNvSpPr>
              <a:spLocks/>
            </p:cNvSpPr>
            <p:nvPr/>
          </p:nvSpPr>
          <p:spPr bwMode="auto">
            <a:xfrm>
              <a:off x="6661151" y="3348038"/>
              <a:ext cx="14288" cy="44450"/>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1" y="24"/>
                    <a:pt x="0" y="23"/>
                    <a:pt x="0" y="20"/>
                  </a:cubicBezTo>
                  <a:cubicBezTo>
                    <a:pt x="0" y="4"/>
                    <a:pt x="0" y="4"/>
                    <a:pt x="0" y="4"/>
                  </a:cubicBezTo>
                  <a:cubicBezTo>
                    <a:pt x="0" y="2"/>
                    <a:pt x="1" y="0"/>
                    <a:pt x="4" y="0"/>
                  </a:cubicBezTo>
                  <a:cubicBezTo>
                    <a:pt x="6" y="0"/>
                    <a:pt x="8" y="2"/>
                    <a:pt x="8" y="4"/>
                  </a:cubicBezTo>
                  <a:cubicBezTo>
                    <a:pt x="8" y="20"/>
                    <a:pt x="8" y="20"/>
                    <a:pt x="8" y="20"/>
                  </a:cubicBezTo>
                  <a:cubicBezTo>
                    <a:pt x="8" y="23"/>
                    <a:pt x="6"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0" name="Freeform 784"/>
            <p:cNvSpPr>
              <a:spLocks/>
            </p:cNvSpPr>
            <p:nvPr/>
          </p:nvSpPr>
          <p:spPr bwMode="auto">
            <a:xfrm>
              <a:off x="6683376" y="3355976"/>
              <a:ext cx="34925" cy="50800"/>
            </a:xfrm>
            <a:custGeom>
              <a:avLst/>
              <a:gdLst>
                <a:gd name="T0" fmla="*/ 12 w 20"/>
                <a:gd name="T1" fmla="*/ 28 h 28"/>
                <a:gd name="T2" fmla="*/ 0 w 20"/>
                <a:gd name="T3" fmla="*/ 28 h 28"/>
                <a:gd name="T4" fmla="*/ 0 w 20"/>
                <a:gd name="T5" fmla="*/ 20 h 28"/>
                <a:gd name="T6" fmla="*/ 12 w 20"/>
                <a:gd name="T7" fmla="*/ 20 h 28"/>
                <a:gd name="T8" fmla="*/ 12 w 20"/>
                <a:gd name="T9" fmla="*/ 0 h 28"/>
                <a:gd name="T10" fmla="*/ 20 w 20"/>
                <a:gd name="T11" fmla="*/ 0 h 28"/>
                <a:gd name="T12" fmla="*/ 20 w 20"/>
                <a:gd name="T13" fmla="*/ 20 h 28"/>
                <a:gd name="T14" fmla="*/ 12 w 20"/>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2" y="28"/>
                  </a:moveTo>
                  <a:cubicBezTo>
                    <a:pt x="0" y="28"/>
                    <a:pt x="0" y="28"/>
                    <a:pt x="0" y="28"/>
                  </a:cubicBezTo>
                  <a:cubicBezTo>
                    <a:pt x="0" y="20"/>
                    <a:pt x="0" y="20"/>
                    <a:pt x="0" y="20"/>
                  </a:cubicBezTo>
                  <a:cubicBezTo>
                    <a:pt x="12" y="20"/>
                    <a:pt x="12" y="20"/>
                    <a:pt x="12" y="20"/>
                  </a:cubicBezTo>
                  <a:cubicBezTo>
                    <a:pt x="12" y="0"/>
                    <a:pt x="12" y="0"/>
                    <a:pt x="12" y="0"/>
                  </a:cubicBezTo>
                  <a:cubicBezTo>
                    <a:pt x="20" y="0"/>
                    <a:pt x="20" y="0"/>
                    <a:pt x="20" y="0"/>
                  </a:cubicBezTo>
                  <a:cubicBezTo>
                    <a:pt x="20" y="20"/>
                    <a:pt x="20" y="20"/>
                    <a:pt x="20" y="20"/>
                  </a:cubicBezTo>
                  <a:cubicBezTo>
                    <a:pt x="20" y="25"/>
                    <a:pt x="16" y="28"/>
                    <a:pt x="12"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1" name="Freeform 785"/>
            <p:cNvSpPr>
              <a:spLocks/>
            </p:cNvSpPr>
            <p:nvPr/>
          </p:nvSpPr>
          <p:spPr bwMode="auto">
            <a:xfrm>
              <a:off x="6559551" y="3355976"/>
              <a:ext cx="36513" cy="50800"/>
            </a:xfrm>
            <a:custGeom>
              <a:avLst/>
              <a:gdLst>
                <a:gd name="T0" fmla="*/ 20 w 20"/>
                <a:gd name="T1" fmla="*/ 28 h 28"/>
                <a:gd name="T2" fmla="*/ 8 w 20"/>
                <a:gd name="T3" fmla="*/ 28 h 28"/>
                <a:gd name="T4" fmla="*/ 0 w 20"/>
                <a:gd name="T5" fmla="*/ 20 h 28"/>
                <a:gd name="T6" fmla="*/ 0 w 20"/>
                <a:gd name="T7" fmla="*/ 0 h 28"/>
                <a:gd name="T8" fmla="*/ 8 w 20"/>
                <a:gd name="T9" fmla="*/ 0 h 28"/>
                <a:gd name="T10" fmla="*/ 8 w 20"/>
                <a:gd name="T11" fmla="*/ 20 h 28"/>
                <a:gd name="T12" fmla="*/ 20 w 20"/>
                <a:gd name="T13" fmla="*/ 20 h 28"/>
                <a:gd name="T14" fmla="*/ 20 w 20"/>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20" y="28"/>
                  </a:moveTo>
                  <a:cubicBezTo>
                    <a:pt x="8" y="28"/>
                    <a:pt x="8" y="28"/>
                    <a:pt x="8" y="28"/>
                  </a:cubicBezTo>
                  <a:cubicBezTo>
                    <a:pt x="3" y="28"/>
                    <a:pt x="0" y="25"/>
                    <a:pt x="0" y="20"/>
                  </a:cubicBezTo>
                  <a:cubicBezTo>
                    <a:pt x="0" y="0"/>
                    <a:pt x="0" y="0"/>
                    <a:pt x="0" y="0"/>
                  </a:cubicBezTo>
                  <a:cubicBezTo>
                    <a:pt x="8" y="0"/>
                    <a:pt x="8" y="0"/>
                    <a:pt x="8" y="0"/>
                  </a:cubicBezTo>
                  <a:cubicBezTo>
                    <a:pt x="8" y="20"/>
                    <a:pt x="8" y="20"/>
                    <a:pt x="8" y="20"/>
                  </a:cubicBezTo>
                  <a:cubicBezTo>
                    <a:pt x="20" y="20"/>
                    <a:pt x="20" y="20"/>
                    <a:pt x="20" y="20"/>
                  </a:cubicBezTo>
                  <a:lnTo>
                    <a:pt x="20"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2" name="Rectangle 786"/>
            <p:cNvSpPr>
              <a:spLocks noChangeArrowheads="1"/>
            </p:cNvSpPr>
            <p:nvPr/>
          </p:nvSpPr>
          <p:spPr bwMode="auto">
            <a:xfrm>
              <a:off x="6632576" y="3492501"/>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3" name="Rectangle 787"/>
            <p:cNvSpPr>
              <a:spLocks noChangeArrowheads="1"/>
            </p:cNvSpPr>
            <p:nvPr/>
          </p:nvSpPr>
          <p:spPr bwMode="auto">
            <a:xfrm>
              <a:off x="6632576" y="3521076"/>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4" name="Rectangle 788"/>
            <p:cNvSpPr>
              <a:spLocks noChangeArrowheads="1"/>
            </p:cNvSpPr>
            <p:nvPr/>
          </p:nvSpPr>
          <p:spPr bwMode="auto">
            <a:xfrm>
              <a:off x="6632576" y="35512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5" name="Freeform 789"/>
            <p:cNvSpPr>
              <a:spLocks/>
            </p:cNvSpPr>
            <p:nvPr/>
          </p:nvSpPr>
          <p:spPr bwMode="auto">
            <a:xfrm>
              <a:off x="6559551" y="3586163"/>
              <a:ext cx="158750" cy="36513"/>
            </a:xfrm>
            <a:custGeom>
              <a:avLst/>
              <a:gdLst>
                <a:gd name="T0" fmla="*/ 84 w 88"/>
                <a:gd name="T1" fmla="*/ 20 h 20"/>
                <a:gd name="T2" fmla="*/ 4 w 88"/>
                <a:gd name="T3" fmla="*/ 20 h 20"/>
                <a:gd name="T4" fmla="*/ 0 w 88"/>
                <a:gd name="T5" fmla="*/ 16 h 20"/>
                <a:gd name="T6" fmla="*/ 0 w 88"/>
                <a:gd name="T7" fmla="*/ 0 h 20"/>
                <a:gd name="T8" fmla="*/ 8 w 88"/>
                <a:gd name="T9" fmla="*/ 0 h 20"/>
                <a:gd name="T10" fmla="*/ 8 w 88"/>
                <a:gd name="T11" fmla="*/ 12 h 20"/>
                <a:gd name="T12" fmla="*/ 80 w 88"/>
                <a:gd name="T13" fmla="*/ 12 h 20"/>
                <a:gd name="T14" fmla="*/ 80 w 88"/>
                <a:gd name="T15" fmla="*/ 0 h 20"/>
                <a:gd name="T16" fmla="*/ 88 w 88"/>
                <a:gd name="T17" fmla="*/ 0 h 20"/>
                <a:gd name="T18" fmla="*/ 88 w 88"/>
                <a:gd name="T19" fmla="*/ 16 h 20"/>
                <a:gd name="T20" fmla="*/ 84 w 88"/>
                <a:gd name="T2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0">
                  <a:moveTo>
                    <a:pt x="84" y="20"/>
                  </a:moveTo>
                  <a:cubicBezTo>
                    <a:pt x="4" y="20"/>
                    <a:pt x="4" y="20"/>
                    <a:pt x="4" y="20"/>
                  </a:cubicBezTo>
                  <a:cubicBezTo>
                    <a:pt x="1" y="20"/>
                    <a:pt x="0" y="19"/>
                    <a:pt x="0" y="16"/>
                  </a:cubicBezTo>
                  <a:cubicBezTo>
                    <a:pt x="0" y="0"/>
                    <a:pt x="0" y="0"/>
                    <a:pt x="0" y="0"/>
                  </a:cubicBezTo>
                  <a:cubicBezTo>
                    <a:pt x="8" y="0"/>
                    <a:pt x="8" y="0"/>
                    <a:pt x="8" y="0"/>
                  </a:cubicBezTo>
                  <a:cubicBezTo>
                    <a:pt x="8" y="12"/>
                    <a:pt x="8" y="12"/>
                    <a:pt x="8" y="12"/>
                  </a:cubicBezTo>
                  <a:cubicBezTo>
                    <a:pt x="80" y="12"/>
                    <a:pt x="80" y="12"/>
                    <a:pt x="80" y="12"/>
                  </a:cubicBezTo>
                  <a:cubicBezTo>
                    <a:pt x="80" y="0"/>
                    <a:pt x="80" y="0"/>
                    <a:pt x="80" y="0"/>
                  </a:cubicBezTo>
                  <a:cubicBezTo>
                    <a:pt x="88" y="0"/>
                    <a:pt x="88" y="0"/>
                    <a:pt x="88" y="0"/>
                  </a:cubicBezTo>
                  <a:cubicBezTo>
                    <a:pt x="88" y="16"/>
                    <a:pt x="88" y="16"/>
                    <a:pt x="88" y="16"/>
                  </a:cubicBezTo>
                  <a:cubicBezTo>
                    <a:pt x="88" y="19"/>
                    <a:pt x="86" y="20"/>
                    <a:pt x="84" y="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6" name="Freeform 790"/>
            <p:cNvSpPr>
              <a:spLocks/>
            </p:cNvSpPr>
            <p:nvPr/>
          </p:nvSpPr>
          <p:spPr bwMode="auto">
            <a:xfrm>
              <a:off x="6718301" y="3376613"/>
              <a:ext cx="28575" cy="130175"/>
            </a:xfrm>
            <a:custGeom>
              <a:avLst/>
              <a:gdLst>
                <a:gd name="T0" fmla="*/ 8 w 16"/>
                <a:gd name="T1" fmla="*/ 72 h 72"/>
                <a:gd name="T2" fmla="*/ 0 w 16"/>
                <a:gd name="T3" fmla="*/ 72 h 72"/>
                <a:gd name="T4" fmla="*/ 0 w 16"/>
                <a:gd name="T5" fmla="*/ 64 h 72"/>
                <a:gd name="T6" fmla="*/ 0 w 16"/>
                <a:gd name="T7" fmla="*/ 63 h 72"/>
                <a:gd name="T8" fmla="*/ 8 w 16"/>
                <a:gd name="T9" fmla="*/ 47 h 72"/>
                <a:gd name="T10" fmla="*/ 8 w 16"/>
                <a:gd name="T11" fmla="*/ 0 h 72"/>
                <a:gd name="T12" fmla="*/ 16 w 16"/>
                <a:gd name="T13" fmla="*/ 0 h 72"/>
                <a:gd name="T14" fmla="*/ 16 w 16"/>
                <a:gd name="T15" fmla="*/ 48 h 72"/>
                <a:gd name="T16" fmla="*/ 15 w 16"/>
                <a:gd name="T17" fmla="*/ 50 h 72"/>
                <a:gd name="T18" fmla="*/ 8 w 16"/>
                <a:gd name="T19" fmla="*/ 65 h 72"/>
                <a:gd name="T20" fmla="*/ 8 w 16"/>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72">
                  <a:moveTo>
                    <a:pt x="8" y="72"/>
                  </a:moveTo>
                  <a:cubicBezTo>
                    <a:pt x="0" y="72"/>
                    <a:pt x="0" y="72"/>
                    <a:pt x="0" y="72"/>
                  </a:cubicBezTo>
                  <a:cubicBezTo>
                    <a:pt x="0" y="64"/>
                    <a:pt x="0" y="64"/>
                    <a:pt x="0" y="64"/>
                  </a:cubicBezTo>
                  <a:cubicBezTo>
                    <a:pt x="0" y="64"/>
                    <a:pt x="0" y="63"/>
                    <a:pt x="0" y="63"/>
                  </a:cubicBezTo>
                  <a:cubicBezTo>
                    <a:pt x="8" y="47"/>
                    <a:pt x="8" y="47"/>
                    <a:pt x="8" y="47"/>
                  </a:cubicBezTo>
                  <a:cubicBezTo>
                    <a:pt x="8" y="0"/>
                    <a:pt x="8" y="0"/>
                    <a:pt x="8" y="0"/>
                  </a:cubicBezTo>
                  <a:cubicBezTo>
                    <a:pt x="16" y="0"/>
                    <a:pt x="16" y="0"/>
                    <a:pt x="16" y="0"/>
                  </a:cubicBezTo>
                  <a:cubicBezTo>
                    <a:pt x="16" y="48"/>
                    <a:pt x="16" y="48"/>
                    <a:pt x="16" y="48"/>
                  </a:cubicBezTo>
                  <a:cubicBezTo>
                    <a:pt x="16" y="49"/>
                    <a:pt x="15" y="50"/>
                    <a:pt x="15" y="50"/>
                  </a:cubicBezTo>
                  <a:cubicBezTo>
                    <a:pt x="8" y="65"/>
                    <a:pt x="8" y="65"/>
                    <a:pt x="8" y="65"/>
                  </a:cubicBezTo>
                  <a:lnTo>
                    <a:pt x="8" y="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7" name="Freeform 791"/>
            <p:cNvSpPr>
              <a:spLocks noEditPoints="1"/>
            </p:cNvSpPr>
            <p:nvPr/>
          </p:nvSpPr>
          <p:spPr bwMode="auto">
            <a:xfrm>
              <a:off x="6457951" y="3355976"/>
              <a:ext cx="274638" cy="238125"/>
            </a:xfrm>
            <a:custGeom>
              <a:avLst/>
              <a:gdLst>
                <a:gd name="T0" fmla="*/ 149 w 153"/>
                <a:gd name="T1" fmla="*/ 132 h 132"/>
                <a:gd name="T2" fmla="*/ 53 w 153"/>
                <a:gd name="T3" fmla="*/ 132 h 132"/>
                <a:gd name="T4" fmla="*/ 49 w 153"/>
                <a:gd name="T5" fmla="*/ 128 h 132"/>
                <a:gd name="T6" fmla="*/ 49 w 153"/>
                <a:gd name="T7" fmla="*/ 77 h 132"/>
                <a:gd name="T8" fmla="*/ 41 w 153"/>
                <a:gd name="T9" fmla="*/ 63 h 132"/>
                <a:gd name="T10" fmla="*/ 2 w 153"/>
                <a:gd name="T11" fmla="*/ 23 h 132"/>
                <a:gd name="T12" fmla="*/ 2 w 153"/>
                <a:gd name="T13" fmla="*/ 18 h 132"/>
                <a:gd name="T14" fmla="*/ 18 w 153"/>
                <a:gd name="T15" fmla="*/ 2 h 132"/>
                <a:gd name="T16" fmla="*/ 23 w 153"/>
                <a:gd name="T17" fmla="*/ 2 h 132"/>
                <a:gd name="T18" fmla="*/ 34 w 153"/>
                <a:gd name="T19" fmla="*/ 12 h 132"/>
                <a:gd name="T20" fmla="*/ 45 w 153"/>
                <a:gd name="T21" fmla="*/ 12 h 132"/>
                <a:gd name="T22" fmla="*/ 49 w 153"/>
                <a:gd name="T23" fmla="*/ 16 h 132"/>
                <a:gd name="T24" fmla="*/ 49 w 153"/>
                <a:gd name="T25" fmla="*/ 59 h 132"/>
                <a:gd name="T26" fmla="*/ 56 w 153"/>
                <a:gd name="T27" fmla="*/ 75 h 132"/>
                <a:gd name="T28" fmla="*/ 57 w 153"/>
                <a:gd name="T29" fmla="*/ 76 h 132"/>
                <a:gd name="T30" fmla="*/ 57 w 153"/>
                <a:gd name="T31" fmla="*/ 124 h 132"/>
                <a:gd name="T32" fmla="*/ 145 w 153"/>
                <a:gd name="T33" fmla="*/ 124 h 132"/>
                <a:gd name="T34" fmla="*/ 145 w 153"/>
                <a:gd name="T35" fmla="*/ 108 h 132"/>
                <a:gd name="T36" fmla="*/ 153 w 153"/>
                <a:gd name="T37" fmla="*/ 108 h 132"/>
                <a:gd name="T38" fmla="*/ 153 w 153"/>
                <a:gd name="T39" fmla="*/ 128 h 132"/>
                <a:gd name="T40" fmla="*/ 149 w 153"/>
                <a:gd name="T41" fmla="*/ 132 h 132"/>
                <a:gd name="T42" fmla="*/ 10 w 153"/>
                <a:gd name="T43" fmla="*/ 20 h 132"/>
                <a:gd name="T44" fmla="*/ 41 w 153"/>
                <a:gd name="T45" fmla="*/ 51 h 132"/>
                <a:gd name="T46" fmla="*/ 41 w 153"/>
                <a:gd name="T47" fmla="*/ 20 h 132"/>
                <a:gd name="T48" fmla="*/ 33 w 153"/>
                <a:gd name="T49" fmla="*/ 20 h 132"/>
                <a:gd name="T50" fmla="*/ 30 w 153"/>
                <a:gd name="T51" fmla="*/ 19 h 132"/>
                <a:gd name="T52" fmla="*/ 21 w 153"/>
                <a:gd name="T53" fmla="*/ 10 h 132"/>
                <a:gd name="T54" fmla="*/ 10 w 153"/>
                <a:gd name="T55"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3" h="132">
                  <a:moveTo>
                    <a:pt x="149" y="132"/>
                  </a:moveTo>
                  <a:cubicBezTo>
                    <a:pt x="53" y="132"/>
                    <a:pt x="53" y="132"/>
                    <a:pt x="53" y="132"/>
                  </a:cubicBezTo>
                  <a:cubicBezTo>
                    <a:pt x="50" y="132"/>
                    <a:pt x="49" y="131"/>
                    <a:pt x="49" y="128"/>
                  </a:cubicBezTo>
                  <a:cubicBezTo>
                    <a:pt x="49" y="77"/>
                    <a:pt x="49" y="77"/>
                    <a:pt x="49" y="77"/>
                  </a:cubicBezTo>
                  <a:cubicBezTo>
                    <a:pt x="41" y="63"/>
                    <a:pt x="41" y="63"/>
                    <a:pt x="41" y="63"/>
                  </a:cubicBezTo>
                  <a:cubicBezTo>
                    <a:pt x="2" y="23"/>
                    <a:pt x="2" y="23"/>
                    <a:pt x="2" y="23"/>
                  </a:cubicBezTo>
                  <a:cubicBezTo>
                    <a:pt x="0" y="22"/>
                    <a:pt x="0" y="19"/>
                    <a:pt x="2" y="18"/>
                  </a:cubicBezTo>
                  <a:cubicBezTo>
                    <a:pt x="18" y="2"/>
                    <a:pt x="18" y="2"/>
                    <a:pt x="18" y="2"/>
                  </a:cubicBezTo>
                  <a:cubicBezTo>
                    <a:pt x="19" y="0"/>
                    <a:pt x="22" y="0"/>
                    <a:pt x="23" y="2"/>
                  </a:cubicBezTo>
                  <a:cubicBezTo>
                    <a:pt x="34" y="12"/>
                    <a:pt x="34" y="12"/>
                    <a:pt x="34" y="12"/>
                  </a:cubicBezTo>
                  <a:cubicBezTo>
                    <a:pt x="45" y="12"/>
                    <a:pt x="45" y="12"/>
                    <a:pt x="45" y="12"/>
                  </a:cubicBezTo>
                  <a:cubicBezTo>
                    <a:pt x="47" y="12"/>
                    <a:pt x="49" y="14"/>
                    <a:pt x="49" y="16"/>
                  </a:cubicBezTo>
                  <a:cubicBezTo>
                    <a:pt x="49" y="59"/>
                    <a:pt x="49" y="59"/>
                    <a:pt x="49" y="59"/>
                  </a:cubicBezTo>
                  <a:cubicBezTo>
                    <a:pt x="56" y="75"/>
                    <a:pt x="56" y="75"/>
                    <a:pt x="56" y="75"/>
                  </a:cubicBezTo>
                  <a:cubicBezTo>
                    <a:pt x="56" y="75"/>
                    <a:pt x="57" y="76"/>
                    <a:pt x="57" y="76"/>
                  </a:cubicBezTo>
                  <a:cubicBezTo>
                    <a:pt x="57" y="124"/>
                    <a:pt x="57" y="124"/>
                    <a:pt x="57" y="124"/>
                  </a:cubicBezTo>
                  <a:cubicBezTo>
                    <a:pt x="145" y="124"/>
                    <a:pt x="145" y="124"/>
                    <a:pt x="145" y="124"/>
                  </a:cubicBezTo>
                  <a:cubicBezTo>
                    <a:pt x="145" y="108"/>
                    <a:pt x="145" y="108"/>
                    <a:pt x="145" y="108"/>
                  </a:cubicBezTo>
                  <a:cubicBezTo>
                    <a:pt x="153" y="108"/>
                    <a:pt x="153" y="108"/>
                    <a:pt x="153" y="108"/>
                  </a:cubicBezTo>
                  <a:cubicBezTo>
                    <a:pt x="153" y="128"/>
                    <a:pt x="153" y="128"/>
                    <a:pt x="153" y="128"/>
                  </a:cubicBezTo>
                  <a:cubicBezTo>
                    <a:pt x="153" y="131"/>
                    <a:pt x="151" y="132"/>
                    <a:pt x="149" y="132"/>
                  </a:cubicBezTo>
                  <a:close/>
                  <a:moveTo>
                    <a:pt x="10" y="20"/>
                  </a:moveTo>
                  <a:cubicBezTo>
                    <a:pt x="41" y="51"/>
                    <a:pt x="41" y="51"/>
                    <a:pt x="41" y="51"/>
                  </a:cubicBezTo>
                  <a:cubicBezTo>
                    <a:pt x="41" y="20"/>
                    <a:pt x="41" y="20"/>
                    <a:pt x="41" y="20"/>
                  </a:cubicBezTo>
                  <a:cubicBezTo>
                    <a:pt x="33" y="20"/>
                    <a:pt x="33" y="20"/>
                    <a:pt x="33" y="20"/>
                  </a:cubicBezTo>
                  <a:cubicBezTo>
                    <a:pt x="32" y="20"/>
                    <a:pt x="31" y="20"/>
                    <a:pt x="30" y="19"/>
                  </a:cubicBezTo>
                  <a:cubicBezTo>
                    <a:pt x="21" y="10"/>
                    <a:pt x="21" y="10"/>
                    <a:pt x="21" y="10"/>
                  </a:cubicBezTo>
                  <a:lnTo>
                    <a:pt x="10"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8" name="Freeform 792"/>
            <p:cNvSpPr>
              <a:spLocks noEditPoints="1"/>
            </p:cNvSpPr>
            <p:nvPr/>
          </p:nvSpPr>
          <p:spPr bwMode="auto">
            <a:xfrm>
              <a:off x="6413501" y="3313113"/>
              <a:ext cx="66675" cy="63500"/>
            </a:xfrm>
            <a:custGeom>
              <a:avLst/>
              <a:gdLst>
                <a:gd name="T0" fmla="*/ 17 w 37"/>
                <a:gd name="T1" fmla="*/ 36 h 36"/>
                <a:gd name="T2" fmla="*/ 14 w 37"/>
                <a:gd name="T3" fmla="*/ 35 h 36"/>
                <a:gd name="T4" fmla="*/ 2 w 37"/>
                <a:gd name="T5" fmla="*/ 23 h 36"/>
                <a:gd name="T6" fmla="*/ 2 w 37"/>
                <a:gd name="T7" fmla="*/ 18 h 36"/>
                <a:gd name="T8" fmla="*/ 18 w 37"/>
                <a:gd name="T9" fmla="*/ 2 h 36"/>
                <a:gd name="T10" fmla="*/ 23 w 37"/>
                <a:gd name="T11" fmla="*/ 2 h 36"/>
                <a:gd name="T12" fmla="*/ 35 w 37"/>
                <a:gd name="T13" fmla="*/ 14 h 36"/>
                <a:gd name="T14" fmla="*/ 35 w 37"/>
                <a:gd name="T15" fmla="*/ 19 h 36"/>
                <a:gd name="T16" fmla="*/ 19 w 37"/>
                <a:gd name="T17" fmla="*/ 35 h 36"/>
                <a:gd name="T18" fmla="*/ 17 w 37"/>
                <a:gd name="T19" fmla="*/ 36 h 36"/>
                <a:gd name="T20" fmla="*/ 10 w 37"/>
                <a:gd name="T21" fmla="*/ 20 h 36"/>
                <a:gd name="T22" fmla="*/ 17 w 37"/>
                <a:gd name="T23" fmla="*/ 27 h 36"/>
                <a:gd name="T24" fmla="*/ 27 w 37"/>
                <a:gd name="T25" fmla="*/ 16 h 36"/>
                <a:gd name="T26" fmla="*/ 21 w 37"/>
                <a:gd name="T27" fmla="*/ 10 h 36"/>
                <a:gd name="T28" fmla="*/ 10 w 37"/>
                <a:gd name="T29"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36">
                  <a:moveTo>
                    <a:pt x="17" y="36"/>
                  </a:moveTo>
                  <a:cubicBezTo>
                    <a:pt x="16" y="36"/>
                    <a:pt x="15" y="36"/>
                    <a:pt x="14" y="35"/>
                  </a:cubicBezTo>
                  <a:cubicBezTo>
                    <a:pt x="2" y="23"/>
                    <a:pt x="2" y="23"/>
                    <a:pt x="2" y="23"/>
                  </a:cubicBezTo>
                  <a:cubicBezTo>
                    <a:pt x="0" y="22"/>
                    <a:pt x="0" y="19"/>
                    <a:pt x="2" y="18"/>
                  </a:cubicBezTo>
                  <a:cubicBezTo>
                    <a:pt x="18" y="2"/>
                    <a:pt x="18" y="2"/>
                    <a:pt x="18" y="2"/>
                  </a:cubicBezTo>
                  <a:cubicBezTo>
                    <a:pt x="19" y="0"/>
                    <a:pt x="22" y="0"/>
                    <a:pt x="23" y="2"/>
                  </a:cubicBezTo>
                  <a:cubicBezTo>
                    <a:pt x="35" y="14"/>
                    <a:pt x="35" y="14"/>
                    <a:pt x="35" y="14"/>
                  </a:cubicBezTo>
                  <a:cubicBezTo>
                    <a:pt x="37" y="15"/>
                    <a:pt x="37" y="18"/>
                    <a:pt x="35" y="19"/>
                  </a:cubicBezTo>
                  <a:cubicBezTo>
                    <a:pt x="19" y="35"/>
                    <a:pt x="19" y="35"/>
                    <a:pt x="19" y="35"/>
                  </a:cubicBezTo>
                  <a:cubicBezTo>
                    <a:pt x="19" y="36"/>
                    <a:pt x="18" y="36"/>
                    <a:pt x="17" y="36"/>
                  </a:cubicBezTo>
                  <a:close/>
                  <a:moveTo>
                    <a:pt x="10" y="20"/>
                  </a:moveTo>
                  <a:cubicBezTo>
                    <a:pt x="17" y="27"/>
                    <a:pt x="17" y="27"/>
                    <a:pt x="17" y="27"/>
                  </a:cubicBezTo>
                  <a:cubicBezTo>
                    <a:pt x="27" y="16"/>
                    <a:pt x="27" y="16"/>
                    <a:pt x="27" y="16"/>
                  </a:cubicBezTo>
                  <a:cubicBezTo>
                    <a:pt x="21" y="10"/>
                    <a:pt x="21" y="10"/>
                    <a:pt x="21" y="10"/>
                  </a:cubicBezTo>
                  <a:lnTo>
                    <a:pt x="10"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9" name="Freeform 793"/>
            <p:cNvSpPr>
              <a:spLocks/>
            </p:cNvSpPr>
            <p:nvPr/>
          </p:nvSpPr>
          <p:spPr bwMode="auto">
            <a:xfrm>
              <a:off x="6453188" y="3352801"/>
              <a:ext cx="31750" cy="30163"/>
            </a:xfrm>
            <a:custGeom>
              <a:avLst/>
              <a:gdLst>
                <a:gd name="T0" fmla="*/ 14 w 20"/>
                <a:gd name="T1" fmla="*/ 19 h 19"/>
                <a:gd name="T2" fmla="*/ 0 w 20"/>
                <a:gd name="T3" fmla="*/ 5 h 19"/>
                <a:gd name="T4" fmla="*/ 6 w 20"/>
                <a:gd name="T5" fmla="*/ 0 h 19"/>
                <a:gd name="T6" fmla="*/ 20 w 20"/>
                <a:gd name="T7" fmla="*/ 13 h 19"/>
                <a:gd name="T8" fmla="*/ 14 w 20"/>
                <a:gd name="T9" fmla="*/ 19 h 19"/>
              </a:gdLst>
              <a:ahLst/>
              <a:cxnLst>
                <a:cxn ang="0">
                  <a:pos x="T0" y="T1"/>
                </a:cxn>
                <a:cxn ang="0">
                  <a:pos x="T2" y="T3"/>
                </a:cxn>
                <a:cxn ang="0">
                  <a:pos x="T4" y="T5"/>
                </a:cxn>
                <a:cxn ang="0">
                  <a:pos x="T6" y="T7"/>
                </a:cxn>
                <a:cxn ang="0">
                  <a:pos x="T8" y="T9"/>
                </a:cxn>
              </a:cxnLst>
              <a:rect l="0" t="0" r="r" b="b"/>
              <a:pathLst>
                <a:path w="20" h="19">
                  <a:moveTo>
                    <a:pt x="14" y="19"/>
                  </a:moveTo>
                  <a:lnTo>
                    <a:pt x="0" y="5"/>
                  </a:lnTo>
                  <a:lnTo>
                    <a:pt x="6" y="0"/>
                  </a:lnTo>
                  <a:lnTo>
                    <a:pt x="20" y="13"/>
                  </a:lnTo>
                  <a:lnTo>
                    <a:pt x="14"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0" name="Rectangle 794"/>
            <p:cNvSpPr>
              <a:spLocks noChangeArrowheads="1"/>
            </p:cNvSpPr>
            <p:nvPr/>
          </p:nvSpPr>
          <p:spPr bwMode="auto">
            <a:xfrm>
              <a:off x="6624638" y="3392488"/>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1" name="Freeform 795"/>
            <p:cNvSpPr>
              <a:spLocks/>
            </p:cNvSpPr>
            <p:nvPr/>
          </p:nvSpPr>
          <p:spPr bwMode="auto">
            <a:xfrm>
              <a:off x="6718301" y="3521076"/>
              <a:ext cx="73025" cy="101600"/>
            </a:xfrm>
            <a:custGeom>
              <a:avLst/>
              <a:gdLst>
                <a:gd name="T0" fmla="*/ 40 w 40"/>
                <a:gd name="T1" fmla="*/ 56 h 56"/>
                <a:gd name="T2" fmla="*/ 32 w 40"/>
                <a:gd name="T3" fmla="*/ 56 h 56"/>
                <a:gd name="T4" fmla="*/ 32 w 40"/>
                <a:gd name="T5" fmla="*/ 16 h 56"/>
                <a:gd name="T6" fmla="*/ 24 w 40"/>
                <a:gd name="T7" fmla="*/ 8 h 56"/>
                <a:gd name="T8" fmla="*/ 0 w 40"/>
                <a:gd name="T9" fmla="*/ 8 h 56"/>
                <a:gd name="T10" fmla="*/ 0 w 40"/>
                <a:gd name="T11" fmla="*/ 0 h 56"/>
                <a:gd name="T12" fmla="*/ 24 w 40"/>
                <a:gd name="T13" fmla="*/ 0 h 56"/>
                <a:gd name="T14" fmla="*/ 40 w 40"/>
                <a:gd name="T15" fmla="*/ 16 h 56"/>
                <a:gd name="T16" fmla="*/ 40 w 4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56">
                  <a:moveTo>
                    <a:pt x="40" y="56"/>
                  </a:moveTo>
                  <a:cubicBezTo>
                    <a:pt x="32" y="56"/>
                    <a:pt x="32" y="56"/>
                    <a:pt x="32" y="56"/>
                  </a:cubicBezTo>
                  <a:cubicBezTo>
                    <a:pt x="32" y="16"/>
                    <a:pt x="32" y="16"/>
                    <a:pt x="32" y="16"/>
                  </a:cubicBezTo>
                  <a:cubicBezTo>
                    <a:pt x="32" y="12"/>
                    <a:pt x="28" y="8"/>
                    <a:pt x="24" y="8"/>
                  </a:cubicBezTo>
                  <a:cubicBezTo>
                    <a:pt x="0" y="8"/>
                    <a:pt x="0" y="8"/>
                    <a:pt x="0" y="8"/>
                  </a:cubicBezTo>
                  <a:cubicBezTo>
                    <a:pt x="0" y="0"/>
                    <a:pt x="0" y="0"/>
                    <a:pt x="0" y="0"/>
                  </a:cubicBezTo>
                  <a:cubicBezTo>
                    <a:pt x="24" y="0"/>
                    <a:pt x="24" y="0"/>
                    <a:pt x="24" y="0"/>
                  </a:cubicBezTo>
                  <a:cubicBezTo>
                    <a:pt x="32" y="0"/>
                    <a:pt x="40" y="8"/>
                    <a:pt x="40" y="16"/>
                  </a:cubicBezTo>
                  <a:lnTo>
                    <a:pt x="40"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22" name="Group 521"/>
          <p:cNvGrpSpPr/>
          <p:nvPr/>
        </p:nvGrpSpPr>
        <p:grpSpPr>
          <a:xfrm>
            <a:off x="8030542" y="3816867"/>
            <a:ext cx="417512" cy="461963"/>
            <a:chOff x="8021639" y="3949700"/>
            <a:chExt cx="417512" cy="461963"/>
          </a:xfrm>
        </p:grpSpPr>
        <p:sp>
          <p:nvSpPr>
            <p:cNvPr id="523" name="Freeform 455"/>
            <p:cNvSpPr>
              <a:spLocks/>
            </p:cNvSpPr>
            <p:nvPr/>
          </p:nvSpPr>
          <p:spPr bwMode="auto">
            <a:xfrm>
              <a:off x="8051801" y="3949700"/>
              <a:ext cx="301625" cy="404813"/>
            </a:xfrm>
            <a:custGeom>
              <a:avLst/>
              <a:gdLst>
                <a:gd name="T0" fmla="*/ 149 w 190"/>
                <a:gd name="T1" fmla="*/ 255 h 255"/>
                <a:gd name="T2" fmla="*/ 0 w 190"/>
                <a:gd name="T3" fmla="*/ 255 h 255"/>
                <a:gd name="T4" fmla="*/ 0 w 190"/>
                <a:gd name="T5" fmla="*/ 0 h 255"/>
                <a:gd name="T6" fmla="*/ 190 w 190"/>
                <a:gd name="T7" fmla="*/ 0 h 255"/>
                <a:gd name="T8" fmla="*/ 190 w 190"/>
                <a:gd name="T9" fmla="*/ 114 h 255"/>
                <a:gd name="T10" fmla="*/ 181 w 190"/>
                <a:gd name="T11" fmla="*/ 114 h 255"/>
                <a:gd name="T12" fmla="*/ 181 w 190"/>
                <a:gd name="T13" fmla="*/ 10 h 255"/>
                <a:gd name="T14" fmla="*/ 9 w 190"/>
                <a:gd name="T15" fmla="*/ 10 h 255"/>
                <a:gd name="T16" fmla="*/ 9 w 190"/>
                <a:gd name="T17" fmla="*/ 246 h 255"/>
                <a:gd name="T18" fmla="*/ 149 w 190"/>
                <a:gd name="T19" fmla="*/ 246 h 255"/>
                <a:gd name="T20" fmla="*/ 149 w 190"/>
                <a:gd name="T21"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255">
                  <a:moveTo>
                    <a:pt x="149" y="255"/>
                  </a:moveTo>
                  <a:lnTo>
                    <a:pt x="0" y="255"/>
                  </a:lnTo>
                  <a:lnTo>
                    <a:pt x="0" y="0"/>
                  </a:lnTo>
                  <a:lnTo>
                    <a:pt x="190" y="0"/>
                  </a:lnTo>
                  <a:lnTo>
                    <a:pt x="190" y="114"/>
                  </a:lnTo>
                  <a:lnTo>
                    <a:pt x="181" y="114"/>
                  </a:lnTo>
                  <a:lnTo>
                    <a:pt x="181" y="10"/>
                  </a:lnTo>
                  <a:lnTo>
                    <a:pt x="9" y="10"/>
                  </a:lnTo>
                  <a:lnTo>
                    <a:pt x="9" y="246"/>
                  </a:lnTo>
                  <a:lnTo>
                    <a:pt x="149" y="246"/>
                  </a:lnTo>
                  <a:lnTo>
                    <a:pt x="149" y="25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4" name="Rectangle 456"/>
            <p:cNvSpPr>
              <a:spLocks noChangeArrowheads="1"/>
            </p:cNvSpPr>
            <p:nvPr/>
          </p:nvSpPr>
          <p:spPr bwMode="auto">
            <a:xfrm>
              <a:off x="8339139" y="4167188"/>
              <a:ext cx="14288" cy="492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5" name="Rectangle 457"/>
            <p:cNvSpPr>
              <a:spLocks noChangeArrowheads="1"/>
            </p:cNvSpPr>
            <p:nvPr/>
          </p:nvSpPr>
          <p:spPr bwMode="auto">
            <a:xfrm>
              <a:off x="8367714" y="4181475"/>
              <a:ext cx="14288" cy="349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6" name="Rectangle 458"/>
            <p:cNvSpPr>
              <a:spLocks noChangeArrowheads="1"/>
            </p:cNvSpPr>
            <p:nvPr/>
          </p:nvSpPr>
          <p:spPr bwMode="auto">
            <a:xfrm>
              <a:off x="8396289" y="4195763"/>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7" name="Freeform 459"/>
            <p:cNvSpPr>
              <a:spLocks/>
            </p:cNvSpPr>
            <p:nvPr/>
          </p:nvSpPr>
          <p:spPr bwMode="auto">
            <a:xfrm>
              <a:off x="8281989" y="4210050"/>
              <a:ext cx="49213" cy="136525"/>
            </a:xfrm>
            <a:custGeom>
              <a:avLst/>
              <a:gdLst>
                <a:gd name="T0" fmla="*/ 31 w 31"/>
                <a:gd name="T1" fmla="*/ 86 h 86"/>
                <a:gd name="T2" fmla="*/ 22 w 31"/>
                <a:gd name="T3" fmla="*/ 86 h 86"/>
                <a:gd name="T4" fmla="*/ 22 w 31"/>
                <a:gd name="T5" fmla="*/ 69 h 86"/>
                <a:gd name="T6" fmla="*/ 9 w 31"/>
                <a:gd name="T7" fmla="*/ 52 h 86"/>
                <a:gd name="T8" fmla="*/ 0 w 31"/>
                <a:gd name="T9" fmla="*/ 33 h 86"/>
                <a:gd name="T10" fmla="*/ 0 w 31"/>
                <a:gd name="T11" fmla="*/ 0 h 86"/>
                <a:gd name="T12" fmla="*/ 9 w 31"/>
                <a:gd name="T13" fmla="*/ 0 h 86"/>
                <a:gd name="T14" fmla="*/ 9 w 31"/>
                <a:gd name="T15" fmla="*/ 31 h 86"/>
                <a:gd name="T16" fmla="*/ 17 w 31"/>
                <a:gd name="T17" fmla="*/ 48 h 86"/>
                <a:gd name="T18" fmla="*/ 31 w 31"/>
                <a:gd name="T19" fmla="*/ 67 h 86"/>
                <a:gd name="T20" fmla="*/ 31 w 31"/>
                <a:gd name="T2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86">
                  <a:moveTo>
                    <a:pt x="31" y="86"/>
                  </a:moveTo>
                  <a:lnTo>
                    <a:pt x="22" y="86"/>
                  </a:lnTo>
                  <a:lnTo>
                    <a:pt x="22" y="69"/>
                  </a:lnTo>
                  <a:lnTo>
                    <a:pt x="9" y="52"/>
                  </a:lnTo>
                  <a:lnTo>
                    <a:pt x="0" y="33"/>
                  </a:lnTo>
                  <a:lnTo>
                    <a:pt x="0" y="0"/>
                  </a:lnTo>
                  <a:lnTo>
                    <a:pt x="9" y="0"/>
                  </a:lnTo>
                  <a:lnTo>
                    <a:pt x="9" y="31"/>
                  </a:lnTo>
                  <a:lnTo>
                    <a:pt x="17" y="48"/>
                  </a:lnTo>
                  <a:lnTo>
                    <a:pt x="31" y="67"/>
                  </a:lnTo>
                  <a:lnTo>
                    <a:pt x="31" y="8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8" name="Rectangle 460"/>
            <p:cNvSpPr>
              <a:spLocks noChangeArrowheads="1"/>
            </p:cNvSpPr>
            <p:nvPr/>
          </p:nvSpPr>
          <p:spPr bwMode="auto">
            <a:xfrm>
              <a:off x="8331201" y="4368800"/>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9" name="Freeform 461"/>
            <p:cNvSpPr>
              <a:spLocks/>
            </p:cNvSpPr>
            <p:nvPr/>
          </p:nvSpPr>
          <p:spPr bwMode="auto">
            <a:xfrm>
              <a:off x="8275639" y="4154488"/>
              <a:ext cx="47625" cy="46038"/>
            </a:xfrm>
            <a:custGeom>
              <a:avLst/>
              <a:gdLst>
                <a:gd name="T0" fmla="*/ 23 w 30"/>
                <a:gd name="T1" fmla="*/ 29 h 29"/>
                <a:gd name="T2" fmla="*/ 0 w 30"/>
                <a:gd name="T3" fmla="*/ 6 h 29"/>
                <a:gd name="T4" fmla="*/ 7 w 30"/>
                <a:gd name="T5" fmla="*/ 0 h 29"/>
                <a:gd name="T6" fmla="*/ 30 w 30"/>
                <a:gd name="T7" fmla="*/ 22 h 29"/>
                <a:gd name="T8" fmla="*/ 23 w 30"/>
                <a:gd name="T9" fmla="*/ 29 h 29"/>
              </a:gdLst>
              <a:ahLst/>
              <a:cxnLst>
                <a:cxn ang="0">
                  <a:pos x="T0" y="T1"/>
                </a:cxn>
                <a:cxn ang="0">
                  <a:pos x="T2" y="T3"/>
                </a:cxn>
                <a:cxn ang="0">
                  <a:pos x="T4" y="T5"/>
                </a:cxn>
                <a:cxn ang="0">
                  <a:pos x="T6" y="T7"/>
                </a:cxn>
                <a:cxn ang="0">
                  <a:pos x="T8" y="T9"/>
                </a:cxn>
              </a:cxnLst>
              <a:rect l="0" t="0" r="r" b="b"/>
              <a:pathLst>
                <a:path w="30" h="29">
                  <a:moveTo>
                    <a:pt x="23" y="29"/>
                  </a:moveTo>
                  <a:lnTo>
                    <a:pt x="0" y="6"/>
                  </a:lnTo>
                  <a:lnTo>
                    <a:pt x="7" y="0"/>
                  </a:lnTo>
                  <a:lnTo>
                    <a:pt x="30" y="22"/>
                  </a:lnTo>
                  <a:lnTo>
                    <a:pt x="23" y="2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0" name="Freeform 462"/>
            <p:cNvSpPr>
              <a:spLocks/>
            </p:cNvSpPr>
            <p:nvPr/>
          </p:nvSpPr>
          <p:spPr bwMode="auto">
            <a:xfrm>
              <a:off x="8255001" y="4144963"/>
              <a:ext cx="184150" cy="201613"/>
            </a:xfrm>
            <a:custGeom>
              <a:avLst/>
              <a:gdLst>
                <a:gd name="T0" fmla="*/ 91 w 103"/>
                <a:gd name="T1" fmla="*/ 112 h 112"/>
                <a:gd name="T2" fmla="*/ 83 w 103"/>
                <a:gd name="T3" fmla="*/ 112 h 112"/>
                <a:gd name="T4" fmla="*/ 83 w 103"/>
                <a:gd name="T5" fmla="*/ 104 h 112"/>
                <a:gd name="T6" fmla="*/ 83 w 103"/>
                <a:gd name="T7" fmla="*/ 103 h 112"/>
                <a:gd name="T8" fmla="*/ 95 w 103"/>
                <a:gd name="T9" fmla="*/ 63 h 112"/>
                <a:gd name="T10" fmla="*/ 95 w 103"/>
                <a:gd name="T11" fmla="*/ 28 h 112"/>
                <a:gd name="T12" fmla="*/ 91 w 103"/>
                <a:gd name="T13" fmla="*/ 24 h 112"/>
                <a:gd name="T14" fmla="*/ 87 w 103"/>
                <a:gd name="T15" fmla="*/ 28 h 112"/>
                <a:gd name="T16" fmla="*/ 83 w 103"/>
                <a:gd name="T17" fmla="*/ 32 h 112"/>
                <a:gd name="T18" fmla="*/ 79 w 103"/>
                <a:gd name="T19" fmla="*/ 28 h 112"/>
                <a:gd name="T20" fmla="*/ 79 w 103"/>
                <a:gd name="T21" fmla="*/ 20 h 112"/>
                <a:gd name="T22" fmla="*/ 75 w 103"/>
                <a:gd name="T23" fmla="*/ 16 h 112"/>
                <a:gd name="T24" fmla="*/ 71 w 103"/>
                <a:gd name="T25" fmla="*/ 20 h 112"/>
                <a:gd name="T26" fmla="*/ 67 w 103"/>
                <a:gd name="T27" fmla="*/ 24 h 112"/>
                <a:gd name="T28" fmla="*/ 63 w 103"/>
                <a:gd name="T29" fmla="*/ 20 h 112"/>
                <a:gd name="T30" fmla="*/ 59 w 103"/>
                <a:gd name="T31" fmla="*/ 16 h 112"/>
                <a:gd name="T32" fmla="*/ 55 w 103"/>
                <a:gd name="T33" fmla="*/ 20 h 112"/>
                <a:gd name="T34" fmla="*/ 51 w 103"/>
                <a:gd name="T35" fmla="*/ 24 h 112"/>
                <a:gd name="T36" fmla="*/ 47 w 103"/>
                <a:gd name="T37" fmla="*/ 20 h 112"/>
                <a:gd name="T38" fmla="*/ 47 w 103"/>
                <a:gd name="T39" fmla="*/ 12 h 112"/>
                <a:gd name="T40" fmla="*/ 43 w 103"/>
                <a:gd name="T41" fmla="*/ 8 h 112"/>
                <a:gd name="T42" fmla="*/ 39 w 103"/>
                <a:gd name="T43" fmla="*/ 12 h 112"/>
                <a:gd name="T44" fmla="*/ 39 w 103"/>
                <a:gd name="T45" fmla="*/ 52 h 112"/>
                <a:gd name="T46" fmla="*/ 36 w 103"/>
                <a:gd name="T47" fmla="*/ 56 h 112"/>
                <a:gd name="T48" fmla="*/ 32 w 103"/>
                <a:gd name="T49" fmla="*/ 55 h 112"/>
                <a:gd name="T50" fmla="*/ 0 w 103"/>
                <a:gd name="T51" fmla="*/ 23 h 112"/>
                <a:gd name="T52" fmla="*/ 6 w 103"/>
                <a:gd name="T53" fmla="*/ 17 h 112"/>
                <a:gd name="T54" fmla="*/ 31 w 103"/>
                <a:gd name="T55" fmla="*/ 42 h 112"/>
                <a:gd name="T56" fmla="*/ 31 w 103"/>
                <a:gd name="T57" fmla="*/ 12 h 112"/>
                <a:gd name="T58" fmla="*/ 43 w 103"/>
                <a:gd name="T59" fmla="*/ 0 h 112"/>
                <a:gd name="T60" fmla="*/ 54 w 103"/>
                <a:gd name="T61" fmla="*/ 9 h 112"/>
                <a:gd name="T62" fmla="*/ 67 w 103"/>
                <a:gd name="T63" fmla="*/ 11 h 112"/>
                <a:gd name="T64" fmla="*/ 75 w 103"/>
                <a:gd name="T65" fmla="*/ 8 h 112"/>
                <a:gd name="T66" fmla="*/ 86 w 103"/>
                <a:gd name="T67" fmla="*/ 17 h 112"/>
                <a:gd name="T68" fmla="*/ 91 w 103"/>
                <a:gd name="T69" fmla="*/ 16 h 112"/>
                <a:gd name="T70" fmla="*/ 103 w 103"/>
                <a:gd name="T71" fmla="*/ 28 h 112"/>
                <a:gd name="T72" fmla="*/ 103 w 103"/>
                <a:gd name="T73" fmla="*/ 64 h 112"/>
                <a:gd name="T74" fmla="*/ 103 w 103"/>
                <a:gd name="T75" fmla="*/ 65 h 112"/>
                <a:gd name="T76" fmla="*/ 91 w 103"/>
                <a:gd name="T77" fmla="*/ 105 h 112"/>
                <a:gd name="T78" fmla="*/ 91 w 103"/>
                <a:gd name="T79"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 h="112">
                  <a:moveTo>
                    <a:pt x="91" y="112"/>
                  </a:moveTo>
                  <a:cubicBezTo>
                    <a:pt x="83" y="112"/>
                    <a:pt x="83" y="112"/>
                    <a:pt x="83" y="112"/>
                  </a:cubicBezTo>
                  <a:cubicBezTo>
                    <a:pt x="83" y="104"/>
                    <a:pt x="83" y="104"/>
                    <a:pt x="83" y="104"/>
                  </a:cubicBezTo>
                  <a:cubicBezTo>
                    <a:pt x="83" y="104"/>
                    <a:pt x="83" y="103"/>
                    <a:pt x="83" y="103"/>
                  </a:cubicBezTo>
                  <a:cubicBezTo>
                    <a:pt x="95" y="63"/>
                    <a:pt x="95" y="63"/>
                    <a:pt x="95" y="63"/>
                  </a:cubicBezTo>
                  <a:cubicBezTo>
                    <a:pt x="95" y="28"/>
                    <a:pt x="95" y="28"/>
                    <a:pt x="95" y="28"/>
                  </a:cubicBezTo>
                  <a:cubicBezTo>
                    <a:pt x="95" y="26"/>
                    <a:pt x="93" y="24"/>
                    <a:pt x="91" y="24"/>
                  </a:cubicBezTo>
                  <a:cubicBezTo>
                    <a:pt x="89" y="24"/>
                    <a:pt x="87" y="26"/>
                    <a:pt x="87" y="28"/>
                  </a:cubicBezTo>
                  <a:cubicBezTo>
                    <a:pt x="87" y="30"/>
                    <a:pt x="85" y="32"/>
                    <a:pt x="83" y="32"/>
                  </a:cubicBezTo>
                  <a:cubicBezTo>
                    <a:pt x="81" y="32"/>
                    <a:pt x="79" y="30"/>
                    <a:pt x="79" y="28"/>
                  </a:cubicBezTo>
                  <a:cubicBezTo>
                    <a:pt x="79" y="20"/>
                    <a:pt x="79" y="20"/>
                    <a:pt x="79" y="20"/>
                  </a:cubicBezTo>
                  <a:cubicBezTo>
                    <a:pt x="79" y="18"/>
                    <a:pt x="77" y="16"/>
                    <a:pt x="75" y="16"/>
                  </a:cubicBezTo>
                  <a:cubicBezTo>
                    <a:pt x="73" y="16"/>
                    <a:pt x="71" y="18"/>
                    <a:pt x="71" y="20"/>
                  </a:cubicBezTo>
                  <a:cubicBezTo>
                    <a:pt x="71" y="22"/>
                    <a:pt x="69" y="24"/>
                    <a:pt x="67" y="24"/>
                  </a:cubicBezTo>
                  <a:cubicBezTo>
                    <a:pt x="65" y="24"/>
                    <a:pt x="63" y="22"/>
                    <a:pt x="63" y="20"/>
                  </a:cubicBezTo>
                  <a:cubicBezTo>
                    <a:pt x="63" y="18"/>
                    <a:pt x="61" y="16"/>
                    <a:pt x="59" y="16"/>
                  </a:cubicBezTo>
                  <a:cubicBezTo>
                    <a:pt x="57" y="16"/>
                    <a:pt x="55" y="18"/>
                    <a:pt x="55" y="20"/>
                  </a:cubicBezTo>
                  <a:cubicBezTo>
                    <a:pt x="55" y="22"/>
                    <a:pt x="53" y="24"/>
                    <a:pt x="51" y="24"/>
                  </a:cubicBezTo>
                  <a:cubicBezTo>
                    <a:pt x="49" y="24"/>
                    <a:pt x="47" y="22"/>
                    <a:pt x="47" y="20"/>
                  </a:cubicBezTo>
                  <a:cubicBezTo>
                    <a:pt x="47" y="12"/>
                    <a:pt x="47" y="12"/>
                    <a:pt x="47" y="12"/>
                  </a:cubicBezTo>
                  <a:cubicBezTo>
                    <a:pt x="47" y="10"/>
                    <a:pt x="45" y="8"/>
                    <a:pt x="43" y="8"/>
                  </a:cubicBezTo>
                  <a:cubicBezTo>
                    <a:pt x="41" y="8"/>
                    <a:pt x="39" y="10"/>
                    <a:pt x="39" y="12"/>
                  </a:cubicBezTo>
                  <a:cubicBezTo>
                    <a:pt x="39" y="52"/>
                    <a:pt x="39" y="52"/>
                    <a:pt x="39" y="52"/>
                  </a:cubicBezTo>
                  <a:cubicBezTo>
                    <a:pt x="39" y="54"/>
                    <a:pt x="38" y="55"/>
                    <a:pt x="36" y="56"/>
                  </a:cubicBezTo>
                  <a:cubicBezTo>
                    <a:pt x="35" y="56"/>
                    <a:pt x="33" y="56"/>
                    <a:pt x="32" y="55"/>
                  </a:cubicBezTo>
                  <a:cubicBezTo>
                    <a:pt x="0" y="23"/>
                    <a:pt x="0" y="23"/>
                    <a:pt x="0" y="23"/>
                  </a:cubicBezTo>
                  <a:cubicBezTo>
                    <a:pt x="6" y="17"/>
                    <a:pt x="6" y="17"/>
                    <a:pt x="6" y="17"/>
                  </a:cubicBezTo>
                  <a:cubicBezTo>
                    <a:pt x="31" y="42"/>
                    <a:pt x="31" y="42"/>
                    <a:pt x="31" y="42"/>
                  </a:cubicBezTo>
                  <a:cubicBezTo>
                    <a:pt x="31" y="12"/>
                    <a:pt x="31" y="12"/>
                    <a:pt x="31" y="12"/>
                  </a:cubicBezTo>
                  <a:cubicBezTo>
                    <a:pt x="31" y="5"/>
                    <a:pt x="36" y="0"/>
                    <a:pt x="43" y="0"/>
                  </a:cubicBezTo>
                  <a:cubicBezTo>
                    <a:pt x="48" y="0"/>
                    <a:pt x="53" y="4"/>
                    <a:pt x="54" y="9"/>
                  </a:cubicBezTo>
                  <a:cubicBezTo>
                    <a:pt x="58" y="7"/>
                    <a:pt x="64" y="8"/>
                    <a:pt x="67" y="11"/>
                  </a:cubicBezTo>
                  <a:cubicBezTo>
                    <a:pt x="69" y="9"/>
                    <a:pt x="72" y="8"/>
                    <a:pt x="75" y="8"/>
                  </a:cubicBezTo>
                  <a:cubicBezTo>
                    <a:pt x="80" y="8"/>
                    <a:pt x="85" y="12"/>
                    <a:pt x="86" y="17"/>
                  </a:cubicBezTo>
                  <a:cubicBezTo>
                    <a:pt x="88" y="16"/>
                    <a:pt x="89" y="16"/>
                    <a:pt x="91" y="16"/>
                  </a:cubicBezTo>
                  <a:cubicBezTo>
                    <a:pt x="97" y="16"/>
                    <a:pt x="103" y="21"/>
                    <a:pt x="103" y="28"/>
                  </a:cubicBezTo>
                  <a:cubicBezTo>
                    <a:pt x="103" y="64"/>
                    <a:pt x="103" y="64"/>
                    <a:pt x="103" y="64"/>
                  </a:cubicBezTo>
                  <a:cubicBezTo>
                    <a:pt x="103" y="64"/>
                    <a:pt x="103" y="65"/>
                    <a:pt x="103" y="65"/>
                  </a:cubicBezTo>
                  <a:cubicBezTo>
                    <a:pt x="91" y="105"/>
                    <a:pt x="91" y="105"/>
                    <a:pt x="91" y="105"/>
                  </a:cubicBezTo>
                  <a:lnTo>
                    <a:pt x="91"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1" name="Freeform 463"/>
            <p:cNvSpPr>
              <a:spLocks noEditPoints="1"/>
            </p:cNvSpPr>
            <p:nvPr/>
          </p:nvSpPr>
          <p:spPr bwMode="auto">
            <a:xfrm>
              <a:off x="8094664" y="3994150"/>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1" y="8"/>
                    <a:pt x="8" y="31"/>
                    <a:pt x="8" y="60"/>
                  </a:cubicBezTo>
                  <a:cubicBezTo>
                    <a:pt x="8" y="89"/>
                    <a:pt x="31" y="112"/>
                    <a:pt x="60" y="112"/>
                  </a:cubicBezTo>
                  <a:cubicBezTo>
                    <a:pt x="88" y="112"/>
                    <a:pt x="112" y="89"/>
                    <a:pt x="112" y="60"/>
                  </a:cubicBezTo>
                  <a:cubicBezTo>
                    <a:pt x="112" y="31"/>
                    <a:pt x="88"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2" name="Rectangle 464"/>
            <p:cNvSpPr>
              <a:spLocks noChangeArrowheads="1"/>
            </p:cNvSpPr>
            <p:nvPr/>
          </p:nvSpPr>
          <p:spPr bwMode="auto">
            <a:xfrm>
              <a:off x="8094664" y="423862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3" name="Rectangle 465"/>
            <p:cNvSpPr>
              <a:spLocks noChangeArrowheads="1"/>
            </p:cNvSpPr>
            <p:nvPr/>
          </p:nvSpPr>
          <p:spPr bwMode="auto">
            <a:xfrm>
              <a:off x="8094664" y="4267200"/>
              <a:ext cx="1000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4" name="Rectangle 466"/>
            <p:cNvSpPr>
              <a:spLocks noChangeArrowheads="1"/>
            </p:cNvSpPr>
            <p:nvPr/>
          </p:nvSpPr>
          <p:spPr bwMode="auto">
            <a:xfrm>
              <a:off x="8094664" y="4295775"/>
              <a:ext cx="1730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5" name="Rectangle 467"/>
            <p:cNvSpPr>
              <a:spLocks noChangeArrowheads="1"/>
            </p:cNvSpPr>
            <p:nvPr/>
          </p:nvSpPr>
          <p:spPr bwMode="auto">
            <a:xfrm>
              <a:off x="8166101" y="4238625"/>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6" name="Rectangle 468"/>
            <p:cNvSpPr>
              <a:spLocks noChangeArrowheads="1"/>
            </p:cNvSpPr>
            <p:nvPr/>
          </p:nvSpPr>
          <p:spPr bwMode="auto">
            <a:xfrm>
              <a:off x="8208964" y="4267200"/>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7" name="Freeform 469"/>
            <p:cNvSpPr>
              <a:spLocks/>
            </p:cNvSpPr>
            <p:nvPr/>
          </p:nvSpPr>
          <p:spPr bwMode="auto">
            <a:xfrm>
              <a:off x="8302626" y="4340225"/>
              <a:ext cx="130175" cy="71438"/>
            </a:xfrm>
            <a:custGeom>
              <a:avLst/>
              <a:gdLst>
                <a:gd name="T0" fmla="*/ 72 w 72"/>
                <a:gd name="T1" fmla="*/ 40 h 40"/>
                <a:gd name="T2" fmla="*/ 64 w 72"/>
                <a:gd name="T3" fmla="*/ 40 h 40"/>
                <a:gd name="T4" fmla="*/ 64 w 72"/>
                <a:gd name="T5" fmla="*/ 8 h 40"/>
                <a:gd name="T6" fmla="*/ 8 w 72"/>
                <a:gd name="T7" fmla="*/ 8 h 40"/>
                <a:gd name="T8" fmla="*/ 8 w 72"/>
                <a:gd name="T9" fmla="*/ 40 h 40"/>
                <a:gd name="T10" fmla="*/ 0 w 72"/>
                <a:gd name="T11" fmla="*/ 40 h 40"/>
                <a:gd name="T12" fmla="*/ 0 w 72"/>
                <a:gd name="T13" fmla="*/ 8 h 40"/>
                <a:gd name="T14" fmla="*/ 8 w 72"/>
                <a:gd name="T15" fmla="*/ 0 h 40"/>
                <a:gd name="T16" fmla="*/ 64 w 72"/>
                <a:gd name="T17" fmla="*/ 0 h 40"/>
                <a:gd name="T18" fmla="*/ 72 w 72"/>
                <a:gd name="T19" fmla="*/ 8 h 40"/>
                <a:gd name="T20" fmla="*/ 72 w 72"/>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40">
                  <a:moveTo>
                    <a:pt x="72" y="40"/>
                  </a:moveTo>
                  <a:cubicBezTo>
                    <a:pt x="64" y="40"/>
                    <a:pt x="64" y="40"/>
                    <a:pt x="64" y="40"/>
                  </a:cubicBezTo>
                  <a:cubicBezTo>
                    <a:pt x="64" y="8"/>
                    <a:pt x="64" y="8"/>
                    <a:pt x="64" y="8"/>
                  </a:cubicBezTo>
                  <a:cubicBezTo>
                    <a:pt x="8" y="8"/>
                    <a:pt x="8" y="8"/>
                    <a:pt x="8" y="8"/>
                  </a:cubicBezTo>
                  <a:cubicBezTo>
                    <a:pt x="8" y="40"/>
                    <a:pt x="8" y="40"/>
                    <a:pt x="8" y="40"/>
                  </a:cubicBezTo>
                  <a:cubicBezTo>
                    <a:pt x="0" y="40"/>
                    <a:pt x="0" y="40"/>
                    <a:pt x="0" y="40"/>
                  </a:cubicBezTo>
                  <a:cubicBezTo>
                    <a:pt x="0" y="8"/>
                    <a:pt x="0" y="8"/>
                    <a:pt x="0" y="8"/>
                  </a:cubicBezTo>
                  <a:cubicBezTo>
                    <a:pt x="0" y="4"/>
                    <a:pt x="3" y="0"/>
                    <a:pt x="8" y="0"/>
                  </a:cubicBezTo>
                  <a:cubicBezTo>
                    <a:pt x="64" y="0"/>
                    <a:pt x="64" y="0"/>
                    <a:pt x="64" y="0"/>
                  </a:cubicBezTo>
                  <a:cubicBezTo>
                    <a:pt x="68" y="0"/>
                    <a:pt x="72" y="4"/>
                    <a:pt x="72" y="8"/>
                  </a:cubicBezTo>
                  <a:lnTo>
                    <a:pt x="72"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8" name="Freeform 470"/>
            <p:cNvSpPr>
              <a:spLocks/>
            </p:cNvSpPr>
            <p:nvPr/>
          </p:nvSpPr>
          <p:spPr bwMode="auto">
            <a:xfrm>
              <a:off x="8021639" y="3979863"/>
              <a:ext cx="252413" cy="403225"/>
            </a:xfrm>
            <a:custGeom>
              <a:avLst/>
              <a:gdLst>
                <a:gd name="T0" fmla="*/ 159 w 159"/>
                <a:gd name="T1" fmla="*/ 254 h 254"/>
                <a:gd name="T2" fmla="*/ 0 w 159"/>
                <a:gd name="T3" fmla="*/ 254 h 254"/>
                <a:gd name="T4" fmla="*/ 0 w 159"/>
                <a:gd name="T5" fmla="*/ 0 h 254"/>
                <a:gd name="T6" fmla="*/ 10 w 159"/>
                <a:gd name="T7" fmla="*/ 0 h 254"/>
                <a:gd name="T8" fmla="*/ 10 w 159"/>
                <a:gd name="T9" fmla="*/ 245 h 254"/>
                <a:gd name="T10" fmla="*/ 159 w 159"/>
                <a:gd name="T11" fmla="*/ 245 h 254"/>
                <a:gd name="T12" fmla="*/ 159 w 159"/>
                <a:gd name="T13" fmla="*/ 254 h 254"/>
              </a:gdLst>
              <a:ahLst/>
              <a:cxnLst>
                <a:cxn ang="0">
                  <a:pos x="T0" y="T1"/>
                </a:cxn>
                <a:cxn ang="0">
                  <a:pos x="T2" y="T3"/>
                </a:cxn>
                <a:cxn ang="0">
                  <a:pos x="T4" y="T5"/>
                </a:cxn>
                <a:cxn ang="0">
                  <a:pos x="T6" y="T7"/>
                </a:cxn>
                <a:cxn ang="0">
                  <a:pos x="T8" y="T9"/>
                </a:cxn>
                <a:cxn ang="0">
                  <a:pos x="T10" y="T11"/>
                </a:cxn>
                <a:cxn ang="0">
                  <a:pos x="T12" y="T13"/>
                </a:cxn>
              </a:cxnLst>
              <a:rect l="0" t="0" r="r" b="b"/>
              <a:pathLst>
                <a:path w="159" h="254">
                  <a:moveTo>
                    <a:pt x="159" y="254"/>
                  </a:moveTo>
                  <a:lnTo>
                    <a:pt x="0" y="254"/>
                  </a:lnTo>
                  <a:lnTo>
                    <a:pt x="0" y="0"/>
                  </a:lnTo>
                  <a:lnTo>
                    <a:pt x="10" y="0"/>
                  </a:lnTo>
                  <a:lnTo>
                    <a:pt x="10" y="245"/>
                  </a:lnTo>
                  <a:lnTo>
                    <a:pt x="159" y="245"/>
                  </a:lnTo>
                  <a:lnTo>
                    <a:pt x="159" y="2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9" name="Freeform 471"/>
            <p:cNvSpPr>
              <a:spLocks/>
            </p:cNvSpPr>
            <p:nvPr/>
          </p:nvSpPr>
          <p:spPr bwMode="auto">
            <a:xfrm>
              <a:off x="8129589" y="4116388"/>
              <a:ext cx="52388" cy="65088"/>
            </a:xfrm>
            <a:custGeom>
              <a:avLst/>
              <a:gdLst>
                <a:gd name="T0" fmla="*/ 8 w 29"/>
                <a:gd name="T1" fmla="*/ 36 h 36"/>
                <a:gd name="T2" fmla="*/ 0 w 29"/>
                <a:gd name="T3" fmla="*/ 36 h 36"/>
                <a:gd name="T4" fmla="*/ 26 w 29"/>
                <a:gd name="T5" fmla="*/ 0 h 36"/>
                <a:gd name="T6" fmla="*/ 29 w 29"/>
                <a:gd name="T7" fmla="*/ 8 h 36"/>
                <a:gd name="T8" fmla="*/ 8 w 29"/>
                <a:gd name="T9" fmla="*/ 36 h 36"/>
              </a:gdLst>
              <a:ahLst/>
              <a:cxnLst>
                <a:cxn ang="0">
                  <a:pos x="T0" y="T1"/>
                </a:cxn>
                <a:cxn ang="0">
                  <a:pos x="T2" y="T3"/>
                </a:cxn>
                <a:cxn ang="0">
                  <a:pos x="T4" y="T5"/>
                </a:cxn>
                <a:cxn ang="0">
                  <a:pos x="T6" y="T7"/>
                </a:cxn>
                <a:cxn ang="0">
                  <a:pos x="T8" y="T9"/>
                </a:cxn>
              </a:cxnLst>
              <a:rect l="0" t="0" r="r" b="b"/>
              <a:pathLst>
                <a:path w="29" h="36">
                  <a:moveTo>
                    <a:pt x="8" y="36"/>
                  </a:moveTo>
                  <a:cubicBezTo>
                    <a:pt x="0" y="36"/>
                    <a:pt x="0" y="36"/>
                    <a:pt x="0" y="36"/>
                  </a:cubicBezTo>
                  <a:cubicBezTo>
                    <a:pt x="0" y="15"/>
                    <a:pt x="17" y="3"/>
                    <a:pt x="26" y="0"/>
                  </a:cubicBezTo>
                  <a:cubicBezTo>
                    <a:pt x="29" y="8"/>
                    <a:pt x="29" y="8"/>
                    <a:pt x="29" y="8"/>
                  </a:cubicBezTo>
                  <a:cubicBezTo>
                    <a:pt x="28" y="8"/>
                    <a:pt x="8" y="15"/>
                    <a:pt x="8"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0" name="Freeform 472"/>
            <p:cNvSpPr>
              <a:spLocks/>
            </p:cNvSpPr>
            <p:nvPr/>
          </p:nvSpPr>
          <p:spPr bwMode="auto">
            <a:xfrm>
              <a:off x="8220076" y="4116388"/>
              <a:ext cx="53975" cy="65088"/>
            </a:xfrm>
            <a:custGeom>
              <a:avLst/>
              <a:gdLst>
                <a:gd name="T0" fmla="*/ 30 w 30"/>
                <a:gd name="T1" fmla="*/ 36 h 36"/>
                <a:gd name="T2" fmla="*/ 22 w 30"/>
                <a:gd name="T3" fmla="*/ 36 h 36"/>
                <a:gd name="T4" fmla="*/ 0 w 30"/>
                <a:gd name="T5" fmla="*/ 8 h 36"/>
                <a:gd name="T6" fmla="*/ 3 w 30"/>
                <a:gd name="T7" fmla="*/ 0 h 36"/>
                <a:gd name="T8" fmla="*/ 30 w 30"/>
                <a:gd name="T9" fmla="*/ 36 h 36"/>
              </a:gdLst>
              <a:ahLst/>
              <a:cxnLst>
                <a:cxn ang="0">
                  <a:pos x="T0" y="T1"/>
                </a:cxn>
                <a:cxn ang="0">
                  <a:pos x="T2" y="T3"/>
                </a:cxn>
                <a:cxn ang="0">
                  <a:pos x="T4" y="T5"/>
                </a:cxn>
                <a:cxn ang="0">
                  <a:pos x="T6" y="T7"/>
                </a:cxn>
                <a:cxn ang="0">
                  <a:pos x="T8" y="T9"/>
                </a:cxn>
              </a:cxnLst>
              <a:rect l="0" t="0" r="r" b="b"/>
              <a:pathLst>
                <a:path w="30" h="36">
                  <a:moveTo>
                    <a:pt x="30" y="36"/>
                  </a:moveTo>
                  <a:cubicBezTo>
                    <a:pt x="22" y="36"/>
                    <a:pt x="22" y="36"/>
                    <a:pt x="22" y="36"/>
                  </a:cubicBezTo>
                  <a:cubicBezTo>
                    <a:pt x="22" y="15"/>
                    <a:pt x="1" y="8"/>
                    <a:pt x="0" y="8"/>
                  </a:cubicBezTo>
                  <a:cubicBezTo>
                    <a:pt x="3" y="0"/>
                    <a:pt x="3" y="0"/>
                    <a:pt x="3" y="0"/>
                  </a:cubicBezTo>
                  <a:cubicBezTo>
                    <a:pt x="12" y="3"/>
                    <a:pt x="30" y="15"/>
                    <a:pt x="30"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1" name="Freeform 473"/>
            <p:cNvSpPr>
              <a:spLocks noEditPoints="1"/>
            </p:cNvSpPr>
            <p:nvPr/>
          </p:nvSpPr>
          <p:spPr bwMode="auto">
            <a:xfrm>
              <a:off x="8159751" y="4037013"/>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0" y="56"/>
                    <a:pt x="0" y="43"/>
                    <a:pt x="0" y="26"/>
                  </a:cubicBezTo>
                  <a:cubicBezTo>
                    <a:pt x="0" y="14"/>
                    <a:pt x="2" y="0"/>
                    <a:pt x="24" y="0"/>
                  </a:cubicBezTo>
                  <a:cubicBezTo>
                    <a:pt x="45" y="0"/>
                    <a:pt x="48" y="14"/>
                    <a:pt x="48" y="26"/>
                  </a:cubicBezTo>
                  <a:cubicBezTo>
                    <a:pt x="48" y="43"/>
                    <a:pt x="37" y="56"/>
                    <a:pt x="24" y="56"/>
                  </a:cubicBezTo>
                  <a:close/>
                  <a:moveTo>
                    <a:pt x="24" y="8"/>
                  </a:moveTo>
                  <a:cubicBezTo>
                    <a:pt x="12" y="8"/>
                    <a:pt x="8" y="12"/>
                    <a:pt x="8" y="26"/>
                  </a:cubicBezTo>
                  <a:cubicBezTo>
                    <a:pt x="8" y="37"/>
                    <a:pt x="13" y="48"/>
                    <a:pt x="24" y="48"/>
                  </a:cubicBezTo>
                  <a:cubicBezTo>
                    <a:pt x="34"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42" name="Group 541"/>
          <p:cNvGrpSpPr/>
          <p:nvPr/>
        </p:nvGrpSpPr>
        <p:grpSpPr>
          <a:xfrm>
            <a:off x="7958431" y="3097764"/>
            <a:ext cx="461963" cy="431800"/>
            <a:chOff x="5557838" y="2357438"/>
            <a:chExt cx="461963" cy="431800"/>
          </a:xfrm>
        </p:grpSpPr>
        <p:sp>
          <p:nvSpPr>
            <p:cNvPr id="543" name="Freeform 422"/>
            <p:cNvSpPr>
              <a:spLocks/>
            </p:cNvSpPr>
            <p:nvPr/>
          </p:nvSpPr>
          <p:spPr bwMode="auto">
            <a:xfrm>
              <a:off x="5557838" y="2357438"/>
              <a:ext cx="461963" cy="431800"/>
            </a:xfrm>
            <a:custGeom>
              <a:avLst/>
              <a:gdLst>
                <a:gd name="T0" fmla="*/ 252 w 256"/>
                <a:gd name="T1" fmla="*/ 240 h 240"/>
                <a:gd name="T2" fmla="*/ 250 w 256"/>
                <a:gd name="T3" fmla="*/ 239 h 240"/>
                <a:gd name="T4" fmla="*/ 200 w 256"/>
                <a:gd name="T5" fmla="*/ 211 h 240"/>
                <a:gd name="T6" fmla="*/ 204 w 256"/>
                <a:gd name="T7" fmla="*/ 204 h 240"/>
                <a:gd name="T8" fmla="*/ 248 w 256"/>
                <a:gd name="T9" fmla="*/ 229 h 240"/>
                <a:gd name="T10" fmla="*/ 248 w 256"/>
                <a:gd name="T11" fmla="*/ 54 h 240"/>
                <a:gd name="T12" fmla="*/ 168 w 256"/>
                <a:gd name="T13" fmla="*/ 9 h 240"/>
                <a:gd name="T14" fmla="*/ 90 w 256"/>
                <a:gd name="T15" fmla="*/ 55 h 240"/>
                <a:gd name="T16" fmla="*/ 86 w 256"/>
                <a:gd name="T17" fmla="*/ 55 h 240"/>
                <a:gd name="T18" fmla="*/ 8 w 256"/>
                <a:gd name="T19" fmla="*/ 11 h 240"/>
                <a:gd name="T20" fmla="*/ 8 w 256"/>
                <a:gd name="T21" fmla="*/ 186 h 240"/>
                <a:gd name="T22" fmla="*/ 88 w 256"/>
                <a:gd name="T23" fmla="*/ 231 h 240"/>
                <a:gd name="T24" fmla="*/ 134 w 256"/>
                <a:gd name="T25" fmla="*/ 204 h 240"/>
                <a:gd name="T26" fmla="*/ 138 w 256"/>
                <a:gd name="T27" fmla="*/ 211 h 240"/>
                <a:gd name="T28" fmla="*/ 90 w 256"/>
                <a:gd name="T29" fmla="*/ 239 h 240"/>
                <a:gd name="T30" fmla="*/ 86 w 256"/>
                <a:gd name="T31" fmla="*/ 239 h 240"/>
                <a:gd name="T32" fmla="*/ 2 w 256"/>
                <a:gd name="T33" fmla="*/ 191 h 240"/>
                <a:gd name="T34" fmla="*/ 0 w 256"/>
                <a:gd name="T35" fmla="*/ 188 h 240"/>
                <a:gd name="T36" fmla="*/ 0 w 256"/>
                <a:gd name="T37" fmla="*/ 4 h 240"/>
                <a:gd name="T38" fmla="*/ 2 w 256"/>
                <a:gd name="T39" fmla="*/ 1 h 240"/>
                <a:gd name="T40" fmla="*/ 6 w 256"/>
                <a:gd name="T41" fmla="*/ 1 h 240"/>
                <a:gd name="T42" fmla="*/ 88 w 256"/>
                <a:gd name="T43" fmla="*/ 47 h 240"/>
                <a:gd name="T44" fmla="*/ 166 w 256"/>
                <a:gd name="T45" fmla="*/ 1 h 240"/>
                <a:gd name="T46" fmla="*/ 170 w 256"/>
                <a:gd name="T47" fmla="*/ 1 h 240"/>
                <a:gd name="T48" fmla="*/ 254 w 256"/>
                <a:gd name="T49" fmla="*/ 49 h 240"/>
                <a:gd name="T50" fmla="*/ 256 w 256"/>
                <a:gd name="T51" fmla="*/ 52 h 240"/>
                <a:gd name="T52" fmla="*/ 256 w 256"/>
                <a:gd name="T53" fmla="*/ 236 h 240"/>
                <a:gd name="T54" fmla="*/ 254 w 256"/>
                <a:gd name="T55" fmla="*/ 239 h 240"/>
                <a:gd name="T56" fmla="*/ 252 w 256"/>
                <a:gd name="T57"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6" h="240">
                  <a:moveTo>
                    <a:pt x="252" y="240"/>
                  </a:moveTo>
                  <a:cubicBezTo>
                    <a:pt x="252" y="240"/>
                    <a:pt x="251" y="240"/>
                    <a:pt x="250" y="239"/>
                  </a:cubicBezTo>
                  <a:cubicBezTo>
                    <a:pt x="200" y="211"/>
                    <a:pt x="200" y="211"/>
                    <a:pt x="200" y="211"/>
                  </a:cubicBezTo>
                  <a:cubicBezTo>
                    <a:pt x="204" y="204"/>
                    <a:pt x="204" y="204"/>
                    <a:pt x="204" y="204"/>
                  </a:cubicBezTo>
                  <a:cubicBezTo>
                    <a:pt x="248" y="229"/>
                    <a:pt x="248" y="229"/>
                    <a:pt x="248" y="229"/>
                  </a:cubicBezTo>
                  <a:cubicBezTo>
                    <a:pt x="248" y="54"/>
                    <a:pt x="248" y="54"/>
                    <a:pt x="248" y="54"/>
                  </a:cubicBezTo>
                  <a:cubicBezTo>
                    <a:pt x="168" y="9"/>
                    <a:pt x="168" y="9"/>
                    <a:pt x="168" y="9"/>
                  </a:cubicBezTo>
                  <a:cubicBezTo>
                    <a:pt x="90" y="55"/>
                    <a:pt x="90" y="55"/>
                    <a:pt x="90" y="55"/>
                  </a:cubicBezTo>
                  <a:cubicBezTo>
                    <a:pt x="89" y="56"/>
                    <a:pt x="88" y="56"/>
                    <a:pt x="86" y="55"/>
                  </a:cubicBezTo>
                  <a:cubicBezTo>
                    <a:pt x="8" y="11"/>
                    <a:pt x="8" y="11"/>
                    <a:pt x="8" y="11"/>
                  </a:cubicBezTo>
                  <a:cubicBezTo>
                    <a:pt x="8" y="186"/>
                    <a:pt x="8" y="186"/>
                    <a:pt x="8" y="186"/>
                  </a:cubicBezTo>
                  <a:cubicBezTo>
                    <a:pt x="88" y="231"/>
                    <a:pt x="88" y="231"/>
                    <a:pt x="88" y="231"/>
                  </a:cubicBezTo>
                  <a:cubicBezTo>
                    <a:pt x="134" y="204"/>
                    <a:pt x="134" y="204"/>
                    <a:pt x="134" y="204"/>
                  </a:cubicBezTo>
                  <a:cubicBezTo>
                    <a:pt x="138" y="211"/>
                    <a:pt x="138" y="211"/>
                    <a:pt x="138" y="211"/>
                  </a:cubicBezTo>
                  <a:cubicBezTo>
                    <a:pt x="90" y="239"/>
                    <a:pt x="90" y="239"/>
                    <a:pt x="90" y="239"/>
                  </a:cubicBezTo>
                  <a:cubicBezTo>
                    <a:pt x="89" y="240"/>
                    <a:pt x="88" y="240"/>
                    <a:pt x="86" y="239"/>
                  </a:cubicBezTo>
                  <a:cubicBezTo>
                    <a:pt x="2" y="191"/>
                    <a:pt x="2" y="191"/>
                    <a:pt x="2" y="191"/>
                  </a:cubicBezTo>
                  <a:cubicBezTo>
                    <a:pt x="1" y="191"/>
                    <a:pt x="0" y="189"/>
                    <a:pt x="0" y="188"/>
                  </a:cubicBezTo>
                  <a:cubicBezTo>
                    <a:pt x="0" y="4"/>
                    <a:pt x="0" y="4"/>
                    <a:pt x="0" y="4"/>
                  </a:cubicBezTo>
                  <a:cubicBezTo>
                    <a:pt x="0" y="3"/>
                    <a:pt x="1" y="1"/>
                    <a:pt x="2" y="1"/>
                  </a:cubicBezTo>
                  <a:cubicBezTo>
                    <a:pt x="4" y="0"/>
                    <a:pt x="5" y="0"/>
                    <a:pt x="6" y="1"/>
                  </a:cubicBezTo>
                  <a:cubicBezTo>
                    <a:pt x="88" y="47"/>
                    <a:pt x="88" y="47"/>
                    <a:pt x="88" y="47"/>
                  </a:cubicBezTo>
                  <a:cubicBezTo>
                    <a:pt x="166" y="1"/>
                    <a:pt x="166" y="1"/>
                    <a:pt x="166" y="1"/>
                  </a:cubicBezTo>
                  <a:cubicBezTo>
                    <a:pt x="168" y="0"/>
                    <a:pt x="169" y="0"/>
                    <a:pt x="170" y="1"/>
                  </a:cubicBezTo>
                  <a:cubicBezTo>
                    <a:pt x="254" y="49"/>
                    <a:pt x="254" y="49"/>
                    <a:pt x="254" y="49"/>
                  </a:cubicBezTo>
                  <a:cubicBezTo>
                    <a:pt x="256" y="49"/>
                    <a:pt x="256" y="51"/>
                    <a:pt x="256" y="52"/>
                  </a:cubicBezTo>
                  <a:cubicBezTo>
                    <a:pt x="256" y="236"/>
                    <a:pt x="256" y="236"/>
                    <a:pt x="256" y="236"/>
                  </a:cubicBezTo>
                  <a:cubicBezTo>
                    <a:pt x="256" y="237"/>
                    <a:pt x="256" y="239"/>
                    <a:pt x="254" y="239"/>
                  </a:cubicBezTo>
                  <a:cubicBezTo>
                    <a:pt x="254" y="240"/>
                    <a:pt x="253" y="240"/>
                    <a:pt x="252" y="2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4" name="Rectangle 423"/>
            <p:cNvSpPr>
              <a:spLocks noChangeArrowheads="1"/>
            </p:cNvSpPr>
            <p:nvPr/>
          </p:nvSpPr>
          <p:spPr bwMode="auto">
            <a:xfrm>
              <a:off x="5710238" y="2451101"/>
              <a:ext cx="14288" cy="3317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5" name="Rectangle 424"/>
            <p:cNvSpPr>
              <a:spLocks noChangeArrowheads="1"/>
            </p:cNvSpPr>
            <p:nvPr/>
          </p:nvSpPr>
          <p:spPr bwMode="auto">
            <a:xfrm>
              <a:off x="5853113" y="2363788"/>
              <a:ext cx="14288" cy="1666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6" name="Freeform 425"/>
            <p:cNvSpPr>
              <a:spLocks noEditPoints="1"/>
            </p:cNvSpPr>
            <p:nvPr/>
          </p:nvSpPr>
          <p:spPr bwMode="auto">
            <a:xfrm>
              <a:off x="5788026" y="2544763"/>
              <a:ext cx="144463" cy="244475"/>
            </a:xfrm>
            <a:custGeom>
              <a:avLst/>
              <a:gdLst>
                <a:gd name="T0" fmla="*/ 40 w 80"/>
                <a:gd name="T1" fmla="*/ 136 h 136"/>
                <a:gd name="T2" fmla="*/ 37 w 80"/>
                <a:gd name="T3" fmla="*/ 134 h 136"/>
                <a:gd name="T4" fmla="*/ 0 w 80"/>
                <a:gd name="T5" fmla="*/ 40 h 136"/>
                <a:gd name="T6" fmla="*/ 40 w 80"/>
                <a:gd name="T7" fmla="*/ 0 h 136"/>
                <a:gd name="T8" fmla="*/ 80 w 80"/>
                <a:gd name="T9" fmla="*/ 40 h 136"/>
                <a:gd name="T10" fmla="*/ 44 w 80"/>
                <a:gd name="T11" fmla="*/ 134 h 136"/>
                <a:gd name="T12" fmla="*/ 40 w 80"/>
                <a:gd name="T13" fmla="*/ 136 h 136"/>
                <a:gd name="T14" fmla="*/ 40 w 80"/>
                <a:gd name="T15" fmla="*/ 8 h 136"/>
                <a:gd name="T16" fmla="*/ 8 w 80"/>
                <a:gd name="T17" fmla="*/ 40 h 136"/>
                <a:gd name="T18" fmla="*/ 40 w 80"/>
                <a:gd name="T19" fmla="*/ 123 h 136"/>
                <a:gd name="T20" fmla="*/ 72 w 80"/>
                <a:gd name="T21" fmla="*/ 40 h 136"/>
                <a:gd name="T22" fmla="*/ 40 w 80"/>
                <a:gd name="T23"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136">
                  <a:moveTo>
                    <a:pt x="40" y="136"/>
                  </a:moveTo>
                  <a:cubicBezTo>
                    <a:pt x="39" y="136"/>
                    <a:pt x="37" y="135"/>
                    <a:pt x="37" y="134"/>
                  </a:cubicBezTo>
                  <a:cubicBezTo>
                    <a:pt x="35" y="131"/>
                    <a:pt x="0" y="61"/>
                    <a:pt x="0" y="40"/>
                  </a:cubicBezTo>
                  <a:cubicBezTo>
                    <a:pt x="0" y="18"/>
                    <a:pt x="18" y="0"/>
                    <a:pt x="40" y="0"/>
                  </a:cubicBezTo>
                  <a:cubicBezTo>
                    <a:pt x="62" y="0"/>
                    <a:pt x="80" y="18"/>
                    <a:pt x="80" y="40"/>
                  </a:cubicBezTo>
                  <a:cubicBezTo>
                    <a:pt x="80" y="61"/>
                    <a:pt x="45" y="131"/>
                    <a:pt x="44" y="134"/>
                  </a:cubicBezTo>
                  <a:cubicBezTo>
                    <a:pt x="43" y="135"/>
                    <a:pt x="42" y="136"/>
                    <a:pt x="40" y="136"/>
                  </a:cubicBezTo>
                  <a:close/>
                  <a:moveTo>
                    <a:pt x="40" y="8"/>
                  </a:moveTo>
                  <a:cubicBezTo>
                    <a:pt x="23" y="8"/>
                    <a:pt x="8" y="22"/>
                    <a:pt x="8" y="40"/>
                  </a:cubicBezTo>
                  <a:cubicBezTo>
                    <a:pt x="8" y="54"/>
                    <a:pt x="29" y="99"/>
                    <a:pt x="40" y="123"/>
                  </a:cubicBezTo>
                  <a:cubicBezTo>
                    <a:pt x="52" y="99"/>
                    <a:pt x="72" y="54"/>
                    <a:pt x="72" y="40"/>
                  </a:cubicBezTo>
                  <a:cubicBezTo>
                    <a:pt x="72" y="22"/>
                    <a:pt x="58" y="8"/>
                    <a:pt x="4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7" name="Freeform 426"/>
            <p:cNvSpPr>
              <a:spLocks noEditPoints="1"/>
            </p:cNvSpPr>
            <p:nvPr/>
          </p:nvSpPr>
          <p:spPr bwMode="auto">
            <a:xfrm>
              <a:off x="5818188" y="2573338"/>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8" y="0"/>
                    <a:pt x="48" y="11"/>
                    <a:pt x="48" y="24"/>
                  </a:cubicBezTo>
                  <a:cubicBezTo>
                    <a:pt x="48" y="37"/>
                    <a:pt x="38" y="48"/>
                    <a:pt x="24" y="48"/>
                  </a:cubicBezTo>
                  <a:close/>
                  <a:moveTo>
                    <a:pt x="24" y="8"/>
                  </a:moveTo>
                  <a:cubicBezTo>
                    <a:pt x="16" y="8"/>
                    <a:pt x="8" y="15"/>
                    <a:pt x="8" y="24"/>
                  </a:cubicBezTo>
                  <a:cubicBezTo>
                    <a:pt x="8" y="33"/>
                    <a:pt x="16"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8" name="Freeform 427"/>
            <p:cNvSpPr>
              <a:spLocks noEditPoints="1"/>
            </p:cNvSpPr>
            <p:nvPr/>
          </p:nvSpPr>
          <p:spPr bwMode="auto">
            <a:xfrm>
              <a:off x="5586413" y="2406651"/>
              <a:ext cx="107950" cy="331788"/>
            </a:xfrm>
            <a:custGeom>
              <a:avLst/>
              <a:gdLst>
                <a:gd name="T0" fmla="*/ 56 w 60"/>
                <a:gd name="T1" fmla="*/ 184 h 184"/>
                <a:gd name="T2" fmla="*/ 54 w 60"/>
                <a:gd name="T3" fmla="*/ 183 h 184"/>
                <a:gd name="T4" fmla="*/ 2 w 60"/>
                <a:gd name="T5" fmla="*/ 151 h 184"/>
                <a:gd name="T6" fmla="*/ 0 w 60"/>
                <a:gd name="T7" fmla="*/ 148 h 184"/>
                <a:gd name="T8" fmla="*/ 0 w 60"/>
                <a:gd name="T9" fmla="*/ 4 h 184"/>
                <a:gd name="T10" fmla="*/ 2 w 60"/>
                <a:gd name="T11" fmla="*/ 1 h 184"/>
                <a:gd name="T12" fmla="*/ 6 w 60"/>
                <a:gd name="T13" fmla="*/ 1 h 184"/>
                <a:gd name="T14" fmla="*/ 58 w 60"/>
                <a:gd name="T15" fmla="*/ 33 h 184"/>
                <a:gd name="T16" fmla="*/ 60 w 60"/>
                <a:gd name="T17" fmla="*/ 36 h 184"/>
                <a:gd name="T18" fmla="*/ 60 w 60"/>
                <a:gd name="T19" fmla="*/ 180 h 184"/>
                <a:gd name="T20" fmla="*/ 58 w 60"/>
                <a:gd name="T21" fmla="*/ 183 h 184"/>
                <a:gd name="T22" fmla="*/ 56 w 60"/>
                <a:gd name="T23" fmla="*/ 184 h 184"/>
                <a:gd name="T24" fmla="*/ 8 w 60"/>
                <a:gd name="T25" fmla="*/ 146 h 184"/>
                <a:gd name="T26" fmla="*/ 52 w 60"/>
                <a:gd name="T27" fmla="*/ 173 h 184"/>
                <a:gd name="T28" fmla="*/ 52 w 60"/>
                <a:gd name="T29" fmla="*/ 38 h 184"/>
                <a:gd name="T30" fmla="*/ 8 w 60"/>
                <a:gd name="T31" fmla="*/ 11 h 184"/>
                <a:gd name="T32" fmla="*/ 8 w 60"/>
                <a:gd name="T33" fmla="*/ 14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 h="184">
                  <a:moveTo>
                    <a:pt x="56" y="184"/>
                  </a:moveTo>
                  <a:cubicBezTo>
                    <a:pt x="56" y="184"/>
                    <a:pt x="55" y="184"/>
                    <a:pt x="54" y="183"/>
                  </a:cubicBezTo>
                  <a:cubicBezTo>
                    <a:pt x="2" y="151"/>
                    <a:pt x="2" y="151"/>
                    <a:pt x="2" y="151"/>
                  </a:cubicBezTo>
                  <a:cubicBezTo>
                    <a:pt x="1" y="151"/>
                    <a:pt x="0" y="149"/>
                    <a:pt x="0" y="148"/>
                  </a:cubicBezTo>
                  <a:cubicBezTo>
                    <a:pt x="0" y="4"/>
                    <a:pt x="0" y="4"/>
                    <a:pt x="0" y="4"/>
                  </a:cubicBezTo>
                  <a:cubicBezTo>
                    <a:pt x="0" y="3"/>
                    <a:pt x="1" y="1"/>
                    <a:pt x="2" y="1"/>
                  </a:cubicBezTo>
                  <a:cubicBezTo>
                    <a:pt x="4" y="0"/>
                    <a:pt x="5" y="0"/>
                    <a:pt x="6" y="1"/>
                  </a:cubicBezTo>
                  <a:cubicBezTo>
                    <a:pt x="58" y="33"/>
                    <a:pt x="58" y="33"/>
                    <a:pt x="58" y="33"/>
                  </a:cubicBezTo>
                  <a:cubicBezTo>
                    <a:pt x="60" y="33"/>
                    <a:pt x="60" y="35"/>
                    <a:pt x="60" y="36"/>
                  </a:cubicBezTo>
                  <a:cubicBezTo>
                    <a:pt x="60" y="180"/>
                    <a:pt x="60" y="180"/>
                    <a:pt x="60" y="180"/>
                  </a:cubicBezTo>
                  <a:cubicBezTo>
                    <a:pt x="60" y="181"/>
                    <a:pt x="60" y="183"/>
                    <a:pt x="58" y="183"/>
                  </a:cubicBezTo>
                  <a:cubicBezTo>
                    <a:pt x="58" y="184"/>
                    <a:pt x="57" y="184"/>
                    <a:pt x="56" y="184"/>
                  </a:cubicBezTo>
                  <a:close/>
                  <a:moveTo>
                    <a:pt x="8" y="146"/>
                  </a:moveTo>
                  <a:cubicBezTo>
                    <a:pt x="52" y="173"/>
                    <a:pt x="52" y="173"/>
                    <a:pt x="52" y="173"/>
                  </a:cubicBezTo>
                  <a:cubicBezTo>
                    <a:pt x="52" y="38"/>
                    <a:pt x="52" y="38"/>
                    <a:pt x="52" y="38"/>
                  </a:cubicBezTo>
                  <a:cubicBezTo>
                    <a:pt x="8" y="11"/>
                    <a:pt x="8" y="11"/>
                    <a:pt x="8" y="11"/>
                  </a:cubicBezTo>
                  <a:lnTo>
                    <a:pt x="8" y="1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9" name="Rectangle 428"/>
            <p:cNvSpPr>
              <a:spLocks noChangeArrowheads="1"/>
            </p:cNvSpPr>
            <p:nvPr/>
          </p:nvSpPr>
          <p:spPr bwMode="auto">
            <a:xfrm>
              <a:off x="5630863" y="25368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0" name="Rectangle 429"/>
            <p:cNvSpPr>
              <a:spLocks noChangeArrowheads="1"/>
            </p:cNvSpPr>
            <p:nvPr/>
          </p:nvSpPr>
          <p:spPr bwMode="auto">
            <a:xfrm>
              <a:off x="5630863" y="2565401"/>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1" name="Rectangle 430"/>
            <p:cNvSpPr>
              <a:spLocks noChangeArrowheads="1"/>
            </p:cNvSpPr>
            <p:nvPr/>
          </p:nvSpPr>
          <p:spPr bwMode="auto">
            <a:xfrm>
              <a:off x="5630863" y="25955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52" name="Group 551"/>
          <p:cNvGrpSpPr/>
          <p:nvPr/>
        </p:nvGrpSpPr>
        <p:grpSpPr>
          <a:xfrm>
            <a:off x="7848862" y="1811387"/>
            <a:ext cx="264521" cy="244516"/>
            <a:chOff x="3994975" y="1274885"/>
            <a:chExt cx="575641" cy="532108"/>
          </a:xfrm>
          <a:effectLst>
            <a:glow rad="63500">
              <a:schemeClr val="accent3">
                <a:satMod val="175000"/>
                <a:alpha val="40000"/>
              </a:schemeClr>
            </a:glow>
          </a:effectLst>
        </p:grpSpPr>
        <p:sp>
          <p:nvSpPr>
            <p:cNvPr id="553" name="Rectangle 552"/>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4" name="5-Point Star 553"/>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555" name="Group 554"/>
          <p:cNvGrpSpPr/>
          <p:nvPr/>
        </p:nvGrpSpPr>
        <p:grpSpPr>
          <a:xfrm>
            <a:off x="10527311" y="6310006"/>
            <a:ext cx="1321796" cy="369332"/>
            <a:chOff x="10527311" y="6300481"/>
            <a:chExt cx="1321796" cy="369332"/>
          </a:xfrm>
        </p:grpSpPr>
        <p:grpSp>
          <p:nvGrpSpPr>
            <p:cNvPr id="556" name="Group 555"/>
            <p:cNvGrpSpPr/>
            <p:nvPr/>
          </p:nvGrpSpPr>
          <p:grpSpPr>
            <a:xfrm>
              <a:off x="10527311" y="6362889"/>
              <a:ext cx="264521" cy="244516"/>
              <a:chOff x="3994975" y="1274885"/>
              <a:chExt cx="575641" cy="532108"/>
            </a:xfrm>
            <a:effectLst>
              <a:glow rad="63500">
                <a:schemeClr val="accent3">
                  <a:satMod val="175000"/>
                  <a:alpha val="40000"/>
                </a:schemeClr>
              </a:glow>
            </a:effectLst>
          </p:grpSpPr>
          <p:sp>
            <p:nvSpPr>
              <p:cNvPr id="558" name="Rectangle 557"/>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9" name="5-Point Star 558"/>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57" name="TextBox 556"/>
            <p:cNvSpPr txBox="1"/>
            <p:nvPr/>
          </p:nvSpPr>
          <p:spPr>
            <a:xfrm>
              <a:off x="10791832" y="6300481"/>
              <a:ext cx="1057275" cy="369332"/>
            </a:xfrm>
            <a:prstGeom prst="rect">
              <a:avLst/>
            </a:prstGeom>
            <a:noFill/>
          </p:spPr>
          <p:txBody>
            <a:bodyPr wrap="square" rtlCol="0">
              <a:spAutoFit/>
            </a:bodyPr>
            <a:lstStyle/>
            <a:p>
              <a:r>
                <a:rPr lang="en-CA" dirty="0" smtClean="0"/>
                <a:t>Required</a:t>
              </a:r>
              <a:endParaRPr lang="en-CA" dirty="0"/>
            </a:p>
          </p:txBody>
        </p:sp>
      </p:grpSp>
      <p:grpSp>
        <p:nvGrpSpPr>
          <p:cNvPr id="560" name="Group 559"/>
          <p:cNvGrpSpPr/>
          <p:nvPr/>
        </p:nvGrpSpPr>
        <p:grpSpPr>
          <a:xfrm>
            <a:off x="7957856" y="2565189"/>
            <a:ext cx="466165" cy="116999"/>
            <a:chOff x="7324726" y="2465388"/>
            <a:chExt cx="323850" cy="101600"/>
          </a:xfrm>
        </p:grpSpPr>
        <p:sp>
          <p:nvSpPr>
            <p:cNvPr id="561"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2"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3"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4"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5"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6"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7"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8"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69"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570"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grpSp>
      <p:grpSp>
        <p:nvGrpSpPr>
          <p:cNvPr id="571" name="Group 570"/>
          <p:cNvGrpSpPr/>
          <p:nvPr/>
        </p:nvGrpSpPr>
        <p:grpSpPr>
          <a:xfrm>
            <a:off x="7848862" y="2459461"/>
            <a:ext cx="264521" cy="244516"/>
            <a:chOff x="3994975" y="1274885"/>
            <a:chExt cx="575641" cy="532108"/>
          </a:xfrm>
          <a:effectLst>
            <a:glow rad="63500">
              <a:schemeClr val="accent3">
                <a:satMod val="175000"/>
                <a:alpha val="40000"/>
              </a:schemeClr>
            </a:glow>
          </a:effectLst>
        </p:grpSpPr>
        <p:sp>
          <p:nvSpPr>
            <p:cNvPr id="572" name="Rectangle 571"/>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3" name="5-Point Star 572"/>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82597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Rectangle 177"/>
          <p:cNvSpPr/>
          <p:nvPr/>
        </p:nvSpPr>
        <p:spPr>
          <a:xfrm>
            <a:off x="2738069" y="3168849"/>
            <a:ext cx="9248619" cy="359396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p:cNvGrpSpPr/>
          <p:nvPr/>
        </p:nvGrpSpPr>
        <p:grpSpPr>
          <a:xfrm>
            <a:off x="125381" y="1063363"/>
            <a:ext cx="11861309" cy="5699450"/>
            <a:chOff x="117566" y="656963"/>
            <a:chExt cx="11861309" cy="5699450"/>
          </a:xfrm>
        </p:grpSpPr>
        <p:sp>
          <p:nvSpPr>
            <p:cNvPr id="90" name="Rectangle 89"/>
            <p:cNvSpPr/>
            <p:nvPr/>
          </p:nvSpPr>
          <p:spPr>
            <a:xfrm>
              <a:off x="117566" y="656963"/>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p:cNvSpPr/>
            <p:nvPr/>
          </p:nvSpPr>
          <p:spPr>
            <a:xfrm>
              <a:off x="2730256" y="677093"/>
              <a:ext cx="9248619" cy="198690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val 1"/>
            <p:cNvSpPr/>
            <p:nvPr/>
          </p:nvSpPr>
          <p:spPr>
            <a:xfrm>
              <a:off x="402989" y="957449"/>
              <a:ext cx="1998618" cy="2002536"/>
            </a:xfrm>
            <a:prstGeom prst="ellipse">
              <a:avLst/>
            </a:prstGeom>
            <a:solidFill>
              <a:schemeClr val="bg1"/>
            </a:solidFill>
            <a:ln>
              <a:solidFill>
                <a:srgbClr val="EF405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769931" y="2163261"/>
              <a:ext cx="1264733" cy="231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2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Story Mapping</a:t>
              </a:r>
              <a:endParaRPr kumimoji="0" lang="en-CA" sz="1200" b="1" i="0" u="none" strike="noStrike" kern="1200" cap="none" spc="0" normalizeH="0" baseline="0" noProof="0" dirty="0">
                <a:ln>
                  <a:noFill/>
                </a:ln>
                <a:solidFill>
                  <a:srgbClr val="EF4051"/>
                </a:solidFill>
                <a:effectLst/>
                <a:uLnTx/>
                <a:uFillTx/>
                <a:latin typeface="Century Gothic" pitchFamily="34" charset="0"/>
                <a:ea typeface="ヒラギノ角ゴ Pro W3" pitchFamily="126" charset="-128"/>
              </a:endParaRPr>
            </a:p>
          </p:txBody>
        </p:sp>
        <p:sp>
          <p:nvSpPr>
            <p:cNvPr id="84" name="Title 1">
              <a:extLst>
                <a:ext uri="{FF2B5EF4-FFF2-40B4-BE49-F238E27FC236}">
                  <a16:creationId xmlns:a16="http://schemas.microsoft.com/office/drawing/2014/main" xmlns="" id="{C4CC0F66-F716-9E4A-A350-90E627E348D3}"/>
                </a:ext>
              </a:extLst>
            </p:cNvPr>
            <p:cNvSpPr txBox="1">
              <a:spLocks/>
            </p:cNvSpPr>
            <p:nvPr/>
          </p:nvSpPr>
          <p:spPr bwMode="auto">
            <a:xfrm>
              <a:off x="2809031" y="735018"/>
              <a:ext cx="8964844" cy="297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is Story Mapping?</a:t>
              </a:r>
              <a:endParaRPr kumimoji="0" lang="en-US"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2809031" y="1039336"/>
              <a:ext cx="8964844" cy="417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Mapping consists</a:t>
              </a:r>
              <a:r>
                <a:rPr kumimoji="0" lang="en-US" sz="10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of ordering your user stories along two independent dimensions. </a:t>
              </a:r>
              <a:r>
                <a:rPr lang="en-US" sz="1000" dirty="0" smtClean="0">
                  <a:solidFill>
                    <a:prstClr val="black"/>
                  </a:solidFill>
                </a:rPr>
                <a:t>Your map should arrange user activities or steps along the horizontal axis in a rough order. The vertical axis should contain the details in increasing complexity and sophistication of the requirement.</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Story Mapping</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600" b="1" noProof="0" dirty="0" smtClean="0">
                <a:solidFill>
                  <a:prstClr val="black"/>
                </a:solidFill>
              </a:rPr>
              <a:t>Order User Stories to illustrate a user’s experience through your product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30" name="Group 29"/>
          <p:cNvGrpSpPr/>
          <p:nvPr/>
        </p:nvGrpSpPr>
        <p:grpSpPr>
          <a:xfrm>
            <a:off x="952912" y="1690176"/>
            <a:ext cx="914400" cy="822960"/>
            <a:chOff x="5557838" y="2357438"/>
            <a:chExt cx="461963" cy="431800"/>
          </a:xfrm>
        </p:grpSpPr>
        <p:sp>
          <p:nvSpPr>
            <p:cNvPr id="32" name="Freeform 422"/>
            <p:cNvSpPr>
              <a:spLocks/>
            </p:cNvSpPr>
            <p:nvPr/>
          </p:nvSpPr>
          <p:spPr bwMode="auto">
            <a:xfrm>
              <a:off x="5557838" y="2357438"/>
              <a:ext cx="461963" cy="431800"/>
            </a:xfrm>
            <a:custGeom>
              <a:avLst/>
              <a:gdLst>
                <a:gd name="T0" fmla="*/ 252 w 256"/>
                <a:gd name="T1" fmla="*/ 240 h 240"/>
                <a:gd name="T2" fmla="*/ 250 w 256"/>
                <a:gd name="T3" fmla="*/ 239 h 240"/>
                <a:gd name="T4" fmla="*/ 200 w 256"/>
                <a:gd name="T5" fmla="*/ 211 h 240"/>
                <a:gd name="T6" fmla="*/ 204 w 256"/>
                <a:gd name="T7" fmla="*/ 204 h 240"/>
                <a:gd name="T8" fmla="*/ 248 w 256"/>
                <a:gd name="T9" fmla="*/ 229 h 240"/>
                <a:gd name="T10" fmla="*/ 248 w 256"/>
                <a:gd name="T11" fmla="*/ 54 h 240"/>
                <a:gd name="T12" fmla="*/ 168 w 256"/>
                <a:gd name="T13" fmla="*/ 9 h 240"/>
                <a:gd name="T14" fmla="*/ 90 w 256"/>
                <a:gd name="T15" fmla="*/ 55 h 240"/>
                <a:gd name="T16" fmla="*/ 86 w 256"/>
                <a:gd name="T17" fmla="*/ 55 h 240"/>
                <a:gd name="T18" fmla="*/ 8 w 256"/>
                <a:gd name="T19" fmla="*/ 11 h 240"/>
                <a:gd name="T20" fmla="*/ 8 w 256"/>
                <a:gd name="T21" fmla="*/ 186 h 240"/>
                <a:gd name="T22" fmla="*/ 88 w 256"/>
                <a:gd name="T23" fmla="*/ 231 h 240"/>
                <a:gd name="T24" fmla="*/ 134 w 256"/>
                <a:gd name="T25" fmla="*/ 204 h 240"/>
                <a:gd name="T26" fmla="*/ 138 w 256"/>
                <a:gd name="T27" fmla="*/ 211 h 240"/>
                <a:gd name="T28" fmla="*/ 90 w 256"/>
                <a:gd name="T29" fmla="*/ 239 h 240"/>
                <a:gd name="T30" fmla="*/ 86 w 256"/>
                <a:gd name="T31" fmla="*/ 239 h 240"/>
                <a:gd name="T32" fmla="*/ 2 w 256"/>
                <a:gd name="T33" fmla="*/ 191 h 240"/>
                <a:gd name="T34" fmla="*/ 0 w 256"/>
                <a:gd name="T35" fmla="*/ 188 h 240"/>
                <a:gd name="T36" fmla="*/ 0 w 256"/>
                <a:gd name="T37" fmla="*/ 4 h 240"/>
                <a:gd name="T38" fmla="*/ 2 w 256"/>
                <a:gd name="T39" fmla="*/ 1 h 240"/>
                <a:gd name="T40" fmla="*/ 6 w 256"/>
                <a:gd name="T41" fmla="*/ 1 h 240"/>
                <a:gd name="T42" fmla="*/ 88 w 256"/>
                <a:gd name="T43" fmla="*/ 47 h 240"/>
                <a:gd name="T44" fmla="*/ 166 w 256"/>
                <a:gd name="T45" fmla="*/ 1 h 240"/>
                <a:gd name="T46" fmla="*/ 170 w 256"/>
                <a:gd name="T47" fmla="*/ 1 h 240"/>
                <a:gd name="T48" fmla="*/ 254 w 256"/>
                <a:gd name="T49" fmla="*/ 49 h 240"/>
                <a:gd name="T50" fmla="*/ 256 w 256"/>
                <a:gd name="T51" fmla="*/ 52 h 240"/>
                <a:gd name="T52" fmla="*/ 256 w 256"/>
                <a:gd name="T53" fmla="*/ 236 h 240"/>
                <a:gd name="T54" fmla="*/ 254 w 256"/>
                <a:gd name="T55" fmla="*/ 239 h 240"/>
                <a:gd name="T56" fmla="*/ 252 w 256"/>
                <a:gd name="T57"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6" h="240">
                  <a:moveTo>
                    <a:pt x="252" y="240"/>
                  </a:moveTo>
                  <a:cubicBezTo>
                    <a:pt x="252" y="240"/>
                    <a:pt x="251" y="240"/>
                    <a:pt x="250" y="239"/>
                  </a:cubicBezTo>
                  <a:cubicBezTo>
                    <a:pt x="200" y="211"/>
                    <a:pt x="200" y="211"/>
                    <a:pt x="200" y="211"/>
                  </a:cubicBezTo>
                  <a:cubicBezTo>
                    <a:pt x="204" y="204"/>
                    <a:pt x="204" y="204"/>
                    <a:pt x="204" y="204"/>
                  </a:cubicBezTo>
                  <a:cubicBezTo>
                    <a:pt x="248" y="229"/>
                    <a:pt x="248" y="229"/>
                    <a:pt x="248" y="229"/>
                  </a:cubicBezTo>
                  <a:cubicBezTo>
                    <a:pt x="248" y="54"/>
                    <a:pt x="248" y="54"/>
                    <a:pt x="248" y="54"/>
                  </a:cubicBezTo>
                  <a:cubicBezTo>
                    <a:pt x="168" y="9"/>
                    <a:pt x="168" y="9"/>
                    <a:pt x="168" y="9"/>
                  </a:cubicBezTo>
                  <a:cubicBezTo>
                    <a:pt x="90" y="55"/>
                    <a:pt x="90" y="55"/>
                    <a:pt x="90" y="55"/>
                  </a:cubicBezTo>
                  <a:cubicBezTo>
                    <a:pt x="89" y="56"/>
                    <a:pt x="88" y="56"/>
                    <a:pt x="86" y="55"/>
                  </a:cubicBezTo>
                  <a:cubicBezTo>
                    <a:pt x="8" y="11"/>
                    <a:pt x="8" y="11"/>
                    <a:pt x="8" y="11"/>
                  </a:cubicBezTo>
                  <a:cubicBezTo>
                    <a:pt x="8" y="186"/>
                    <a:pt x="8" y="186"/>
                    <a:pt x="8" y="186"/>
                  </a:cubicBezTo>
                  <a:cubicBezTo>
                    <a:pt x="88" y="231"/>
                    <a:pt x="88" y="231"/>
                    <a:pt x="88" y="231"/>
                  </a:cubicBezTo>
                  <a:cubicBezTo>
                    <a:pt x="134" y="204"/>
                    <a:pt x="134" y="204"/>
                    <a:pt x="134" y="204"/>
                  </a:cubicBezTo>
                  <a:cubicBezTo>
                    <a:pt x="138" y="211"/>
                    <a:pt x="138" y="211"/>
                    <a:pt x="138" y="211"/>
                  </a:cubicBezTo>
                  <a:cubicBezTo>
                    <a:pt x="90" y="239"/>
                    <a:pt x="90" y="239"/>
                    <a:pt x="90" y="239"/>
                  </a:cubicBezTo>
                  <a:cubicBezTo>
                    <a:pt x="89" y="240"/>
                    <a:pt x="88" y="240"/>
                    <a:pt x="86" y="239"/>
                  </a:cubicBezTo>
                  <a:cubicBezTo>
                    <a:pt x="2" y="191"/>
                    <a:pt x="2" y="191"/>
                    <a:pt x="2" y="191"/>
                  </a:cubicBezTo>
                  <a:cubicBezTo>
                    <a:pt x="1" y="191"/>
                    <a:pt x="0" y="189"/>
                    <a:pt x="0" y="188"/>
                  </a:cubicBezTo>
                  <a:cubicBezTo>
                    <a:pt x="0" y="4"/>
                    <a:pt x="0" y="4"/>
                    <a:pt x="0" y="4"/>
                  </a:cubicBezTo>
                  <a:cubicBezTo>
                    <a:pt x="0" y="3"/>
                    <a:pt x="1" y="1"/>
                    <a:pt x="2" y="1"/>
                  </a:cubicBezTo>
                  <a:cubicBezTo>
                    <a:pt x="4" y="0"/>
                    <a:pt x="5" y="0"/>
                    <a:pt x="6" y="1"/>
                  </a:cubicBezTo>
                  <a:cubicBezTo>
                    <a:pt x="88" y="47"/>
                    <a:pt x="88" y="47"/>
                    <a:pt x="88" y="47"/>
                  </a:cubicBezTo>
                  <a:cubicBezTo>
                    <a:pt x="166" y="1"/>
                    <a:pt x="166" y="1"/>
                    <a:pt x="166" y="1"/>
                  </a:cubicBezTo>
                  <a:cubicBezTo>
                    <a:pt x="168" y="0"/>
                    <a:pt x="169" y="0"/>
                    <a:pt x="170" y="1"/>
                  </a:cubicBezTo>
                  <a:cubicBezTo>
                    <a:pt x="254" y="49"/>
                    <a:pt x="254" y="49"/>
                    <a:pt x="254" y="49"/>
                  </a:cubicBezTo>
                  <a:cubicBezTo>
                    <a:pt x="256" y="49"/>
                    <a:pt x="256" y="51"/>
                    <a:pt x="256" y="52"/>
                  </a:cubicBezTo>
                  <a:cubicBezTo>
                    <a:pt x="256" y="236"/>
                    <a:pt x="256" y="236"/>
                    <a:pt x="256" y="236"/>
                  </a:cubicBezTo>
                  <a:cubicBezTo>
                    <a:pt x="256" y="237"/>
                    <a:pt x="256" y="239"/>
                    <a:pt x="254" y="239"/>
                  </a:cubicBezTo>
                  <a:cubicBezTo>
                    <a:pt x="254" y="240"/>
                    <a:pt x="253" y="240"/>
                    <a:pt x="252" y="2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 name="Rectangle 423"/>
            <p:cNvSpPr>
              <a:spLocks noChangeArrowheads="1"/>
            </p:cNvSpPr>
            <p:nvPr/>
          </p:nvSpPr>
          <p:spPr bwMode="auto">
            <a:xfrm>
              <a:off x="5710238" y="2451101"/>
              <a:ext cx="14288" cy="3317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 name="Rectangle 424"/>
            <p:cNvSpPr>
              <a:spLocks noChangeArrowheads="1"/>
            </p:cNvSpPr>
            <p:nvPr/>
          </p:nvSpPr>
          <p:spPr bwMode="auto">
            <a:xfrm>
              <a:off x="5853113" y="2363788"/>
              <a:ext cx="14288" cy="1666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 name="Freeform 425"/>
            <p:cNvSpPr>
              <a:spLocks noEditPoints="1"/>
            </p:cNvSpPr>
            <p:nvPr/>
          </p:nvSpPr>
          <p:spPr bwMode="auto">
            <a:xfrm>
              <a:off x="5788026" y="2544763"/>
              <a:ext cx="144463" cy="244475"/>
            </a:xfrm>
            <a:custGeom>
              <a:avLst/>
              <a:gdLst>
                <a:gd name="T0" fmla="*/ 40 w 80"/>
                <a:gd name="T1" fmla="*/ 136 h 136"/>
                <a:gd name="T2" fmla="*/ 37 w 80"/>
                <a:gd name="T3" fmla="*/ 134 h 136"/>
                <a:gd name="T4" fmla="*/ 0 w 80"/>
                <a:gd name="T5" fmla="*/ 40 h 136"/>
                <a:gd name="T6" fmla="*/ 40 w 80"/>
                <a:gd name="T7" fmla="*/ 0 h 136"/>
                <a:gd name="T8" fmla="*/ 80 w 80"/>
                <a:gd name="T9" fmla="*/ 40 h 136"/>
                <a:gd name="T10" fmla="*/ 44 w 80"/>
                <a:gd name="T11" fmla="*/ 134 h 136"/>
                <a:gd name="T12" fmla="*/ 40 w 80"/>
                <a:gd name="T13" fmla="*/ 136 h 136"/>
                <a:gd name="T14" fmla="*/ 40 w 80"/>
                <a:gd name="T15" fmla="*/ 8 h 136"/>
                <a:gd name="T16" fmla="*/ 8 w 80"/>
                <a:gd name="T17" fmla="*/ 40 h 136"/>
                <a:gd name="T18" fmla="*/ 40 w 80"/>
                <a:gd name="T19" fmla="*/ 123 h 136"/>
                <a:gd name="T20" fmla="*/ 72 w 80"/>
                <a:gd name="T21" fmla="*/ 40 h 136"/>
                <a:gd name="T22" fmla="*/ 40 w 80"/>
                <a:gd name="T23"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136">
                  <a:moveTo>
                    <a:pt x="40" y="136"/>
                  </a:moveTo>
                  <a:cubicBezTo>
                    <a:pt x="39" y="136"/>
                    <a:pt x="37" y="135"/>
                    <a:pt x="37" y="134"/>
                  </a:cubicBezTo>
                  <a:cubicBezTo>
                    <a:pt x="35" y="131"/>
                    <a:pt x="0" y="61"/>
                    <a:pt x="0" y="40"/>
                  </a:cubicBezTo>
                  <a:cubicBezTo>
                    <a:pt x="0" y="18"/>
                    <a:pt x="18" y="0"/>
                    <a:pt x="40" y="0"/>
                  </a:cubicBezTo>
                  <a:cubicBezTo>
                    <a:pt x="62" y="0"/>
                    <a:pt x="80" y="18"/>
                    <a:pt x="80" y="40"/>
                  </a:cubicBezTo>
                  <a:cubicBezTo>
                    <a:pt x="80" y="61"/>
                    <a:pt x="45" y="131"/>
                    <a:pt x="44" y="134"/>
                  </a:cubicBezTo>
                  <a:cubicBezTo>
                    <a:pt x="43" y="135"/>
                    <a:pt x="42" y="136"/>
                    <a:pt x="40" y="136"/>
                  </a:cubicBezTo>
                  <a:close/>
                  <a:moveTo>
                    <a:pt x="40" y="8"/>
                  </a:moveTo>
                  <a:cubicBezTo>
                    <a:pt x="23" y="8"/>
                    <a:pt x="8" y="22"/>
                    <a:pt x="8" y="40"/>
                  </a:cubicBezTo>
                  <a:cubicBezTo>
                    <a:pt x="8" y="54"/>
                    <a:pt x="29" y="99"/>
                    <a:pt x="40" y="123"/>
                  </a:cubicBezTo>
                  <a:cubicBezTo>
                    <a:pt x="52" y="99"/>
                    <a:pt x="72" y="54"/>
                    <a:pt x="72" y="40"/>
                  </a:cubicBezTo>
                  <a:cubicBezTo>
                    <a:pt x="72" y="22"/>
                    <a:pt x="58" y="8"/>
                    <a:pt x="4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 name="Freeform 426"/>
            <p:cNvSpPr>
              <a:spLocks noEditPoints="1"/>
            </p:cNvSpPr>
            <p:nvPr/>
          </p:nvSpPr>
          <p:spPr bwMode="auto">
            <a:xfrm>
              <a:off x="5818188" y="2573338"/>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8" y="0"/>
                    <a:pt x="48" y="11"/>
                    <a:pt x="48" y="24"/>
                  </a:cubicBezTo>
                  <a:cubicBezTo>
                    <a:pt x="48" y="37"/>
                    <a:pt x="38" y="48"/>
                    <a:pt x="24" y="48"/>
                  </a:cubicBezTo>
                  <a:close/>
                  <a:moveTo>
                    <a:pt x="24" y="8"/>
                  </a:moveTo>
                  <a:cubicBezTo>
                    <a:pt x="16" y="8"/>
                    <a:pt x="8" y="15"/>
                    <a:pt x="8" y="24"/>
                  </a:cubicBezTo>
                  <a:cubicBezTo>
                    <a:pt x="8" y="33"/>
                    <a:pt x="16"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 name="Freeform 427"/>
            <p:cNvSpPr>
              <a:spLocks noEditPoints="1"/>
            </p:cNvSpPr>
            <p:nvPr/>
          </p:nvSpPr>
          <p:spPr bwMode="auto">
            <a:xfrm>
              <a:off x="5586413" y="2406651"/>
              <a:ext cx="107950" cy="331788"/>
            </a:xfrm>
            <a:custGeom>
              <a:avLst/>
              <a:gdLst>
                <a:gd name="T0" fmla="*/ 56 w 60"/>
                <a:gd name="T1" fmla="*/ 184 h 184"/>
                <a:gd name="T2" fmla="*/ 54 w 60"/>
                <a:gd name="T3" fmla="*/ 183 h 184"/>
                <a:gd name="T4" fmla="*/ 2 w 60"/>
                <a:gd name="T5" fmla="*/ 151 h 184"/>
                <a:gd name="T6" fmla="*/ 0 w 60"/>
                <a:gd name="T7" fmla="*/ 148 h 184"/>
                <a:gd name="T8" fmla="*/ 0 w 60"/>
                <a:gd name="T9" fmla="*/ 4 h 184"/>
                <a:gd name="T10" fmla="*/ 2 w 60"/>
                <a:gd name="T11" fmla="*/ 1 h 184"/>
                <a:gd name="T12" fmla="*/ 6 w 60"/>
                <a:gd name="T13" fmla="*/ 1 h 184"/>
                <a:gd name="T14" fmla="*/ 58 w 60"/>
                <a:gd name="T15" fmla="*/ 33 h 184"/>
                <a:gd name="T16" fmla="*/ 60 w 60"/>
                <a:gd name="T17" fmla="*/ 36 h 184"/>
                <a:gd name="T18" fmla="*/ 60 w 60"/>
                <a:gd name="T19" fmla="*/ 180 h 184"/>
                <a:gd name="T20" fmla="*/ 58 w 60"/>
                <a:gd name="T21" fmla="*/ 183 h 184"/>
                <a:gd name="T22" fmla="*/ 56 w 60"/>
                <a:gd name="T23" fmla="*/ 184 h 184"/>
                <a:gd name="T24" fmla="*/ 8 w 60"/>
                <a:gd name="T25" fmla="*/ 146 h 184"/>
                <a:gd name="T26" fmla="*/ 52 w 60"/>
                <a:gd name="T27" fmla="*/ 173 h 184"/>
                <a:gd name="T28" fmla="*/ 52 w 60"/>
                <a:gd name="T29" fmla="*/ 38 h 184"/>
                <a:gd name="T30" fmla="*/ 8 w 60"/>
                <a:gd name="T31" fmla="*/ 11 h 184"/>
                <a:gd name="T32" fmla="*/ 8 w 60"/>
                <a:gd name="T33" fmla="*/ 14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 h="184">
                  <a:moveTo>
                    <a:pt x="56" y="184"/>
                  </a:moveTo>
                  <a:cubicBezTo>
                    <a:pt x="56" y="184"/>
                    <a:pt x="55" y="184"/>
                    <a:pt x="54" y="183"/>
                  </a:cubicBezTo>
                  <a:cubicBezTo>
                    <a:pt x="2" y="151"/>
                    <a:pt x="2" y="151"/>
                    <a:pt x="2" y="151"/>
                  </a:cubicBezTo>
                  <a:cubicBezTo>
                    <a:pt x="1" y="151"/>
                    <a:pt x="0" y="149"/>
                    <a:pt x="0" y="148"/>
                  </a:cubicBezTo>
                  <a:cubicBezTo>
                    <a:pt x="0" y="4"/>
                    <a:pt x="0" y="4"/>
                    <a:pt x="0" y="4"/>
                  </a:cubicBezTo>
                  <a:cubicBezTo>
                    <a:pt x="0" y="3"/>
                    <a:pt x="1" y="1"/>
                    <a:pt x="2" y="1"/>
                  </a:cubicBezTo>
                  <a:cubicBezTo>
                    <a:pt x="4" y="0"/>
                    <a:pt x="5" y="0"/>
                    <a:pt x="6" y="1"/>
                  </a:cubicBezTo>
                  <a:cubicBezTo>
                    <a:pt x="58" y="33"/>
                    <a:pt x="58" y="33"/>
                    <a:pt x="58" y="33"/>
                  </a:cubicBezTo>
                  <a:cubicBezTo>
                    <a:pt x="60" y="33"/>
                    <a:pt x="60" y="35"/>
                    <a:pt x="60" y="36"/>
                  </a:cubicBezTo>
                  <a:cubicBezTo>
                    <a:pt x="60" y="180"/>
                    <a:pt x="60" y="180"/>
                    <a:pt x="60" y="180"/>
                  </a:cubicBezTo>
                  <a:cubicBezTo>
                    <a:pt x="60" y="181"/>
                    <a:pt x="60" y="183"/>
                    <a:pt x="58" y="183"/>
                  </a:cubicBezTo>
                  <a:cubicBezTo>
                    <a:pt x="58" y="184"/>
                    <a:pt x="57" y="184"/>
                    <a:pt x="56" y="184"/>
                  </a:cubicBezTo>
                  <a:close/>
                  <a:moveTo>
                    <a:pt x="8" y="146"/>
                  </a:moveTo>
                  <a:cubicBezTo>
                    <a:pt x="52" y="173"/>
                    <a:pt x="52" y="173"/>
                    <a:pt x="52" y="173"/>
                  </a:cubicBezTo>
                  <a:cubicBezTo>
                    <a:pt x="52" y="38"/>
                    <a:pt x="52" y="38"/>
                    <a:pt x="52" y="38"/>
                  </a:cubicBezTo>
                  <a:cubicBezTo>
                    <a:pt x="8" y="11"/>
                    <a:pt x="8" y="11"/>
                    <a:pt x="8" y="11"/>
                  </a:cubicBezTo>
                  <a:lnTo>
                    <a:pt x="8" y="1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 name="Rectangle 428"/>
            <p:cNvSpPr>
              <a:spLocks noChangeArrowheads="1"/>
            </p:cNvSpPr>
            <p:nvPr/>
          </p:nvSpPr>
          <p:spPr bwMode="auto">
            <a:xfrm>
              <a:off x="5630863" y="25368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 name="Rectangle 429"/>
            <p:cNvSpPr>
              <a:spLocks noChangeArrowheads="1"/>
            </p:cNvSpPr>
            <p:nvPr/>
          </p:nvSpPr>
          <p:spPr bwMode="auto">
            <a:xfrm>
              <a:off x="5630863" y="2565401"/>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 name="Rectangle 430"/>
            <p:cNvSpPr>
              <a:spLocks noChangeArrowheads="1"/>
            </p:cNvSpPr>
            <p:nvPr/>
          </p:nvSpPr>
          <p:spPr bwMode="auto">
            <a:xfrm>
              <a:off x="5630863" y="25955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173" name="Title 1">
            <a:extLst>
              <a:ext uri="{FF2B5EF4-FFF2-40B4-BE49-F238E27FC236}">
                <a16:creationId xmlns:a16="http://schemas.microsoft.com/office/drawing/2014/main" xmlns="" id="{C4CC0F66-F716-9E4A-A350-90E627E348D3}"/>
              </a:ext>
            </a:extLst>
          </p:cNvPr>
          <p:cNvSpPr txBox="1">
            <a:spLocks/>
          </p:cNvSpPr>
          <p:nvPr/>
        </p:nvSpPr>
        <p:spPr bwMode="auto">
          <a:xfrm>
            <a:off x="2816846" y="1982724"/>
            <a:ext cx="8964844" cy="297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Why should I</a:t>
            </a:r>
            <a:r>
              <a:rPr kumimoji="0" lang="en-US" sz="1000" b="1"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Make One</a:t>
            </a: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endParaRPr kumimoji="0" lang="en-US"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74" name="Title 1">
            <a:extLst>
              <a:ext uri="{FF2B5EF4-FFF2-40B4-BE49-F238E27FC236}">
                <a16:creationId xmlns:a16="http://schemas.microsoft.com/office/drawing/2014/main" xmlns="" id="{C4CC0F66-F716-9E4A-A350-90E627E348D3}"/>
              </a:ext>
            </a:extLst>
          </p:cNvPr>
          <p:cNvSpPr txBox="1">
            <a:spLocks/>
          </p:cNvSpPr>
          <p:nvPr/>
        </p:nvSpPr>
        <p:spPr bwMode="auto">
          <a:xfrm>
            <a:off x="2812504" y="2163532"/>
            <a:ext cx="8964844" cy="520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key benefit of Story Mapping is avoid</a:t>
            </a:r>
            <a:r>
              <a:rPr kumimoji="0" lang="en-US" sz="10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failure with incremental delivery. The Story Map can help prevent the release of a product composed of features that deliver high business value but are unusable due to being functionally dependent on features deferred to future releases.</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75" name="Title 1">
            <a:extLst>
              <a:ext uri="{FF2B5EF4-FFF2-40B4-BE49-F238E27FC236}">
                <a16:creationId xmlns:a16="http://schemas.microsoft.com/office/drawing/2014/main" xmlns="" id="{C4CC0F66-F716-9E4A-A350-90E627E348D3}"/>
              </a:ext>
            </a:extLst>
          </p:cNvPr>
          <p:cNvSpPr txBox="1">
            <a:spLocks/>
          </p:cNvSpPr>
          <p:nvPr/>
        </p:nvSpPr>
        <p:spPr bwMode="auto">
          <a:xfrm>
            <a:off x="8029110" y="3267818"/>
            <a:ext cx="1898263" cy="297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Building Your Story Map</a:t>
            </a:r>
            <a:endParaRPr kumimoji="0" lang="en-US"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77" name="Title 1">
            <a:extLst>
              <a:ext uri="{FF2B5EF4-FFF2-40B4-BE49-F238E27FC236}">
                <a16:creationId xmlns:a16="http://schemas.microsoft.com/office/drawing/2014/main" xmlns="" id="{C4CC0F66-F716-9E4A-A350-90E627E348D3}"/>
              </a:ext>
            </a:extLst>
          </p:cNvPr>
          <p:cNvSpPr txBox="1">
            <a:spLocks/>
          </p:cNvSpPr>
          <p:nvPr/>
        </p:nvSpPr>
        <p:spPr bwMode="auto">
          <a:xfrm>
            <a:off x="7133169" y="3572655"/>
            <a:ext cx="4455933" cy="856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79" name="Title 1">
            <a:extLst>
              <a:ext uri="{FF2B5EF4-FFF2-40B4-BE49-F238E27FC236}">
                <a16:creationId xmlns:a16="http://schemas.microsoft.com/office/drawing/2014/main" xmlns="" id="{C4CC0F66-F716-9E4A-A350-90E627E348D3}"/>
              </a:ext>
            </a:extLst>
          </p:cNvPr>
          <p:cNvSpPr txBox="1">
            <a:spLocks/>
          </p:cNvSpPr>
          <p:nvPr/>
        </p:nvSpPr>
        <p:spPr bwMode="auto">
          <a:xfrm>
            <a:off x="8029110" y="3593995"/>
            <a:ext cx="4266554" cy="1778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1" i="0" u="none" strike="noStrike" kern="1200" cap="none" spc="0" normalizeH="0" baseline="0" noProof="0" dirty="0" smtClean="0">
                <a:ln>
                  <a:noFill/>
                </a:ln>
                <a:solidFill>
                  <a:srgbClr val="428BCE"/>
                </a:solidFill>
                <a:effectLst/>
                <a:uLnTx/>
                <a:uFillTx/>
                <a:latin typeface="Century Gothic" pitchFamily="34" charset="0"/>
                <a:ea typeface="ヒラギノ角ゴ Pro W3" pitchFamily="126" charset="-128"/>
              </a:rPr>
              <a:t>Tell a story</a:t>
            </a:r>
            <a:br>
              <a:rPr kumimoji="0" lang="en-US" sz="1000" b="1" i="0" u="none" strike="noStrike" kern="1200" cap="none" spc="0" normalizeH="0" baseline="0" noProof="0" dirty="0" smtClean="0">
                <a:ln>
                  <a:noFill/>
                </a:ln>
                <a:solidFill>
                  <a:srgbClr val="428BCE"/>
                </a:solidFill>
                <a:effectLst/>
                <a:uLnTx/>
                <a:uFillTx/>
                <a:latin typeface="Century Gothic" pitchFamily="34" charset="0"/>
                <a:ea typeface="ヒラギノ角ゴ Pro W3" pitchFamily="126" charset="-128"/>
              </a:rPr>
            </a:br>
            <a:endParaRPr kumimoji="0" lang="en-US" sz="10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b="1" dirty="0" smtClean="0">
                <a:solidFill>
                  <a:srgbClr val="73B632"/>
                </a:solidFill>
              </a:rPr>
              <a:t>Group and define activities</a:t>
            </a:r>
            <a:r>
              <a:rPr lang="en-US" sz="1000" b="1" dirty="0" smtClean="0">
                <a:solidFill>
                  <a:srgbClr val="428BCE"/>
                </a:solidFill>
              </a:rPr>
              <a:t/>
            </a:r>
            <a:br>
              <a:rPr lang="en-US" sz="1000" b="1" dirty="0" smtClean="0">
                <a:solidFill>
                  <a:srgbClr val="428BCE"/>
                </a:solidFill>
              </a:rPr>
            </a:br>
            <a:endParaRPr lang="en-US" sz="1000" b="1" dirty="0" smtClean="0">
              <a:solidFill>
                <a:srgbClr val="428BCE"/>
              </a:solidFill>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b="1" dirty="0" smtClean="0">
                <a:solidFill>
                  <a:srgbClr val="E47623"/>
                </a:solidFill>
              </a:rPr>
              <a:t>Test for gaps</a:t>
            </a:r>
            <a:r>
              <a:rPr lang="en-US" sz="1000" b="1" dirty="0" smtClean="0">
                <a:solidFill>
                  <a:srgbClr val="428BCE"/>
                </a:solidFill>
              </a:rPr>
              <a:t/>
            </a:r>
            <a:br>
              <a:rPr lang="en-US" sz="1000" b="1" dirty="0" smtClean="0">
                <a:solidFill>
                  <a:srgbClr val="428BCE"/>
                </a:solidFill>
              </a:rPr>
            </a:br>
            <a:endParaRPr lang="en-US" sz="1000" b="1" dirty="0" smtClean="0">
              <a:solidFill>
                <a:srgbClr val="428BCE"/>
              </a:solidFill>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b="1" dirty="0" smtClean="0">
                <a:solidFill>
                  <a:srgbClr val="EF4051"/>
                </a:solidFill>
              </a:rPr>
              <a:t>Prioritize </a:t>
            </a:r>
            <a:r>
              <a:rPr lang="en-US" sz="1000" b="1" dirty="0" smtClean="0">
                <a:solidFill>
                  <a:srgbClr val="428BCE"/>
                </a:solidFill>
              </a:rPr>
              <a:t/>
            </a:r>
            <a:br>
              <a:rPr lang="en-US" sz="1000" b="1" dirty="0" smtClean="0">
                <a:solidFill>
                  <a:srgbClr val="428BCE"/>
                </a:solidFill>
              </a:rPr>
            </a:br>
            <a:endParaRPr lang="en-US" sz="1000" b="1" dirty="0" smtClean="0">
              <a:solidFill>
                <a:srgbClr val="428BCE"/>
              </a:solidFill>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1" i="0" u="none" strike="noStrike" kern="1200" cap="none" spc="0" normalizeH="0" baseline="0" noProof="0" dirty="0" smtClean="0">
                <a:ln>
                  <a:noFill/>
                </a:ln>
                <a:solidFill>
                  <a:schemeClr val="tx1"/>
                </a:solidFill>
                <a:effectLst/>
                <a:uLnTx/>
                <a:uFillTx/>
                <a:latin typeface="Century Gothic" pitchFamily="34" charset="0"/>
                <a:ea typeface="ヒラギノ角ゴ Pro W3" pitchFamily="126" charset="-128"/>
              </a:rPr>
              <a:t>Define</a:t>
            </a:r>
            <a:r>
              <a:rPr kumimoji="0" lang="en-US" sz="1000" b="1" i="0" u="none" strike="noStrike" kern="1200" cap="none" spc="0" normalizeH="0" noProof="0" dirty="0" smtClean="0">
                <a:ln>
                  <a:noFill/>
                </a:ln>
                <a:solidFill>
                  <a:schemeClr val="tx1"/>
                </a:solidFill>
                <a:effectLst/>
                <a:uLnTx/>
                <a:uFillTx/>
                <a:latin typeface="Century Gothic" pitchFamily="34" charset="0"/>
                <a:ea typeface="ヒラギノ角ゴ Pro W3" pitchFamily="126" charset="-128"/>
              </a:rPr>
              <a:t> interactions</a:t>
            </a: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sz="1000" b="1" i="0" u="none" strike="noStrike" kern="1200" cap="none" spc="0" normalizeH="0" baseline="0" noProof="0" dirty="0">
              <a:ln>
                <a:noFill/>
              </a:ln>
              <a:solidFill>
                <a:srgbClr val="428BCE"/>
              </a:solidFill>
              <a:effectLst/>
              <a:uLnTx/>
              <a:uFillTx/>
              <a:latin typeface="Century Gothic" pitchFamily="34" charset="0"/>
              <a:ea typeface="ヒラギノ角ゴ Pro W3" pitchFamily="126" charset="-128"/>
            </a:endParaRP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0612" y="3267818"/>
            <a:ext cx="5024747" cy="31786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4" name="Picture 33"/>
          <p:cNvPicPr>
            <a:picLocks noChangeAspect="1"/>
          </p:cNvPicPr>
          <p:nvPr/>
        </p:nvPicPr>
        <p:blipFill>
          <a:blip r:embed="rId3"/>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11675920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7566" y="839529"/>
            <a:ext cx="11861310" cy="5992413"/>
            <a:chOff x="117566" y="656962"/>
            <a:chExt cx="11861310" cy="5992413"/>
          </a:xfrm>
        </p:grpSpPr>
        <p:sp>
          <p:nvSpPr>
            <p:cNvPr id="90" name="Rectangle 89"/>
            <p:cNvSpPr/>
            <p:nvPr/>
          </p:nvSpPr>
          <p:spPr>
            <a:xfrm>
              <a:off x="117566" y="656963"/>
              <a:ext cx="2569464" cy="5992412"/>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val 1"/>
            <p:cNvSpPr/>
            <p:nvPr/>
          </p:nvSpPr>
          <p:spPr>
            <a:xfrm>
              <a:off x="402989" y="957449"/>
              <a:ext cx="1998618" cy="2002536"/>
            </a:xfrm>
            <a:prstGeom prst="ellipse">
              <a:avLst/>
            </a:prstGeom>
            <a:solidFill>
              <a:schemeClr val="bg1"/>
            </a:solidFill>
            <a:ln>
              <a:solidFill>
                <a:srgbClr val="73B63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677555" y="2357026"/>
              <a:ext cx="1449486" cy="229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2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Product Backlog</a:t>
              </a:r>
              <a:endParaRPr kumimoji="0" lang="en-CA" sz="12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grpSp>
          <p:nvGrpSpPr>
            <p:cNvPr id="29" name="Group 28"/>
            <p:cNvGrpSpPr/>
            <p:nvPr/>
          </p:nvGrpSpPr>
          <p:grpSpPr>
            <a:xfrm>
              <a:off x="945098" y="1364307"/>
              <a:ext cx="914400" cy="914400"/>
              <a:chOff x="7324726" y="2465388"/>
              <a:chExt cx="323850" cy="404812"/>
            </a:xfrm>
          </p:grpSpPr>
          <p:sp>
            <p:nvSpPr>
              <p:cNvPr id="30"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92" name="Rectangle 91"/>
            <p:cNvSpPr/>
            <p:nvPr/>
          </p:nvSpPr>
          <p:spPr>
            <a:xfrm>
              <a:off x="8173438" y="656962"/>
              <a:ext cx="3805438" cy="599241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 name="Rectangle 100"/>
            <p:cNvSpPr/>
            <p:nvPr/>
          </p:nvSpPr>
          <p:spPr>
            <a:xfrm>
              <a:off x="2730256" y="677093"/>
              <a:ext cx="5348424" cy="198690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p:cNvSpPr/>
            <p:nvPr/>
          </p:nvSpPr>
          <p:spPr>
            <a:xfrm>
              <a:off x="2721463" y="2714940"/>
              <a:ext cx="5348424" cy="393443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Title 1">
              <a:extLst>
                <a:ext uri="{FF2B5EF4-FFF2-40B4-BE49-F238E27FC236}">
                  <a16:creationId xmlns:a16="http://schemas.microsoft.com/office/drawing/2014/main" xmlns="" id="{C4CC0F66-F716-9E4A-A350-90E627E348D3}"/>
                </a:ext>
              </a:extLst>
            </p:cNvPr>
            <p:cNvSpPr txBox="1">
              <a:spLocks/>
            </p:cNvSpPr>
            <p:nvPr/>
          </p:nvSpPr>
          <p:spPr bwMode="auto">
            <a:xfrm>
              <a:off x="2861959" y="765195"/>
              <a:ext cx="5026056" cy="38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This Is The Entire Backlog of User Stories and Bugs for Your Product</a:t>
              </a:r>
            </a:p>
          </p:txBody>
        </p:sp>
      </p:grpSp>
      <p:sp>
        <p:nvSpPr>
          <p:cNvPr id="80"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Product Backlog</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8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600" b="1" noProof="0" dirty="0" smtClean="0">
                <a:solidFill>
                  <a:prstClr val="black"/>
                </a:solidFill>
              </a:rPr>
              <a:t>This is the entire backlog of user stories and bugs for your product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3" name="Title 1">
            <a:extLst>
              <a:ext uri="{FF2B5EF4-FFF2-40B4-BE49-F238E27FC236}">
                <a16:creationId xmlns:a16="http://schemas.microsoft.com/office/drawing/2014/main" xmlns="" id="{C4CC0F66-F716-9E4A-A350-90E627E348D3}"/>
              </a:ext>
            </a:extLst>
          </p:cNvPr>
          <p:cNvSpPr txBox="1">
            <a:spLocks/>
          </p:cNvSpPr>
          <p:nvPr/>
        </p:nvSpPr>
        <p:spPr bwMode="auto">
          <a:xfrm>
            <a:off x="2867930" y="1382987"/>
            <a:ext cx="5201957" cy="1065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indent="-171450">
              <a:buFont typeface="Arial" panose="020B0604020202020204" pitchFamily="34" charset="0"/>
              <a:buChar char="•"/>
            </a:pPr>
            <a:r>
              <a:rPr lang="en-US" sz="1100" dirty="0">
                <a:solidFill>
                  <a:schemeClr val="tx1"/>
                </a:solidFill>
              </a:rPr>
              <a:t>The product backlog consist of all the user stories that make the functionality for the entire product that is being </a:t>
            </a:r>
            <a:r>
              <a:rPr lang="en-US" sz="1100" dirty="0" smtClean="0">
                <a:solidFill>
                  <a:schemeClr val="tx1"/>
                </a:solidFill>
              </a:rPr>
              <a:t>built</a:t>
            </a:r>
          </a:p>
          <a:p>
            <a:pPr marL="171450" indent="-171450">
              <a:buFont typeface="Arial" panose="020B0604020202020204" pitchFamily="34" charset="0"/>
              <a:buChar char="•"/>
            </a:pPr>
            <a:r>
              <a:rPr lang="en-US" sz="1100" dirty="0" smtClean="0">
                <a:solidFill>
                  <a:schemeClr val="tx1"/>
                </a:solidFill>
              </a:rPr>
              <a:t>The </a:t>
            </a:r>
            <a:r>
              <a:rPr lang="en-US" sz="1100" dirty="0">
                <a:solidFill>
                  <a:schemeClr val="tx1"/>
                </a:solidFill>
              </a:rPr>
              <a:t>product backlog is broken down into </a:t>
            </a:r>
            <a:r>
              <a:rPr lang="en-US" sz="1100" dirty="0" smtClean="0">
                <a:solidFill>
                  <a:schemeClr val="tx1"/>
                </a:solidFill>
              </a:rPr>
              <a:t>consumable </a:t>
            </a:r>
            <a:r>
              <a:rPr lang="en-US" sz="1100" dirty="0">
                <a:solidFill>
                  <a:schemeClr val="tx1"/>
                </a:solidFill>
              </a:rPr>
              <a:t>components (Themes, Epics, User Stories, and </a:t>
            </a:r>
            <a:r>
              <a:rPr lang="en-US" sz="1100" dirty="0" smtClean="0">
                <a:solidFill>
                  <a:schemeClr val="tx1"/>
                </a:solidFill>
              </a:rPr>
              <a:t>Task)</a:t>
            </a:r>
          </a:p>
          <a:p>
            <a:pPr marL="171450" indent="-171450">
              <a:buFont typeface="Arial" panose="020B0604020202020204" pitchFamily="34" charset="0"/>
              <a:buChar char="•"/>
            </a:pPr>
            <a:r>
              <a:rPr lang="en-US" sz="1100" dirty="0" smtClean="0">
                <a:solidFill>
                  <a:schemeClr val="tx1"/>
                </a:solidFill>
              </a:rPr>
              <a:t>The </a:t>
            </a:r>
            <a:r>
              <a:rPr lang="en-US" sz="1100" dirty="0">
                <a:solidFill>
                  <a:schemeClr val="tx1"/>
                </a:solidFill>
              </a:rPr>
              <a:t>owner of the product backlog is the product owner. </a:t>
            </a:r>
          </a:p>
        </p:txBody>
      </p:sp>
      <p:pic>
        <p:nvPicPr>
          <p:cNvPr id="85" name="Picture 84"/>
          <p:cNvPicPr>
            <a:picLocks noChangeAspect="1"/>
          </p:cNvPicPr>
          <p:nvPr/>
        </p:nvPicPr>
        <p:blipFill>
          <a:blip r:embed="rId3"/>
          <a:stretch>
            <a:fillRect/>
          </a:stretch>
        </p:blipFill>
        <p:spPr>
          <a:xfrm>
            <a:off x="3160373" y="3092946"/>
            <a:ext cx="4429227" cy="3491945"/>
          </a:xfrm>
          <a:prstGeom prst="rect">
            <a:avLst/>
          </a:prstGeom>
        </p:spPr>
      </p:pic>
      <p:sp>
        <p:nvSpPr>
          <p:cNvPr id="86" name="Title 1">
            <a:extLst>
              <a:ext uri="{FF2B5EF4-FFF2-40B4-BE49-F238E27FC236}">
                <a16:creationId xmlns:a16="http://schemas.microsoft.com/office/drawing/2014/main" xmlns="" id="{C4CC0F66-F716-9E4A-A350-90E627E348D3}"/>
              </a:ext>
            </a:extLst>
          </p:cNvPr>
          <p:cNvSpPr txBox="1">
            <a:spLocks/>
          </p:cNvSpPr>
          <p:nvPr/>
        </p:nvSpPr>
        <p:spPr bwMode="auto">
          <a:xfrm>
            <a:off x="8838467" y="1114210"/>
            <a:ext cx="2484477" cy="38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lgn="ctr"/>
            <a:r>
              <a:rPr lang="en-US" sz="1100" b="1" dirty="0" smtClean="0">
                <a:solidFill>
                  <a:schemeClr val="tx1"/>
                </a:solidFill>
              </a:rPr>
              <a:t>Keeping the Backlog Healthy – A Team Responsibility</a:t>
            </a:r>
            <a:endParaRPr lang="en-US" sz="1100" b="1" dirty="0">
              <a:solidFill>
                <a:schemeClr val="tx1"/>
              </a:solidFill>
            </a:endParaRPr>
          </a:p>
        </p:txBody>
      </p:sp>
      <p:sp>
        <p:nvSpPr>
          <p:cNvPr id="5" name="Rectangle 4"/>
          <p:cNvSpPr/>
          <p:nvPr/>
        </p:nvSpPr>
        <p:spPr>
          <a:xfrm>
            <a:off x="8494647" y="1744097"/>
            <a:ext cx="3163019" cy="4832092"/>
          </a:xfrm>
          <a:prstGeom prst="rect">
            <a:avLst/>
          </a:prstGeom>
        </p:spPr>
        <p:txBody>
          <a:bodyPr wrap="square">
            <a:spAutoFit/>
          </a:bodyPr>
          <a:lstStyle/>
          <a:p>
            <a:pPr marL="171450" indent="-171450">
              <a:buFont typeface="Arial" panose="020B0604020202020204" pitchFamily="34" charset="0"/>
              <a:buChar char="•"/>
            </a:pPr>
            <a:r>
              <a:rPr lang="en-CA" sz="1100" dirty="0">
                <a:latin typeface="Century Gothic" panose="020B0502020202020204" pitchFamily="34" charset="0"/>
              </a:rPr>
              <a:t>The development team doesn't work through the backlog at the product owner's pace and the product owner isn't pushing work to the development team. Instead, the development team pulls work from the product backlog as there is capacity for it.  </a:t>
            </a:r>
          </a:p>
          <a:p>
            <a:pPr marL="171450" indent="-171450">
              <a:buFont typeface="Arial" panose="020B0604020202020204" pitchFamily="34" charset="0"/>
              <a:buChar char="•"/>
            </a:pPr>
            <a:endParaRPr lang="en-CA" sz="1100" dirty="0">
              <a:latin typeface="Century Gothic" panose="020B0502020202020204" pitchFamily="34" charset="0"/>
            </a:endParaRPr>
          </a:p>
          <a:p>
            <a:pPr marL="171450" indent="-171450">
              <a:buFont typeface="Arial" panose="020B0604020202020204" pitchFamily="34" charset="0"/>
              <a:buChar char="•"/>
            </a:pPr>
            <a:r>
              <a:rPr lang="en-CA" sz="1100" dirty="0">
                <a:latin typeface="Century Gothic" panose="020B0502020202020204" pitchFamily="34" charset="0"/>
              </a:rPr>
              <a:t>In other words, product owners dictate the priority of work items in the backlog, while the development team dictates the velocity through the backlog.</a:t>
            </a:r>
          </a:p>
          <a:p>
            <a:pPr marL="171450" indent="-171450">
              <a:buFont typeface="Arial" panose="020B0604020202020204" pitchFamily="34" charset="0"/>
              <a:buChar char="•"/>
            </a:pPr>
            <a:endParaRPr lang="en-CA" sz="1100" dirty="0">
              <a:latin typeface="Century Gothic" panose="020B0502020202020204" pitchFamily="34" charset="0"/>
            </a:endParaRPr>
          </a:p>
          <a:p>
            <a:pPr marL="171450" indent="-171450">
              <a:buFont typeface="Arial" panose="020B0604020202020204" pitchFamily="34" charset="0"/>
              <a:buChar char="•"/>
            </a:pPr>
            <a:r>
              <a:rPr lang="en-CA" sz="1100" dirty="0">
                <a:latin typeface="Century Gothic" panose="020B0502020202020204" pitchFamily="34" charset="0"/>
              </a:rPr>
              <a:t>While the product owner is tasked with prioritizing the backlog, it's not done in a vacuum. Effective product owners seek input and feedback from users, designers, and the development team to optimize everyone's workload and the product delivery. </a:t>
            </a:r>
          </a:p>
          <a:p>
            <a:pPr marL="171450" indent="-171450">
              <a:buFont typeface="Arial" panose="020B0604020202020204" pitchFamily="34" charset="0"/>
              <a:buChar char="•"/>
            </a:pPr>
            <a:endParaRPr lang="en-CA" sz="1100" dirty="0">
              <a:latin typeface="Century Gothic" panose="020B0502020202020204" pitchFamily="34" charset="0"/>
            </a:endParaRPr>
          </a:p>
          <a:p>
            <a:pPr marL="171450" indent="-171450">
              <a:buFont typeface="Arial" panose="020B0604020202020204" pitchFamily="34" charset="0"/>
              <a:buChar char="•"/>
            </a:pPr>
            <a:r>
              <a:rPr lang="en-CA" sz="1100" dirty="0">
                <a:latin typeface="Century Gothic" panose="020B0502020202020204" pitchFamily="34" charset="0"/>
              </a:rPr>
              <a:t>Keeping the backlog healthy is a team effort.  Regular reviews, "backlog grooming", during each sprint, helps </a:t>
            </a:r>
            <a:r>
              <a:rPr lang="en-CA" sz="1100" dirty="0" smtClean="0">
                <a:latin typeface="Century Gothic" panose="020B0502020202020204" pitchFamily="34" charset="0"/>
              </a:rPr>
              <a:t>the product owner and the scrum team </a:t>
            </a:r>
            <a:r>
              <a:rPr lang="en-CA" sz="1100" dirty="0">
                <a:latin typeface="Century Gothic" panose="020B0502020202020204" pitchFamily="34" charset="0"/>
              </a:rPr>
              <a:t>organize priorities as feedback is received, requirements and estimates are refined.</a:t>
            </a:r>
            <a:endParaRPr lang="en-US" sz="1100" dirty="0">
              <a:latin typeface="Century Gothic" panose="020B0502020202020204" pitchFamily="34" charset="0"/>
            </a:endParaRPr>
          </a:p>
        </p:txBody>
      </p:sp>
      <p:pic>
        <p:nvPicPr>
          <p:cNvPr id="47" name="Picture 46"/>
          <p:cNvPicPr>
            <a:picLocks noChangeAspect="1"/>
          </p:cNvPicPr>
          <p:nvPr/>
        </p:nvPicPr>
        <p:blipFill>
          <a:blip r:embed="rId4"/>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13894139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65346" y="984791"/>
            <a:ext cx="11861309" cy="5699450"/>
            <a:chOff x="117566" y="674310"/>
            <a:chExt cx="11861309" cy="5699450"/>
          </a:xfrm>
        </p:grpSpPr>
        <p:sp>
          <p:nvSpPr>
            <p:cNvPr id="90" name="Rectangle 89"/>
            <p:cNvSpPr/>
            <p:nvPr/>
          </p:nvSpPr>
          <p:spPr>
            <a:xfrm>
              <a:off x="117566" y="674310"/>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p:cNvSpPr/>
            <p:nvPr/>
          </p:nvSpPr>
          <p:spPr>
            <a:xfrm>
              <a:off x="2730256" y="677093"/>
              <a:ext cx="9248619" cy="198690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val 1"/>
            <p:cNvSpPr/>
            <p:nvPr/>
          </p:nvSpPr>
          <p:spPr>
            <a:xfrm>
              <a:off x="402989" y="957449"/>
              <a:ext cx="1998618" cy="2002536"/>
            </a:xfrm>
            <a:prstGeom prst="ellipse">
              <a:avLst/>
            </a:prstGeom>
            <a:solidFill>
              <a:schemeClr val="bg1"/>
            </a:solidFill>
            <a:ln>
              <a:solidFill>
                <a:srgbClr val="5B9BD5"/>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717721" y="2332864"/>
              <a:ext cx="1369154" cy="331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lang="en-CA" sz="1200" b="1" dirty="0" smtClean="0">
                  <a:solidFill>
                    <a:srgbClr val="5B9BD5"/>
                  </a:solidFill>
                </a:rPr>
                <a:t>Minimum Viable Release</a:t>
              </a:r>
              <a:endParaRPr kumimoji="0" lang="en-CA" sz="1200" b="1" i="0" u="none" strike="noStrike" kern="1200" cap="none" spc="0" normalizeH="0" baseline="0" noProof="0" dirty="0">
                <a:ln>
                  <a:noFill/>
                </a:ln>
                <a:solidFill>
                  <a:srgbClr val="5B9BD5"/>
                </a:solidFill>
                <a:effectLst/>
                <a:uLnTx/>
                <a:uFillTx/>
              </a:endParaRPr>
            </a:p>
          </p:txBody>
        </p:sp>
        <p:sp>
          <p:nvSpPr>
            <p:cNvPr id="86" name="Rectangle 85"/>
            <p:cNvSpPr/>
            <p:nvPr/>
          </p:nvSpPr>
          <p:spPr>
            <a:xfrm>
              <a:off x="2730254" y="2762449"/>
              <a:ext cx="9248619" cy="359396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2930432" y="1007645"/>
              <a:ext cx="8766034" cy="434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Minimum </a:t>
              </a:r>
              <a:r>
                <a:rPr lang="en-US" sz="1000" noProof="0" dirty="0" smtClean="0">
                  <a:solidFill>
                    <a:prstClr val="black"/>
                  </a:solidFill>
                </a:rPr>
                <a:t>Viable</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 Release has just the core features that allow the product to be</a:t>
              </a:r>
              <a:r>
                <a:rPr kumimoji="0" lang="en-US" sz="10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deployed. It is a strategy targeted at avoiding building products that customers do not want</a:t>
              </a:r>
            </a:p>
          </p:txBody>
        </p:sp>
        <p:pic>
          <p:nvPicPr>
            <p:cNvPr id="3" name="Picture 2"/>
            <p:cNvPicPr>
              <a:picLocks noChangeAspect="1"/>
            </p:cNvPicPr>
            <p:nvPr/>
          </p:nvPicPr>
          <p:blipFill>
            <a:blip r:embed="rId2"/>
            <a:stretch>
              <a:fillRect/>
            </a:stretch>
          </p:blipFill>
          <p:spPr>
            <a:xfrm>
              <a:off x="6133931" y="3111697"/>
              <a:ext cx="5734632" cy="2239405"/>
            </a:xfrm>
            <a:prstGeom prst="rect">
              <a:avLst/>
            </a:prstGeom>
          </p:spPr>
        </p:pic>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925020" y="2865207"/>
              <a:ext cx="1344830" cy="246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l" defTabSz="457200" rtl="0" eaLnBrk="0" fontAlgn="base" latinLnBrk="0" hangingPunct="0">
                <a:lnSpc>
                  <a:spcPct val="100000"/>
                </a:lnSpc>
                <a:spcBef>
                  <a:spcPct val="0"/>
                </a:spcBef>
                <a:spcAft>
                  <a:spcPct val="0"/>
                </a:spcAft>
                <a:buClrTx/>
                <a:buSzTx/>
                <a:tabLst/>
                <a:defRPr/>
              </a:pPr>
              <a:r>
                <a:rPr lang="en-US" sz="1000" b="1" dirty="0" smtClean="0">
                  <a:solidFill>
                    <a:srgbClr val="E47623"/>
                  </a:solidFill>
                </a:rPr>
                <a:t>Guiding Principles</a:t>
              </a:r>
              <a:endParaRPr kumimoji="0" lang="en-US" sz="1000" b="1" i="0" u="none" strike="noStrike" kern="1200" cap="none" spc="0" normalizeH="0" noProof="0" dirty="0" smtClean="0">
                <a:ln>
                  <a:noFill/>
                </a:ln>
                <a:solidFill>
                  <a:srgbClr val="E47623"/>
                </a:solidFill>
                <a:effectLst/>
                <a:uLnTx/>
                <a:uFillTx/>
              </a:endParaRPr>
            </a:p>
          </p:txBody>
        </p:sp>
        <p:sp>
          <p:nvSpPr>
            <p:cNvPr id="14" name="Title 1">
              <a:extLst>
                <a:ext uri="{FF2B5EF4-FFF2-40B4-BE49-F238E27FC236}">
                  <a16:creationId xmlns:a16="http://schemas.microsoft.com/office/drawing/2014/main" xmlns="" id="{C4CC0F66-F716-9E4A-A350-90E627E348D3}"/>
                </a:ext>
              </a:extLst>
            </p:cNvPr>
            <p:cNvSpPr txBox="1">
              <a:spLocks/>
            </p:cNvSpPr>
            <p:nvPr/>
          </p:nvSpPr>
          <p:spPr bwMode="auto">
            <a:xfrm>
              <a:off x="2925020" y="3210146"/>
              <a:ext cx="3098601" cy="1216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Valid</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 Must meet the overall vision of the product/service for the business</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b="1" dirty="0" smtClean="0">
                  <a:solidFill>
                    <a:prstClr val="black"/>
                  </a:solidFill>
                </a:rPr>
                <a:t>Valuable</a:t>
              </a:r>
              <a:r>
                <a:rPr lang="en-US" sz="1000" dirty="0" smtClean="0">
                  <a:solidFill>
                    <a:prstClr val="black"/>
                  </a:solidFill>
                </a:rPr>
                <a:t>: Must provide more value to the business and users than it costs to make</a:t>
              </a:r>
              <a:br>
                <a:rPr lang="en-US" sz="1000" dirty="0" smtClean="0">
                  <a:solidFill>
                    <a:prstClr val="black"/>
                  </a:solidFill>
                </a:rPr>
              </a:br>
              <a:endParaRPr lang="en-US" sz="1000" dirty="0" smtClean="0">
                <a:solidFill>
                  <a:prstClr val="black"/>
                </a:solidFill>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1"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Viable</a:t>
              </a:r>
              <a:r>
                <a:rPr kumimoji="0" lang="en-US" sz="10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Must be doable within the allotted timeframe</a:t>
              </a:r>
            </a:p>
          </p:txBody>
        </p:sp>
        <p:sp>
          <p:nvSpPr>
            <p:cNvPr id="16" name="Title 1">
              <a:extLst>
                <a:ext uri="{FF2B5EF4-FFF2-40B4-BE49-F238E27FC236}">
                  <a16:creationId xmlns:a16="http://schemas.microsoft.com/office/drawing/2014/main" xmlns="" id="{C4CC0F66-F716-9E4A-A350-90E627E348D3}"/>
                </a:ext>
              </a:extLst>
            </p:cNvPr>
            <p:cNvSpPr txBox="1">
              <a:spLocks/>
            </p:cNvSpPr>
            <p:nvPr/>
          </p:nvSpPr>
          <p:spPr bwMode="auto">
            <a:xfrm>
              <a:off x="2925020" y="1540124"/>
              <a:ext cx="8766034" cy="434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Minimum</a:t>
              </a:r>
              <a:r>
                <a:rPr kumimoji="0" lang="en-US" sz="10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Viable Releases allow a team to smartly identify their riskiest assumption, find the smallest possible experiment to test that assumption, and use the results of the experiment to course correct  </a:t>
              </a:r>
            </a:p>
          </p:txBody>
        </p:sp>
        <p:grpSp>
          <p:nvGrpSpPr>
            <p:cNvPr id="17" name="Group 16"/>
            <p:cNvGrpSpPr/>
            <p:nvPr/>
          </p:nvGrpSpPr>
          <p:grpSpPr>
            <a:xfrm>
              <a:off x="945098" y="1299939"/>
              <a:ext cx="914400" cy="914400"/>
              <a:chOff x="6372226" y="3173413"/>
              <a:chExt cx="460375" cy="461963"/>
            </a:xfrm>
          </p:grpSpPr>
          <p:sp>
            <p:nvSpPr>
              <p:cNvPr id="18" name="Freeform 1112"/>
              <p:cNvSpPr>
                <a:spLocks/>
              </p:cNvSpPr>
              <p:nvPr/>
            </p:nvSpPr>
            <p:spPr bwMode="auto">
              <a:xfrm>
                <a:off x="6477001" y="3173413"/>
                <a:ext cx="355600" cy="461963"/>
              </a:xfrm>
              <a:custGeom>
                <a:avLst/>
                <a:gdLst>
                  <a:gd name="T0" fmla="*/ 70 w 198"/>
                  <a:gd name="T1" fmla="*/ 256 h 256"/>
                  <a:gd name="T2" fmla="*/ 24 w 198"/>
                  <a:gd name="T3" fmla="*/ 248 h 256"/>
                  <a:gd name="T4" fmla="*/ 27 w 198"/>
                  <a:gd name="T5" fmla="*/ 240 h 256"/>
                  <a:gd name="T6" fmla="*/ 70 w 198"/>
                  <a:gd name="T7" fmla="*/ 248 h 256"/>
                  <a:gd name="T8" fmla="*/ 190 w 198"/>
                  <a:gd name="T9" fmla="*/ 128 h 256"/>
                  <a:gd name="T10" fmla="*/ 70 w 198"/>
                  <a:gd name="T11" fmla="*/ 8 h 256"/>
                  <a:gd name="T12" fmla="*/ 4 w 198"/>
                  <a:gd name="T13" fmla="*/ 28 h 256"/>
                  <a:gd name="T14" fmla="*/ 0 w 198"/>
                  <a:gd name="T15" fmla="*/ 21 h 256"/>
                  <a:gd name="T16" fmla="*/ 70 w 198"/>
                  <a:gd name="T17" fmla="*/ 0 h 256"/>
                  <a:gd name="T18" fmla="*/ 198 w 198"/>
                  <a:gd name="T19" fmla="*/ 128 h 256"/>
                  <a:gd name="T20" fmla="*/ 70 w 19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8" h="256">
                    <a:moveTo>
                      <a:pt x="70" y="256"/>
                    </a:moveTo>
                    <a:cubicBezTo>
                      <a:pt x="54" y="256"/>
                      <a:pt x="39" y="253"/>
                      <a:pt x="24" y="248"/>
                    </a:cubicBezTo>
                    <a:cubicBezTo>
                      <a:pt x="27" y="240"/>
                      <a:pt x="27" y="240"/>
                      <a:pt x="27" y="240"/>
                    </a:cubicBezTo>
                    <a:cubicBezTo>
                      <a:pt x="41" y="245"/>
                      <a:pt x="55" y="248"/>
                      <a:pt x="70" y="248"/>
                    </a:cubicBezTo>
                    <a:cubicBezTo>
                      <a:pt x="136" y="248"/>
                      <a:pt x="190" y="194"/>
                      <a:pt x="190" y="128"/>
                    </a:cubicBezTo>
                    <a:cubicBezTo>
                      <a:pt x="190" y="62"/>
                      <a:pt x="136" y="8"/>
                      <a:pt x="70" y="8"/>
                    </a:cubicBezTo>
                    <a:cubicBezTo>
                      <a:pt x="46" y="8"/>
                      <a:pt x="24" y="15"/>
                      <a:pt x="4" y="28"/>
                    </a:cubicBezTo>
                    <a:cubicBezTo>
                      <a:pt x="0" y="21"/>
                      <a:pt x="0" y="21"/>
                      <a:pt x="0" y="21"/>
                    </a:cubicBezTo>
                    <a:cubicBezTo>
                      <a:pt x="21" y="7"/>
                      <a:pt x="45" y="0"/>
                      <a:pt x="70" y="0"/>
                    </a:cubicBezTo>
                    <a:cubicBezTo>
                      <a:pt x="140" y="0"/>
                      <a:pt x="198" y="57"/>
                      <a:pt x="198" y="128"/>
                    </a:cubicBezTo>
                    <a:cubicBezTo>
                      <a:pt x="198" y="199"/>
                      <a:pt x="140" y="256"/>
                      <a:pt x="70" y="2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9" name="Freeform 1113"/>
              <p:cNvSpPr>
                <a:spLocks noEditPoints="1"/>
              </p:cNvSpPr>
              <p:nvPr/>
            </p:nvSpPr>
            <p:spPr bwMode="auto">
              <a:xfrm>
                <a:off x="6451601" y="3462338"/>
                <a:ext cx="42863" cy="173038"/>
              </a:xfrm>
              <a:custGeom>
                <a:avLst/>
                <a:gdLst>
                  <a:gd name="T0" fmla="*/ 27 w 27"/>
                  <a:gd name="T1" fmla="*/ 109 h 109"/>
                  <a:gd name="T2" fmla="*/ 0 w 27"/>
                  <a:gd name="T3" fmla="*/ 109 h 109"/>
                  <a:gd name="T4" fmla="*/ 0 w 27"/>
                  <a:gd name="T5" fmla="*/ 0 h 109"/>
                  <a:gd name="T6" fmla="*/ 27 w 27"/>
                  <a:gd name="T7" fmla="*/ 0 h 109"/>
                  <a:gd name="T8" fmla="*/ 27 w 27"/>
                  <a:gd name="T9" fmla="*/ 109 h 109"/>
                  <a:gd name="T10" fmla="*/ 9 w 27"/>
                  <a:gd name="T11" fmla="*/ 100 h 109"/>
                  <a:gd name="T12" fmla="*/ 18 w 27"/>
                  <a:gd name="T13" fmla="*/ 100 h 109"/>
                  <a:gd name="T14" fmla="*/ 18 w 27"/>
                  <a:gd name="T15" fmla="*/ 9 h 109"/>
                  <a:gd name="T16" fmla="*/ 9 w 27"/>
                  <a:gd name="T17" fmla="*/ 9 h 109"/>
                  <a:gd name="T18" fmla="*/ 9 w 27"/>
                  <a:gd name="T19" fmla="*/ 10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109">
                    <a:moveTo>
                      <a:pt x="27" y="109"/>
                    </a:moveTo>
                    <a:lnTo>
                      <a:pt x="0" y="109"/>
                    </a:lnTo>
                    <a:lnTo>
                      <a:pt x="0" y="0"/>
                    </a:lnTo>
                    <a:lnTo>
                      <a:pt x="27" y="0"/>
                    </a:lnTo>
                    <a:lnTo>
                      <a:pt x="27" y="109"/>
                    </a:lnTo>
                    <a:close/>
                    <a:moveTo>
                      <a:pt x="9" y="100"/>
                    </a:moveTo>
                    <a:lnTo>
                      <a:pt x="18" y="100"/>
                    </a:lnTo>
                    <a:lnTo>
                      <a:pt x="18" y="9"/>
                    </a:lnTo>
                    <a:lnTo>
                      <a:pt x="9" y="9"/>
                    </a:lnTo>
                    <a:lnTo>
                      <a:pt x="9"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0" name="Freeform 1114"/>
              <p:cNvSpPr>
                <a:spLocks/>
              </p:cNvSpPr>
              <p:nvPr/>
            </p:nvSpPr>
            <p:spPr bwMode="auto">
              <a:xfrm>
                <a:off x="6372226" y="3244850"/>
                <a:ext cx="201613" cy="223838"/>
              </a:xfrm>
              <a:custGeom>
                <a:avLst/>
                <a:gdLst>
                  <a:gd name="T0" fmla="*/ 60 w 112"/>
                  <a:gd name="T1" fmla="*/ 124 h 124"/>
                  <a:gd name="T2" fmla="*/ 52 w 112"/>
                  <a:gd name="T3" fmla="*/ 124 h 124"/>
                  <a:gd name="T4" fmla="*/ 52 w 112"/>
                  <a:gd name="T5" fmla="*/ 104 h 124"/>
                  <a:gd name="T6" fmla="*/ 56 w 112"/>
                  <a:gd name="T7" fmla="*/ 104 h 124"/>
                  <a:gd name="T8" fmla="*/ 104 w 112"/>
                  <a:gd name="T9" fmla="*/ 56 h 124"/>
                  <a:gd name="T10" fmla="*/ 56 w 112"/>
                  <a:gd name="T11" fmla="*/ 8 h 124"/>
                  <a:gd name="T12" fmla="*/ 8 w 112"/>
                  <a:gd name="T13" fmla="*/ 56 h 124"/>
                  <a:gd name="T14" fmla="*/ 37 w 112"/>
                  <a:gd name="T15" fmla="*/ 100 h 124"/>
                  <a:gd name="T16" fmla="*/ 34 w 112"/>
                  <a:gd name="T17" fmla="*/ 108 h 124"/>
                  <a:gd name="T18" fmla="*/ 0 w 112"/>
                  <a:gd name="T19" fmla="*/ 56 h 124"/>
                  <a:gd name="T20" fmla="*/ 56 w 112"/>
                  <a:gd name="T21" fmla="*/ 0 h 124"/>
                  <a:gd name="T22" fmla="*/ 112 w 112"/>
                  <a:gd name="T23" fmla="*/ 56 h 124"/>
                  <a:gd name="T24" fmla="*/ 60 w 112"/>
                  <a:gd name="T25" fmla="*/ 112 h 124"/>
                  <a:gd name="T26" fmla="*/ 60 w 112"/>
                  <a:gd name="T2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124">
                    <a:moveTo>
                      <a:pt x="60" y="124"/>
                    </a:moveTo>
                    <a:cubicBezTo>
                      <a:pt x="52" y="124"/>
                      <a:pt x="52" y="124"/>
                      <a:pt x="52" y="124"/>
                    </a:cubicBezTo>
                    <a:cubicBezTo>
                      <a:pt x="52" y="104"/>
                      <a:pt x="52" y="104"/>
                      <a:pt x="52" y="104"/>
                    </a:cubicBezTo>
                    <a:cubicBezTo>
                      <a:pt x="56" y="104"/>
                      <a:pt x="56" y="104"/>
                      <a:pt x="56" y="104"/>
                    </a:cubicBezTo>
                    <a:cubicBezTo>
                      <a:pt x="82" y="104"/>
                      <a:pt x="104" y="82"/>
                      <a:pt x="104" y="56"/>
                    </a:cubicBezTo>
                    <a:cubicBezTo>
                      <a:pt x="104" y="30"/>
                      <a:pt x="82" y="8"/>
                      <a:pt x="56" y="8"/>
                    </a:cubicBezTo>
                    <a:cubicBezTo>
                      <a:pt x="29" y="8"/>
                      <a:pt x="8" y="30"/>
                      <a:pt x="8" y="56"/>
                    </a:cubicBezTo>
                    <a:cubicBezTo>
                      <a:pt x="8" y="75"/>
                      <a:pt x="19" y="93"/>
                      <a:pt x="37" y="100"/>
                    </a:cubicBezTo>
                    <a:cubicBezTo>
                      <a:pt x="34" y="108"/>
                      <a:pt x="34" y="108"/>
                      <a:pt x="34" y="108"/>
                    </a:cubicBezTo>
                    <a:cubicBezTo>
                      <a:pt x="13" y="99"/>
                      <a:pt x="0" y="79"/>
                      <a:pt x="0" y="56"/>
                    </a:cubicBezTo>
                    <a:cubicBezTo>
                      <a:pt x="0" y="25"/>
                      <a:pt x="25" y="0"/>
                      <a:pt x="56" y="0"/>
                    </a:cubicBezTo>
                    <a:cubicBezTo>
                      <a:pt x="87" y="0"/>
                      <a:pt x="112" y="25"/>
                      <a:pt x="112" y="56"/>
                    </a:cubicBezTo>
                    <a:cubicBezTo>
                      <a:pt x="112" y="86"/>
                      <a:pt x="89" y="110"/>
                      <a:pt x="60" y="112"/>
                    </a:cubicBezTo>
                    <a:lnTo>
                      <a:pt x="60" y="1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1" name="Rectangle 1115"/>
              <p:cNvSpPr>
                <a:spLocks noChangeArrowheads="1"/>
              </p:cNvSpPr>
              <p:nvPr/>
            </p:nvSpPr>
            <p:spPr bwMode="auto">
              <a:xfrm>
                <a:off x="6594476" y="3179763"/>
                <a:ext cx="14288" cy="2238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2" name="Freeform 1116"/>
              <p:cNvSpPr>
                <a:spLocks/>
              </p:cNvSpPr>
              <p:nvPr/>
            </p:nvSpPr>
            <p:spPr bwMode="auto">
              <a:xfrm>
                <a:off x="6510338" y="3398838"/>
                <a:ext cx="96838" cy="96838"/>
              </a:xfrm>
              <a:custGeom>
                <a:avLst/>
                <a:gdLst>
                  <a:gd name="T0" fmla="*/ 7 w 61"/>
                  <a:gd name="T1" fmla="*/ 61 h 61"/>
                  <a:gd name="T2" fmla="*/ 0 w 61"/>
                  <a:gd name="T3" fmla="*/ 54 h 61"/>
                  <a:gd name="T4" fmla="*/ 54 w 61"/>
                  <a:gd name="T5" fmla="*/ 0 h 61"/>
                  <a:gd name="T6" fmla="*/ 61 w 61"/>
                  <a:gd name="T7" fmla="*/ 7 h 61"/>
                  <a:gd name="T8" fmla="*/ 7 w 61"/>
                  <a:gd name="T9" fmla="*/ 61 h 61"/>
                </a:gdLst>
                <a:ahLst/>
                <a:cxnLst>
                  <a:cxn ang="0">
                    <a:pos x="T0" y="T1"/>
                  </a:cxn>
                  <a:cxn ang="0">
                    <a:pos x="T2" y="T3"/>
                  </a:cxn>
                  <a:cxn ang="0">
                    <a:pos x="T4" y="T5"/>
                  </a:cxn>
                  <a:cxn ang="0">
                    <a:pos x="T6" y="T7"/>
                  </a:cxn>
                  <a:cxn ang="0">
                    <a:pos x="T8" y="T9"/>
                  </a:cxn>
                </a:cxnLst>
                <a:rect l="0" t="0" r="r" b="b"/>
                <a:pathLst>
                  <a:path w="61" h="61">
                    <a:moveTo>
                      <a:pt x="7" y="61"/>
                    </a:moveTo>
                    <a:lnTo>
                      <a:pt x="0" y="54"/>
                    </a:lnTo>
                    <a:lnTo>
                      <a:pt x="54" y="0"/>
                    </a:lnTo>
                    <a:lnTo>
                      <a:pt x="61" y="7"/>
                    </a:lnTo>
                    <a:lnTo>
                      <a:pt x="7" y="6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3" name="Rectangle 1117"/>
              <p:cNvSpPr>
                <a:spLocks noChangeArrowheads="1"/>
              </p:cNvSpPr>
              <p:nvPr/>
            </p:nvSpPr>
            <p:spPr bwMode="auto">
              <a:xfrm>
                <a:off x="6602413" y="3397250"/>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 name="Freeform 1118"/>
              <p:cNvSpPr>
                <a:spLocks/>
              </p:cNvSpPr>
              <p:nvPr/>
            </p:nvSpPr>
            <p:spPr bwMode="auto">
              <a:xfrm>
                <a:off x="6596063" y="3398838"/>
                <a:ext cx="169863" cy="169863"/>
              </a:xfrm>
              <a:custGeom>
                <a:avLst/>
                <a:gdLst>
                  <a:gd name="T0" fmla="*/ 100 w 107"/>
                  <a:gd name="T1" fmla="*/ 107 h 107"/>
                  <a:gd name="T2" fmla="*/ 0 w 107"/>
                  <a:gd name="T3" fmla="*/ 7 h 107"/>
                  <a:gd name="T4" fmla="*/ 7 w 107"/>
                  <a:gd name="T5" fmla="*/ 0 h 107"/>
                  <a:gd name="T6" fmla="*/ 107 w 107"/>
                  <a:gd name="T7" fmla="*/ 100 h 107"/>
                  <a:gd name="T8" fmla="*/ 100 w 107"/>
                  <a:gd name="T9" fmla="*/ 107 h 107"/>
                </a:gdLst>
                <a:ahLst/>
                <a:cxnLst>
                  <a:cxn ang="0">
                    <a:pos x="T0" y="T1"/>
                  </a:cxn>
                  <a:cxn ang="0">
                    <a:pos x="T2" y="T3"/>
                  </a:cxn>
                  <a:cxn ang="0">
                    <a:pos x="T4" y="T5"/>
                  </a:cxn>
                  <a:cxn ang="0">
                    <a:pos x="T6" y="T7"/>
                  </a:cxn>
                  <a:cxn ang="0">
                    <a:pos x="T8" y="T9"/>
                  </a:cxn>
                </a:cxnLst>
                <a:rect l="0" t="0" r="r" b="b"/>
                <a:pathLst>
                  <a:path w="107" h="107">
                    <a:moveTo>
                      <a:pt x="100" y="107"/>
                    </a:moveTo>
                    <a:lnTo>
                      <a:pt x="0" y="7"/>
                    </a:lnTo>
                    <a:lnTo>
                      <a:pt x="7" y="0"/>
                    </a:lnTo>
                    <a:lnTo>
                      <a:pt x="107" y="100"/>
                    </a:lnTo>
                    <a:lnTo>
                      <a:pt x="100" y="10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 name="Freeform 1119"/>
              <p:cNvSpPr>
                <a:spLocks/>
              </p:cNvSpPr>
              <p:nvPr/>
            </p:nvSpPr>
            <p:spPr bwMode="auto">
              <a:xfrm>
                <a:off x="6602413" y="3201988"/>
                <a:ext cx="201613" cy="404813"/>
              </a:xfrm>
              <a:custGeom>
                <a:avLst/>
                <a:gdLst>
                  <a:gd name="T0" fmla="*/ 0 w 112"/>
                  <a:gd name="T1" fmla="*/ 224 h 224"/>
                  <a:gd name="T2" fmla="*/ 0 w 112"/>
                  <a:gd name="T3" fmla="*/ 216 h 224"/>
                  <a:gd name="T4" fmla="*/ 104 w 112"/>
                  <a:gd name="T5" fmla="*/ 112 h 224"/>
                  <a:gd name="T6" fmla="*/ 0 w 112"/>
                  <a:gd name="T7" fmla="*/ 8 h 224"/>
                  <a:gd name="T8" fmla="*/ 0 w 112"/>
                  <a:gd name="T9" fmla="*/ 0 h 224"/>
                  <a:gd name="T10" fmla="*/ 112 w 112"/>
                  <a:gd name="T11" fmla="*/ 112 h 224"/>
                  <a:gd name="T12" fmla="*/ 0 w 112"/>
                  <a:gd name="T13" fmla="*/ 224 h 224"/>
                </a:gdLst>
                <a:ahLst/>
                <a:cxnLst>
                  <a:cxn ang="0">
                    <a:pos x="T0" y="T1"/>
                  </a:cxn>
                  <a:cxn ang="0">
                    <a:pos x="T2" y="T3"/>
                  </a:cxn>
                  <a:cxn ang="0">
                    <a:pos x="T4" y="T5"/>
                  </a:cxn>
                  <a:cxn ang="0">
                    <a:pos x="T6" y="T7"/>
                  </a:cxn>
                  <a:cxn ang="0">
                    <a:pos x="T8" y="T9"/>
                  </a:cxn>
                  <a:cxn ang="0">
                    <a:pos x="T10" y="T11"/>
                  </a:cxn>
                  <a:cxn ang="0">
                    <a:pos x="T12" y="T13"/>
                  </a:cxn>
                </a:cxnLst>
                <a:rect l="0" t="0" r="r" b="b"/>
                <a:pathLst>
                  <a:path w="112" h="224">
                    <a:moveTo>
                      <a:pt x="0" y="224"/>
                    </a:moveTo>
                    <a:cubicBezTo>
                      <a:pt x="0" y="216"/>
                      <a:pt x="0" y="216"/>
                      <a:pt x="0" y="216"/>
                    </a:cubicBezTo>
                    <a:cubicBezTo>
                      <a:pt x="57" y="216"/>
                      <a:pt x="104" y="169"/>
                      <a:pt x="104" y="112"/>
                    </a:cubicBezTo>
                    <a:cubicBezTo>
                      <a:pt x="104" y="55"/>
                      <a:pt x="57" y="8"/>
                      <a:pt x="0" y="8"/>
                    </a:cubicBezTo>
                    <a:cubicBezTo>
                      <a:pt x="0" y="0"/>
                      <a:pt x="0" y="0"/>
                      <a:pt x="0" y="0"/>
                    </a:cubicBezTo>
                    <a:cubicBezTo>
                      <a:pt x="62" y="0"/>
                      <a:pt x="112" y="50"/>
                      <a:pt x="112" y="112"/>
                    </a:cubicBezTo>
                    <a:cubicBezTo>
                      <a:pt x="112" y="174"/>
                      <a:pt x="62" y="224"/>
                      <a:pt x="0" y="2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 name="Rectangle 1120"/>
              <p:cNvSpPr>
                <a:spLocks noChangeArrowheads="1"/>
              </p:cNvSpPr>
              <p:nvPr/>
            </p:nvSpPr>
            <p:spPr bwMode="auto">
              <a:xfrm>
                <a:off x="6702426"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7" name="Rectangle 1121"/>
              <p:cNvSpPr>
                <a:spLocks noChangeArrowheads="1"/>
              </p:cNvSpPr>
              <p:nvPr/>
            </p:nvSpPr>
            <p:spPr bwMode="auto">
              <a:xfrm>
                <a:off x="6732588"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 name="Rectangle 1122"/>
              <p:cNvSpPr>
                <a:spLocks noChangeArrowheads="1"/>
              </p:cNvSpPr>
              <p:nvPr/>
            </p:nvSpPr>
            <p:spPr bwMode="auto">
              <a:xfrm>
                <a:off x="6761163"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 name="Freeform 1123"/>
              <p:cNvSpPr>
                <a:spLocks/>
              </p:cNvSpPr>
              <p:nvPr/>
            </p:nvSpPr>
            <p:spPr bwMode="auto">
              <a:xfrm>
                <a:off x="6451601" y="3309938"/>
                <a:ext cx="42863" cy="73025"/>
              </a:xfrm>
              <a:custGeom>
                <a:avLst/>
                <a:gdLst>
                  <a:gd name="T0" fmla="*/ 27 w 27"/>
                  <a:gd name="T1" fmla="*/ 46 h 46"/>
                  <a:gd name="T2" fmla="*/ 0 w 27"/>
                  <a:gd name="T3" fmla="*/ 46 h 46"/>
                  <a:gd name="T4" fmla="*/ 0 w 27"/>
                  <a:gd name="T5" fmla="*/ 37 h 46"/>
                  <a:gd name="T6" fmla="*/ 18 w 27"/>
                  <a:gd name="T7" fmla="*/ 37 h 46"/>
                  <a:gd name="T8" fmla="*/ 18 w 27"/>
                  <a:gd name="T9" fmla="*/ 30 h 46"/>
                  <a:gd name="T10" fmla="*/ 0 w 27"/>
                  <a:gd name="T11" fmla="*/ 21 h 46"/>
                  <a:gd name="T12" fmla="*/ 0 w 27"/>
                  <a:gd name="T13" fmla="*/ 0 h 46"/>
                  <a:gd name="T14" fmla="*/ 27 w 27"/>
                  <a:gd name="T15" fmla="*/ 0 h 46"/>
                  <a:gd name="T16" fmla="*/ 27 w 27"/>
                  <a:gd name="T17" fmla="*/ 9 h 46"/>
                  <a:gd name="T18" fmla="*/ 9 w 27"/>
                  <a:gd name="T19" fmla="*/ 9 h 46"/>
                  <a:gd name="T20" fmla="*/ 9 w 27"/>
                  <a:gd name="T21" fmla="*/ 16 h 46"/>
                  <a:gd name="T22" fmla="*/ 27 w 27"/>
                  <a:gd name="T23" fmla="*/ 25 h 46"/>
                  <a:gd name="T24" fmla="*/ 27 w 27"/>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46">
                    <a:moveTo>
                      <a:pt x="27" y="46"/>
                    </a:moveTo>
                    <a:lnTo>
                      <a:pt x="0" y="46"/>
                    </a:lnTo>
                    <a:lnTo>
                      <a:pt x="0" y="37"/>
                    </a:lnTo>
                    <a:lnTo>
                      <a:pt x="18" y="37"/>
                    </a:lnTo>
                    <a:lnTo>
                      <a:pt x="18" y="30"/>
                    </a:lnTo>
                    <a:lnTo>
                      <a:pt x="0" y="21"/>
                    </a:lnTo>
                    <a:lnTo>
                      <a:pt x="0" y="0"/>
                    </a:lnTo>
                    <a:lnTo>
                      <a:pt x="27" y="0"/>
                    </a:lnTo>
                    <a:lnTo>
                      <a:pt x="27" y="9"/>
                    </a:lnTo>
                    <a:lnTo>
                      <a:pt x="9" y="9"/>
                    </a:lnTo>
                    <a:lnTo>
                      <a:pt x="9" y="16"/>
                    </a:lnTo>
                    <a:lnTo>
                      <a:pt x="27" y="25"/>
                    </a:lnTo>
                    <a:lnTo>
                      <a:pt x="27"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 name="Rectangle 1124"/>
              <p:cNvSpPr>
                <a:spLocks noChangeArrowheads="1"/>
              </p:cNvSpPr>
              <p:nvPr/>
            </p:nvSpPr>
            <p:spPr bwMode="auto">
              <a:xfrm>
                <a:off x="6465888" y="3375025"/>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 name="Rectangle 1125"/>
              <p:cNvSpPr>
                <a:spLocks noChangeArrowheads="1"/>
              </p:cNvSpPr>
              <p:nvPr/>
            </p:nvSpPr>
            <p:spPr bwMode="auto">
              <a:xfrm>
                <a:off x="6465888" y="32956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4898528"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Minimum Viable</a:t>
            </a:r>
            <a:r>
              <a:rPr kumimoji="0" lang="en-CA" sz="2800" b="1" i="0" u="none" strike="noStrike" kern="1200" cap="none" spc="0" normalizeH="0" noProof="0" dirty="0" smtClean="0">
                <a:ln>
                  <a:noFill/>
                </a:ln>
                <a:solidFill>
                  <a:srgbClr val="E47623"/>
                </a:solidFill>
                <a:effectLst/>
                <a:uLnTx/>
                <a:uFillTx/>
                <a:latin typeface="Century Gothic" pitchFamily="34" charset="0"/>
                <a:ea typeface="ヒラギノ角ゴ Pro W3" pitchFamily="126" charset="-128"/>
              </a:rPr>
              <a:t> Release</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35"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600" b="1" noProof="0" dirty="0" smtClean="0">
                <a:solidFill>
                  <a:prstClr val="black"/>
                </a:solidFill>
              </a:rPr>
              <a:t>The minimum amount of features required to deliver value to users in order to learn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34" name="Picture 33"/>
          <p:cNvPicPr>
            <a:picLocks noChangeAspect="1"/>
          </p:cNvPicPr>
          <p:nvPr/>
        </p:nvPicPr>
        <p:blipFill>
          <a:blip r:embed="rId3"/>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19874438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125835" y="985209"/>
            <a:ext cx="11946505"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19" y="261582"/>
            <a:ext cx="9214621"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The Flow Through the Digital Delivery Lifecycle</a:t>
            </a:r>
            <a:endParaRPr lang="en-CA" sz="2800" b="1" dirty="0">
              <a:solidFill>
                <a:srgbClr val="E47623"/>
              </a:solidFill>
            </a:endParaRPr>
          </a:p>
        </p:txBody>
      </p:sp>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lang="en-CA" sz="1600" b="1" dirty="0">
              <a:solidFill>
                <a:prstClr val="black"/>
              </a:solidFill>
            </a:endParaRPr>
          </a:p>
        </p:txBody>
      </p:sp>
      <p:grpSp>
        <p:nvGrpSpPr>
          <p:cNvPr id="6" name="Group 5"/>
          <p:cNvGrpSpPr/>
          <p:nvPr/>
        </p:nvGrpSpPr>
        <p:grpSpPr>
          <a:xfrm>
            <a:off x="880776" y="991524"/>
            <a:ext cx="10351953" cy="5477432"/>
            <a:chOff x="880776" y="991524"/>
            <a:chExt cx="10351953" cy="5477432"/>
          </a:xfrm>
        </p:grpSpPr>
        <p:grpSp>
          <p:nvGrpSpPr>
            <p:cNvPr id="4" name="Group 3">
              <a:extLst>
                <a:ext uri="{FF2B5EF4-FFF2-40B4-BE49-F238E27FC236}">
                  <a16:creationId xmlns:a16="http://schemas.microsoft.com/office/drawing/2014/main" xmlns="" id="{A472423F-EACD-354F-AAC6-E6125EA09C73}"/>
                </a:ext>
              </a:extLst>
            </p:cNvPr>
            <p:cNvGrpSpPr/>
            <p:nvPr/>
          </p:nvGrpSpPr>
          <p:grpSpPr>
            <a:xfrm>
              <a:off x="880776" y="2079936"/>
              <a:ext cx="10351953" cy="3279864"/>
              <a:chOff x="2826139" y="2536735"/>
              <a:chExt cx="5144092" cy="1629830"/>
            </a:xfrm>
          </p:grpSpPr>
          <p:sp>
            <p:nvSpPr>
              <p:cNvPr id="20" name="Rectangle 19">
                <a:extLst>
                  <a:ext uri="{FF2B5EF4-FFF2-40B4-BE49-F238E27FC236}">
                    <a16:creationId xmlns:a16="http://schemas.microsoft.com/office/drawing/2014/main" xmlns="" id="{1D228228-4BFA-ED4E-82E5-DE39634766A8}"/>
                  </a:ext>
                </a:extLst>
              </p:cNvPr>
              <p:cNvSpPr/>
              <p:nvPr/>
            </p:nvSpPr>
            <p:spPr>
              <a:xfrm>
                <a:off x="2826139" y="2772380"/>
                <a:ext cx="1459832" cy="1175071"/>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a:solidFill>
                    <a:prstClr val="white"/>
                  </a:solidFill>
                </a:endParaRPr>
              </a:p>
            </p:txBody>
          </p:sp>
          <p:sp>
            <p:nvSpPr>
              <p:cNvPr id="21" name="Right Triangle 20">
                <a:extLst>
                  <a:ext uri="{FF2B5EF4-FFF2-40B4-BE49-F238E27FC236}">
                    <a16:creationId xmlns:a16="http://schemas.microsoft.com/office/drawing/2014/main" xmlns="" id="{E3691A4B-BCE4-BC47-A28B-EC45C357F253}"/>
                  </a:ext>
                </a:extLst>
              </p:cNvPr>
              <p:cNvSpPr/>
              <p:nvPr/>
            </p:nvSpPr>
            <p:spPr>
              <a:xfrm>
                <a:off x="4342119" y="2784399"/>
                <a:ext cx="2056692" cy="1163052"/>
              </a:xfrm>
              <a:prstGeom prst="rtTriangl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a:solidFill>
                    <a:prstClr val="white"/>
                  </a:solidFill>
                </a:endParaRPr>
              </a:p>
            </p:txBody>
          </p:sp>
          <p:sp>
            <p:nvSpPr>
              <p:cNvPr id="22" name="Right Triangle 21">
                <a:extLst>
                  <a:ext uri="{FF2B5EF4-FFF2-40B4-BE49-F238E27FC236}">
                    <a16:creationId xmlns:a16="http://schemas.microsoft.com/office/drawing/2014/main" xmlns="" id="{2DFA83B7-B440-F94F-8BB4-41E07FF665CE}"/>
                  </a:ext>
                </a:extLst>
              </p:cNvPr>
              <p:cNvSpPr/>
              <p:nvPr/>
            </p:nvSpPr>
            <p:spPr>
              <a:xfrm flipH="1" flipV="1">
                <a:off x="4397559" y="2772380"/>
                <a:ext cx="2057400" cy="1161288"/>
              </a:xfrm>
              <a:prstGeom prst="rtTriangle">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dirty="0">
                  <a:solidFill>
                    <a:prstClr val="white"/>
                  </a:solidFill>
                </a:endParaRPr>
              </a:p>
            </p:txBody>
          </p:sp>
          <p:sp>
            <p:nvSpPr>
              <p:cNvPr id="23" name="Rectangle 22">
                <a:extLst>
                  <a:ext uri="{FF2B5EF4-FFF2-40B4-BE49-F238E27FC236}">
                    <a16:creationId xmlns:a16="http://schemas.microsoft.com/office/drawing/2014/main" xmlns="" id="{F8F08FB8-BE2F-DB44-BD65-98057E9A946A}"/>
                  </a:ext>
                </a:extLst>
              </p:cNvPr>
              <p:cNvSpPr/>
              <p:nvPr/>
            </p:nvSpPr>
            <p:spPr>
              <a:xfrm>
                <a:off x="6510399" y="2765488"/>
                <a:ext cx="1459832" cy="1175071"/>
              </a:xfrm>
              <a:prstGeom prst="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a:solidFill>
                    <a:prstClr val="white"/>
                  </a:solidFill>
                </a:endParaRPr>
              </a:p>
            </p:txBody>
          </p:sp>
          <p:sp>
            <p:nvSpPr>
              <p:cNvPr id="24" name="Flowchart: Manual Operation 23">
                <a:extLst>
                  <a:ext uri="{FF2B5EF4-FFF2-40B4-BE49-F238E27FC236}">
                    <a16:creationId xmlns:a16="http://schemas.microsoft.com/office/drawing/2014/main" xmlns="" id="{546CDAE7-806B-5141-8A07-37A0A36991AD}"/>
                  </a:ext>
                </a:extLst>
              </p:cNvPr>
              <p:cNvSpPr/>
              <p:nvPr/>
            </p:nvSpPr>
            <p:spPr>
              <a:xfrm>
                <a:off x="2945037" y="2536735"/>
                <a:ext cx="737937" cy="441158"/>
              </a:xfrm>
              <a:prstGeom prst="flowChartManualOperation">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a:solidFill>
                    <a:prstClr val="white"/>
                  </a:solidFill>
                </a:endParaRPr>
              </a:p>
            </p:txBody>
          </p:sp>
          <p:sp>
            <p:nvSpPr>
              <p:cNvPr id="25" name="Flowchart: Manual Operation 24">
                <a:extLst>
                  <a:ext uri="{FF2B5EF4-FFF2-40B4-BE49-F238E27FC236}">
                    <a16:creationId xmlns:a16="http://schemas.microsoft.com/office/drawing/2014/main" xmlns="" id="{C087C0CB-5317-EF47-9860-BD6B36F06A58}"/>
                  </a:ext>
                </a:extLst>
              </p:cNvPr>
              <p:cNvSpPr/>
              <p:nvPr/>
            </p:nvSpPr>
            <p:spPr>
              <a:xfrm flipV="1">
                <a:off x="7113393" y="3725407"/>
                <a:ext cx="737937" cy="441158"/>
              </a:xfrm>
              <a:prstGeom prst="flowChartManualOperation">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a:solidFill>
                    <a:prstClr val="white"/>
                  </a:solidFill>
                </a:endParaRPr>
              </a:p>
            </p:txBody>
          </p:sp>
          <p:sp>
            <p:nvSpPr>
              <p:cNvPr id="26" name="Rectangle 25">
                <a:extLst>
                  <a:ext uri="{FF2B5EF4-FFF2-40B4-BE49-F238E27FC236}">
                    <a16:creationId xmlns:a16="http://schemas.microsoft.com/office/drawing/2014/main" xmlns="" id="{E815DDDE-CB2F-E640-99FA-855A8D395EE3}"/>
                  </a:ext>
                </a:extLst>
              </p:cNvPr>
              <p:cNvSpPr/>
              <p:nvPr/>
            </p:nvSpPr>
            <p:spPr>
              <a:xfrm>
                <a:off x="2861998" y="2856851"/>
                <a:ext cx="1203158" cy="268008"/>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US" sz="2000" b="1" dirty="0">
                    <a:solidFill>
                      <a:prstClr val="white"/>
                    </a:solidFill>
                    <a:latin typeface="Century Gothic" panose="020B0502020202020204" pitchFamily="34" charset="0"/>
                  </a:rPr>
                  <a:t>Ideation</a:t>
                </a:r>
              </a:p>
            </p:txBody>
          </p:sp>
          <p:sp>
            <p:nvSpPr>
              <p:cNvPr id="27" name="Rectangle 26">
                <a:extLst>
                  <a:ext uri="{FF2B5EF4-FFF2-40B4-BE49-F238E27FC236}">
                    <a16:creationId xmlns:a16="http://schemas.microsoft.com/office/drawing/2014/main" xmlns="" id="{5AC3E494-A1FB-434D-AB30-ACE117216E9F}"/>
                  </a:ext>
                </a:extLst>
              </p:cNvPr>
              <p:cNvSpPr/>
              <p:nvPr/>
            </p:nvSpPr>
            <p:spPr>
              <a:xfrm>
                <a:off x="4399603" y="3638193"/>
                <a:ext cx="1203158" cy="268008"/>
              </a:xfrm>
              <a:prstGeom prst="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r>
                  <a:rPr lang="en-US" sz="2000" b="1" dirty="0">
                    <a:solidFill>
                      <a:prstClr val="white"/>
                    </a:solidFill>
                    <a:latin typeface="Century Gothic" panose="020B0502020202020204" pitchFamily="34" charset="0"/>
                  </a:rPr>
                  <a:t>Discovery</a:t>
                </a:r>
              </a:p>
            </p:txBody>
          </p:sp>
          <p:sp>
            <p:nvSpPr>
              <p:cNvPr id="28" name="Rectangle 27">
                <a:extLst>
                  <a:ext uri="{FF2B5EF4-FFF2-40B4-BE49-F238E27FC236}">
                    <a16:creationId xmlns:a16="http://schemas.microsoft.com/office/drawing/2014/main" xmlns="" id="{B52708AE-0C6E-5046-8D14-7493D1CE1DE7}"/>
                  </a:ext>
                </a:extLst>
              </p:cNvPr>
              <p:cNvSpPr/>
              <p:nvPr/>
            </p:nvSpPr>
            <p:spPr>
              <a:xfrm>
                <a:off x="5171605" y="2851099"/>
                <a:ext cx="1203158" cy="268008"/>
              </a:xfrm>
              <a:prstGeom prst="rect">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defRPr/>
                </a:pPr>
                <a:r>
                  <a:rPr lang="en-US" sz="2000" b="1" dirty="0">
                    <a:solidFill>
                      <a:prstClr val="white"/>
                    </a:solidFill>
                    <a:latin typeface="Century Gothic" panose="020B0502020202020204" pitchFamily="34" charset="0"/>
                  </a:rPr>
                  <a:t>Delivery</a:t>
                </a:r>
              </a:p>
            </p:txBody>
          </p:sp>
          <p:sp>
            <p:nvSpPr>
              <p:cNvPr id="29" name="Rectangle 28">
                <a:extLst>
                  <a:ext uri="{FF2B5EF4-FFF2-40B4-BE49-F238E27FC236}">
                    <a16:creationId xmlns:a16="http://schemas.microsoft.com/office/drawing/2014/main" xmlns="" id="{FA5B89F9-BA78-164B-8EF1-AC93C9C2A835}"/>
                  </a:ext>
                </a:extLst>
              </p:cNvPr>
              <p:cNvSpPr/>
              <p:nvPr/>
            </p:nvSpPr>
            <p:spPr>
              <a:xfrm>
                <a:off x="6695598" y="3632441"/>
                <a:ext cx="1203158" cy="268008"/>
              </a:xfrm>
              <a:prstGeom prst="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defRPr/>
                </a:pPr>
                <a:r>
                  <a:rPr lang="en-US" sz="2000" b="1" dirty="0">
                    <a:solidFill>
                      <a:prstClr val="white"/>
                    </a:solidFill>
                    <a:latin typeface="Century Gothic" panose="020B0502020202020204" pitchFamily="34" charset="0"/>
                  </a:rPr>
                  <a:t>Release</a:t>
                </a:r>
              </a:p>
            </p:txBody>
          </p:sp>
          <p:sp>
            <p:nvSpPr>
              <p:cNvPr id="30" name="Oval 29">
                <a:extLst>
                  <a:ext uri="{FF2B5EF4-FFF2-40B4-BE49-F238E27FC236}">
                    <a16:creationId xmlns:a16="http://schemas.microsoft.com/office/drawing/2014/main" xmlns="" id="{C6E34B0D-4C13-5045-B2E3-8D11A5422542}"/>
                  </a:ext>
                </a:extLst>
              </p:cNvPr>
              <p:cNvSpPr/>
              <p:nvPr/>
            </p:nvSpPr>
            <p:spPr>
              <a:xfrm>
                <a:off x="4064741" y="3102517"/>
                <a:ext cx="479851" cy="479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dirty="0">
                  <a:solidFill>
                    <a:prstClr val="white"/>
                  </a:solidFill>
                  <a:latin typeface="Century Gothic" panose="020B0502020202020204" pitchFamily="34" charset="0"/>
                </a:endParaRPr>
              </a:p>
            </p:txBody>
          </p:sp>
          <p:sp>
            <p:nvSpPr>
              <p:cNvPr id="31" name="Oval 30">
                <a:extLst>
                  <a:ext uri="{FF2B5EF4-FFF2-40B4-BE49-F238E27FC236}">
                    <a16:creationId xmlns:a16="http://schemas.microsoft.com/office/drawing/2014/main" xmlns="" id="{20DFE042-8A12-1E4A-98BC-57E2279A898B}"/>
                  </a:ext>
                </a:extLst>
              </p:cNvPr>
              <p:cNvSpPr/>
              <p:nvPr/>
            </p:nvSpPr>
            <p:spPr>
              <a:xfrm>
                <a:off x="5197285" y="3114826"/>
                <a:ext cx="479851" cy="479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dirty="0">
                  <a:solidFill>
                    <a:prstClr val="white"/>
                  </a:solidFill>
                  <a:latin typeface="Century Gothic" panose="020B0502020202020204" pitchFamily="34" charset="0"/>
                </a:endParaRPr>
              </a:p>
            </p:txBody>
          </p:sp>
          <p:sp>
            <p:nvSpPr>
              <p:cNvPr id="32" name="Oval 31">
                <a:extLst>
                  <a:ext uri="{FF2B5EF4-FFF2-40B4-BE49-F238E27FC236}">
                    <a16:creationId xmlns:a16="http://schemas.microsoft.com/office/drawing/2014/main" xmlns="" id="{C97C555B-EDAD-9C4A-A014-0D47BF25ED46}"/>
                  </a:ext>
                </a:extLst>
              </p:cNvPr>
              <p:cNvSpPr/>
              <p:nvPr/>
            </p:nvSpPr>
            <p:spPr>
              <a:xfrm>
                <a:off x="6273267" y="3127135"/>
                <a:ext cx="479851" cy="479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en-US" sz="4400" dirty="0">
                  <a:solidFill>
                    <a:prstClr val="white"/>
                  </a:solidFill>
                  <a:latin typeface="Century Gothic" panose="020B0502020202020204" pitchFamily="34" charset="0"/>
                </a:endParaRPr>
              </a:p>
            </p:txBody>
          </p:sp>
        </p:grpSp>
        <p:sp>
          <p:nvSpPr>
            <p:cNvPr id="8" name="Triangle 3">
              <a:extLst>
                <a:ext uri="{FF2B5EF4-FFF2-40B4-BE49-F238E27FC236}">
                  <a16:creationId xmlns:a16="http://schemas.microsoft.com/office/drawing/2014/main" xmlns="" id="{91310ECC-50B5-834C-85FA-F162AA454FA6}"/>
                </a:ext>
              </a:extLst>
            </p:cNvPr>
            <p:cNvSpPr/>
            <p:nvPr/>
          </p:nvSpPr>
          <p:spPr>
            <a:xfrm rot="5400000">
              <a:off x="3672268" y="3501658"/>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prstClr val="white"/>
                </a:solidFill>
              </a:endParaRPr>
            </a:p>
          </p:txBody>
        </p:sp>
        <p:sp>
          <p:nvSpPr>
            <p:cNvPr id="9" name="Triangle 27">
              <a:extLst>
                <a:ext uri="{FF2B5EF4-FFF2-40B4-BE49-F238E27FC236}">
                  <a16:creationId xmlns:a16="http://schemas.microsoft.com/office/drawing/2014/main" xmlns="" id="{D3434C98-F125-914F-A370-E444BB8097FC}"/>
                </a:ext>
              </a:extLst>
            </p:cNvPr>
            <p:cNvSpPr/>
            <p:nvPr/>
          </p:nvSpPr>
          <p:spPr>
            <a:xfrm rot="5400000">
              <a:off x="5947540" y="3501658"/>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prstClr val="white"/>
                </a:solidFill>
              </a:endParaRPr>
            </a:p>
          </p:txBody>
        </p:sp>
        <p:sp>
          <p:nvSpPr>
            <p:cNvPr id="10" name="Triangle 28">
              <a:extLst>
                <a:ext uri="{FF2B5EF4-FFF2-40B4-BE49-F238E27FC236}">
                  <a16:creationId xmlns:a16="http://schemas.microsoft.com/office/drawing/2014/main" xmlns="" id="{3D644F8A-6459-0E41-BC89-A8BC91226E39}"/>
                </a:ext>
              </a:extLst>
            </p:cNvPr>
            <p:cNvSpPr/>
            <p:nvPr/>
          </p:nvSpPr>
          <p:spPr>
            <a:xfrm rot="5400000">
              <a:off x="8134069" y="3501658"/>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prstClr val="white"/>
                </a:solidFill>
              </a:endParaRPr>
            </a:p>
          </p:txBody>
        </p:sp>
        <p:grpSp>
          <p:nvGrpSpPr>
            <p:cNvPr id="2" name="Group 1"/>
            <p:cNvGrpSpPr/>
            <p:nvPr/>
          </p:nvGrpSpPr>
          <p:grpSpPr>
            <a:xfrm>
              <a:off x="2723016" y="991524"/>
              <a:ext cx="8476704" cy="1454072"/>
              <a:chOff x="2762261" y="991524"/>
              <a:chExt cx="8476704" cy="1454072"/>
            </a:xfrm>
          </p:grpSpPr>
          <p:sp>
            <p:nvSpPr>
              <p:cNvPr id="16" name="Rectangle 15">
                <a:extLst>
                  <a:ext uri="{FF2B5EF4-FFF2-40B4-BE49-F238E27FC236}">
                    <a16:creationId xmlns:a16="http://schemas.microsoft.com/office/drawing/2014/main" xmlns="" id="{5800CB57-F888-9440-ACE4-E3778BE2252F}"/>
                  </a:ext>
                </a:extLst>
              </p:cNvPr>
              <p:cNvSpPr/>
              <p:nvPr/>
            </p:nvSpPr>
            <p:spPr>
              <a:xfrm>
                <a:off x="2762261"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Design with Users</a:t>
                </a:r>
                <a:endParaRPr lang="en-US" sz="1400" dirty="0">
                  <a:solidFill>
                    <a:prstClr val="black"/>
                  </a:solidFill>
                  <a:latin typeface="Century Gothic" panose="020B0502020202020204" pitchFamily="34" charset="0"/>
                </a:endParaRPr>
              </a:p>
            </p:txBody>
          </p:sp>
          <p:sp>
            <p:nvSpPr>
              <p:cNvPr id="17" name="Rectangle 16">
                <a:extLst>
                  <a:ext uri="{FF2B5EF4-FFF2-40B4-BE49-F238E27FC236}">
                    <a16:creationId xmlns:a16="http://schemas.microsoft.com/office/drawing/2014/main" xmlns="" id="{47C430A1-D4F0-1E4B-A8EE-2DF3A4A32002}"/>
                  </a:ext>
                </a:extLst>
              </p:cNvPr>
              <p:cNvSpPr/>
              <p:nvPr/>
            </p:nvSpPr>
            <p:spPr>
              <a:xfrm>
                <a:off x="4459628"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Iterate and Improve Frequently</a:t>
                </a:r>
                <a:endParaRPr lang="en-US" sz="1400" dirty="0">
                  <a:solidFill>
                    <a:prstClr val="black"/>
                  </a:solidFill>
                  <a:latin typeface="Century Gothic" panose="020B0502020202020204" pitchFamily="34" charset="0"/>
                </a:endParaRPr>
              </a:p>
            </p:txBody>
          </p:sp>
          <p:sp>
            <p:nvSpPr>
              <p:cNvPr id="18" name="Rectangle 17">
                <a:extLst>
                  <a:ext uri="{FF2B5EF4-FFF2-40B4-BE49-F238E27FC236}">
                    <a16:creationId xmlns:a16="http://schemas.microsoft.com/office/drawing/2014/main" xmlns="" id="{8C38504E-30B2-D844-94A9-F4399A10D32E}"/>
                  </a:ext>
                </a:extLst>
              </p:cNvPr>
              <p:cNvSpPr/>
              <p:nvPr/>
            </p:nvSpPr>
            <p:spPr>
              <a:xfrm>
                <a:off x="6187942" y="991524"/>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Work in the Open by Default</a:t>
                </a:r>
                <a:endParaRPr lang="en-US" sz="1400" dirty="0">
                  <a:solidFill>
                    <a:prstClr val="black"/>
                  </a:solidFill>
                  <a:latin typeface="Century Gothic" panose="020B0502020202020204" pitchFamily="34" charset="0"/>
                </a:endParaRPr>
              </a:p>
            </p:txBody>
          </p:sp>
          <p:sp>
            <p:nvSpPr>
              <p:cNvPr id="19" name="Rectangle 18">
                <a:extLst>
                  <a:ext uri="{FF2B5EF4-FFF2-40B4-BE49-F238E27FC236}">
                    <a16:creationId xmlns:a16="http://schemas.microsoft.com/office/drawing/2014/main" xmlns="" id="{A6C1EC15-9350-F845-8E03-2B440BDD9A85}"/>
                  </a:ext>
                </a:extLst>
              </p:cNvPr>
              <p:cNvSpPr/>
              <p:nvPr/>
            </p:nvSpPr>
            <p:spPr>
              <a:xfrm>
                <a:off x="9618956"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Address Security and Privacy Risks</a:t>
                </a:r>
                <a:endParaRPr lang="en-US" sz="1400" dirty="0">
                  <a:solidFill>
                    <a:prstClr val="black"/>
                  </a:solidFill>
                  <a:latin typeface="Century Gothic" panose="020B0502020202020204" pitchFamily="34" charset="0"/>
                </a:endParaRPr>
              </a:p>
            </p:txBody>
          </p:sp>
          <p:sp>
            <p:nvSpPr>
              <p:cNvPr id="34" name="Rectangle 33">
                <a:extLst>
                  <a:ext uri="{FF2B5EF4-FFF2-40B4-BE49-F238E27FC236}">
                    <a16:creationId xmlns:a16="http://schemas.microsoft.com/office/drawing/2014/main" xmlns="" id="{8C38504E-30B2-D844-94A9-F4399A10D32E}"/>
                  </a:ext>
                </a:extLst>
              </p:cNvPr>
              <p:cNvSpPr/>
              <p:nvPr/>
            </p:nvSpPr>
            <p:spPr>
              <a:xfrm>
                <a:off x="7903676" y="997421"/>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Use Open Standards and Solutions</a:t>
                </a:r>
                <a:endParaRPr lang="en-US" sz="1400" dirty="0">
                  <a:solidFill>
                    <a:prstClr val="black"/>
                  </a:solidFill>
                  <a:latin typeface="Century Gothic" panose="020B0502020202020204" pitchFamily="34" charset="0"/>
                </a:endParaRPr>
              </a:p>
            </p:txBody>
          </p:sp>
        </p:grpSp>
        <p:grpSp>
          <p:nvGrpSpPr>
            <p:cNvPr id="40" name="Group 39"/>
            <p:cNvGrpSpPr/>
            <p:nvPr/>
          </p:nvGrpSpPr>
          <p:grpSpPr>
            <a:xfrm>
              <a:off x="880776" y="5014884"/>
              <a:ext cx="8476704" cy="1454072"/>
              <a:chOff x="2762261" y="991524"/>
              <a:chExt cx="8476704" cy="1454072"/>
            </a:xfrm>
          </p:grpSpPr>
          <p:sp>
            <p:nvSpPr>
              <p:cNvPr id="41" name="Rectangle 40">
                <a:extLst>
                  <a:ext uri="{FF2B5EF4-FFF2-40B4-BE49-F238E27FC236}">
                    <a16:creationId xmlns:a16="http://schemas.microsoft.com/office/drawing/2014/main" xmlns="" id="{5800CB57-F888-9440-ACE4-E3778BE2252F}"/>
                  </a:ext>
                </a:extLst>
              </p:cNvPr>
              <p:cNvSpPr/>
              <p:nvPr/>
            </p:nvSpPr>
            <p:spPr>
              <a:xfrm>
                <a:off x="2762261"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Build in Accessibility from the Start</a:t>
                </a:r>
                <a:endParaRPr lang="en-US" sz="1400" dirty="0">
                  <a:solidFill>
                    <a:prstClr val="black"/>
                  </a:solidFill>
                  <a:latin typeface="Century Gothic" panose="020B0502020202020204" pitchFamily="34" charset="0"/>
                </a:endParaRPr>
              </a:p>
            </p:txBody>
          </p:sp>
          <p:sp>
            <p:nvSpPr>
              <p:cNvPr id="42" name="Rectangle 41">
                <a:extLst>
                  <a:ext uri="{FF2B5EF4-FFF2-40B4-BE49-F238E27FC236}">
                    <a16:creationId xmlns:a16="http://schemas.microsoft.com/office/drawing/2014/main" xmlns="" id="{47C430A1-D4F0-1E4B-A8EE-2DF3A4A32002}"/>
                  </a:ext>
                </a:extLst>
              </p:cNvPr>
              <p:cNvSpPr/>
              <p:nvPr/>
            </p:nvSpPr>
            <p:spPr>
              <a:xfrm>
                <a:off x="4459628"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Empower Staff to Deliver Better Services</a:t>
                </a:r>
                <a:endParaRPr lang="en-US" sz="1400" dirty="0">
                  <a:solidFill>
                    <a:prstClr val="black"/>
                  </a:solidFill>
                  <a:latin typeface="Century Gothic" panose="020B0502020202020204" pitchFamily="34" charset="0"/>
                </a:endParaRPr>
              </a:p>
            </p:txBody>
          </p:sp>
          <p:sp>
            <p:nvSpPr>
              <p:cNvPr id="43" name="Rectangle 42">
                <a:extLst>
                  <a:ext uri="{FF2B5EF4-FFF2-40B4-BE49-F238E27FC236}">
                    <a16:creationId xmlns:a16="http://schemas.microsoft.com/office/drawing/2014/main" xmlns="" id="{8C38504E-30B2-D844-94A9-F4399A10D32E}"/>
                  </a:ext>
                </a:extLst>
              </p:cNvPr>
              <p:cNvSpPr/>
              <p:nvPr/>
            </p:nvSpPr>
            <p:spPr>
              <a:xfrm>
                <a:off x="6187942" y="991524"/>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solidFill>
                      <a:prstClr val="black"/>
                    </a:solidFill>
                    <a:latin typeface="Century Gothic" panose="020B0502020202020204" pitchFamily="34" charset="0"/>
                  </a:rPr>
                  <a:t>Be </a:t>
                </a:r>
                <a:r>
                  <a:rPr lang="en-US" sz="1400" dirty="0" smtClean="0">
                    <a:solidFill>
                      <a:prstClr val="black"/>
                    </a:solidFill>
                    <a:latin typeface="Century Gothic" panose="020B0502020202020204" pitchFamily="34" charset="0"/>
                  </a:rPr>
                  <a:t>Good Data Stewards</a:t>
                </a:r>
                <a:endParaRPr lang="en-US" sz="1400" dirty="0">
                  <a:solidFill>
                    <a:prstClr val="black"/>
                  </a:solidFill>
                  <a:latin typeface="Century Gothic" panose="020B0502020202020204" pitchFamily="34" charset="0"/>
                </a:endParaRPr>
              </a:p>
            </p:txBody>
          </p:sp>
          <p:sp>
            <p:nvSpPr>
              <p:cNvPr id="44" name="Rectangle 43">
                <a:extLst>
                  <a:ext uri="{FF2B5EF4-FFF2-40B4-BE49-F238E27FC236}">
                    <a16:creationId xmlns:a16="http://schemas.microsoft.com/office/drawing/2014/main" xmlns="" id="{A6C1EC15-9350-F845-8E03-2B440BDD9A85}"/>
                  </a:ext>
                </a:extLst>
              </p:cNvPr>
              <p:cNvSpPr/>
              <p:nvPr/>
            </p:nvSpPr>
            <p:spPr>
              <a:xfrm>
                <a:off x="9618956" y="997420"/>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Collaborate Widely</a:t>
                </a:r>
                <a:endParaRPr lang="en-US" sz="1400" dirty="0">
                  <a:solidFill>
                    <a:prstClr val="black"/>
                  </a:solidFill>
                  <a:latin typeface="Century Gothic" panose="020B0502020202020204" pitchFamily="34" charset="0"/>
                </a:endParaRPr>
              </a:p>
            </p:txBody>
          </p:sp>
          <p:sp>
            <p:nvSpPr>
              <p:cNvPr id="45" name="Rectangle 44">
                <a:extLst>
                  <a:ext uri="{FF2B5EF4-FFF2-40B4-BE49-F238E27FC236}">
                    <a16:creationId xmlns:a16="http://schemas.microsoft.com/office/drawing/2014/main" xmlns="" id="{8C38504E-30B2-D844-94A9-F4399A10D32E}"/>
                  </a:ext>
                </a:extLst>
              </p:cNvPr>
              <p:cNvSpPr/>
              <p:nvPr/>
            </p:nvSpPr>
            <p:spPr>
              <a:xfrm>
                <a:off x="7903676" y="997421"/>
                <a:ext cx="1620009" cy="14481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smtClean="0">
                    <a:solidFill>
                      <a:prstClr val="black"/>
                    </a:solidFill>
                    <a:latin typeface="Century Gothic" panose="020B0502020202020204" pitchFamily="34" charset="0"/>
                  </a:rPr>
                  <a:t>Design Ethical Services</a:t>
                </a:r>
                <a:endParaRPr lang="en-US" sz="1400" dirty="0">
                  <a:solidFill>
                    <a:prstClr val="black"/>
                  </a:solidFill>
                  <a:latin typeface="Century Gothic" panose="020B0502020202020204" pitchFamily="34" charset="0"/>
                </a:endParaRPr>
              </a:p>
            </p:txBody>
          </p:sp>
        </p:grpSp>
      </p:grpSp>
    </p:spTree>
    <p:extLst>
      <p:ext uri="{BB962C8B-B14F-4D97-AF65-F5344CB8AC3E}">
        <p14:creationId xmlns:p14="http://schemas.microsoft.com/office/powerpoint/2010/main" val="42640631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20</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fontScale="77500" lnSpcReduction="20000"/>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a:solidFill>
                  <a:schemeClr val="bg1"/>
                </a:solidFill>
              </a:rPr>
              <a:t>Exercise: </a:t>
            </a:r>
            <a:endParaRPr lang="en-CA" sz="5300" dirty="0" smtClean="0">
              <a:solidFill>
                <a:schemeClr val="bg1"/>
              </a:solidFill>
            </a:endParaRPr>
          </a:p>
          <a:p>
            <a:r>
              <a:rPr lang="en-CA" sz="5300" dirty="0" smtClean="0">
                <a:solidFill>
                  <a:schemeClr val="bg1"/>
                </a:solidFill>
              </a:rPr>
              <a:t>Story Map</a:t>
            </a:r>
            <a:endParaRPr lang="en-CA" sz="5300" dirty="0">
              <a:solidFill>
                <a:schemeClr val="bg1"/>
              </a:solidFill>
            </a:endParaRPr>
          </a:p>
        </p:txBody>
      </p:sp>
    </p:spTree>
    <p:extLst>
      <p:ext uri="{BB962C8B-B14F-4D97-AF65-F5344CB8AC3E}">
        <p14:creationId xmlns:p14="http://schemas.microsoft.com/office/powerpoint/2010/main" val="18099851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1" y="1063363"/>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41" name="Rectangle 40"/>
          <p:cNvSpPr/>
          <p:nvPr/>
        </p:nvSpPr>
        <p:spPr>
          <a:xfrm>
            <a:off x="2738071" y="1083493"/>
            <a:ext cx="9248619" cy="109004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2" name="Oval 1"/>
          <p:cNvSpPr/>
          <p:nvPr/>
        </p:nvSpPr>
        <p:spPr>
          <a:xfrm>
            <a:off x="410804" y="1363849"/>
            <a:ext cx="1998618" cy="2002536"/>
          </a:xfrm>
          <a:prstGeom prst="ellipse">
            <a:avLst/>
          </a:prstGeom>
          <a:solidFill>
            <a:schemeClr val="bg1"/>
          </a:solidFill>
          <a:ln>
            <a:solidFill>
              <a:srgbClr val="5B9BD5"/>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777746" y="2569661"/>
            <a:ext cx="1264733" cy="231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lgn="ctr">
              <a:defRPr/>
            </a:pPr>
            <a:r>
              <a:rPr lang="en-CA" sz="1200" b="1" dirty="0" smtClean="0">
                <a:solidFill>
                  <a:srgbClr val="5B9BD5"/>
                </a:solidFill>
              </a:rPr>
              <a:t>User Story</a:t>
            </a:r>
            <a:endParaRPr lang="en-CA" sz="1200" b="1" dirty="0">
              <a:solidFill>
                <a:srgbClr val="5B9BD5"/>
              </a:solidFill>
            </a:endParaRPr>
          </a:p>
        </p:txBody>
      </p:sp>
      <p:sp>
        <p:nvSpPr>
          <p:cNvPr id="86" name="Rectangle 85"/>
          <p:cNvSpPr/>
          <p:nvPr/>
        </p:nvSpPr>
        <p:spPr>
          <a:xfrm>
            <a:off x="2738069" y="2238083"/>
            <a:ext cx="9248619" cy="452473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grpSp>
        <p:nvGrpSpPr>
          <p:cNvPr id="34" name="Group 33"/>
          <p:cNvGrpSpPr/>
          <p:nvPr/>
        </p:nvGrpSpPr>
        <p:grpSpPr>
          <a:xfrm>
            <a:off x="952912" y="2173536"/>
            <a:ext cx="914400" cy="229497"/>
            <a:chOff x="7324726" y="2465388"/>
            <a:chExt cx="323850" cy="101600"/>
          </a:xfrm>
        </p:grpSpPr>
        <p:sp>
          <p:nvSpPr>
            <p:cNvPr id="35"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36"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37"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38"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39"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40"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42"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43"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44"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sp>
          <p:nvSpPr>
            <p:cNvPr id="45"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CA">
                <a:solidFill>
                  <a:prstClr val="black"/>
                </a:solidFill>
              </a:endParaRPr>
            </a:p>
          </p:txBody>
        </p:sp>
      </p:gr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2802155" y="1521990"/>
            <a:ext cx="8964844" cy="520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100" dirty="0">
                <a:solidFill>
                  <a:prstClr val="black"/>
                </a:solidFill>
              </a:rPr>
              <a:t>A user story is a short description </a:t>
            </a:r>
            <a:r>
              <a:rPr sz="1100" dirty="0" smtClean="0">
                <a:solidFill>
                  <a:prstClr val="black"/>
                </a:solidFill>
              </a:rPr>
              <a:t>of </a:t>
            </a:r>
            <a:r>
              <a:rPr sz="1100" dirty="0">
                <a:solidFill>
                  <a:prstClr val="black"/>
                </a:solidFill>
              </a:rPr>
              <a:t>the product functionality. The user story is written from the perspective of the user and usually written by the </a:t>
            </a:r>
            <a:r>
              <a:rPr sz="1100" dirty="0" smtClean="0">
                <a:solidFill>
                  <a:prstClr val="black"/>
                </a:solidFill>
              </a:rPr>
              <a:t>Business Analyst,</a:t>
            </a:r>
            <a:r>
              <a:rPr sz="1100" dirty="0">
                <a:solidFill>
                  <a:prstClr val="black"/>
                </a:solidFill>
              </a:rPr>
              <a:t> </a:t>
            </a:r>
            <a:r>
              <a:rPr sz="1100" dirty="0" smtClean="0">
                <a:solidFill>
                  <a:prstClr val="black"/>
                </a:solidFill>
              </a:rPr>
              <a:t>Product Owner, </a:t>
            </a:r>
            <a:r>
              <a:rPr sz="1100" dirty="0">
                <a:solidFill>
                  <a:prstClr val="black"/>
                </a:solidFill>
              </a:rPr>
              <a:t>or the </a:t>
            </a:r>
            <a:r>
              <a:rPr sz="1100" dirty="0" smtClean="0">
                <a:solidFill>
                  <a:prstClr val="black"/>
                </a:solidFill>
              </a:rPr>
              <a:t>Program Owner</a:t>
            </a:r>
            <a:r>
              <a:rPr sz="1100" dirty="0">
                <a:solidFill>
                  <a:prstClr val="black"/>
                </a:solidFill>
              </a:rPr>
              <a:t> as they have first hand knowledge of the user needs and requirement. </a:t>
            </a: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2816846" y="2063876"/>
            <a:ext cx="8896715" cy="50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sz="1000" dirty="0">
              <a:solidFill>
                <a:prstClr val="black"/>
              </a:solidFill>
            </a:endParaRPr>
          </a:p>
        </p:txBody>
      </p:sp>
      <p:sp>
        <p:nvSpPr>
          <p:cNvPr id="50" name="Title 1">
            <a:extLst>
              <a:ext uri="{FF2B5EF4-FFF2-40B4-BE49-F238E27FC236}">
                <a16:creationId xmlns:a16="http://schemas.microsoft.com/office/drawing/2014/main" xmlns="" id="{C4CC0F66-F716-9E4A-A350-90E627E348D3}"/>
              </a:ext>
            </a:extLst>
          </p:cNvPr>
          <p:cNvSpPr txBox="1">
            <a:spLocks/>
          </p:cNvSpPr>
          <p:nvPr/>
        </p:nvSpPr>
        <p:spPr bwMode="auto">
          <a:xfrm>
            <a:off x="2816846" y="3207867"/>
            <a:ext cx="1579505" cy="287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lang="en-CA" sz="1200" b="1"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a:t>
            </a:r>
            <a:endParaRPr lang="en-CA" sz="2800" b="1" dirty="0">
              <a:solidFill>
                <a:srgbClr val="E47623"/>
              </a:solidFill>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500" b="1" dirty="0" smtClean="0">
                <a:solidFill>
                  <a:prstClr val="black"/>
                </a:solidFill>
              </a:rPr>
              <a:t>A user story is written from the perspective of the user and should be independent of each other</a:t>
            </a:r>
            <a:endParaRPr lang="en-CA" sz="1500" b="1" dirty="0">
              <a:solidFill>
                <a:prstClr val="black"/>
              </a:solidFill>
            </a:endParaRP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008" t="2427"/>
          <a:stretch/>
        </p:blipFill>
        <p:spPr bwMode="auto">
          <a:xfrm>
            <a:off x="2951436" y="2498756"/>
            <a:ext cx="8644436" cy="38485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2816846" y="1141418"/>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030A0"/>
                </a:solidFill>
              </a:rPr>
              <a:t>What?</a:t>
            </a:r>
            <a:endParaRPr lang="en-CA" sz="1600" b="1" dirty="0">
              <a:solidFill>
                <a:srgbClr val="7030A0"/>
              </a:solidFill>
            </a:endParaRPr>
          </a:p>
        </p:txBody>
      </p:sp>
      <p:pic>
        <p:nvPicPr>
          <p:cNvPr id="26" name="Picture 25"/>
          <p:cNvPicPr>
            <a:picLocks noChangeAspect="1"/>
          </p:cNvPicPr>
          <p:nvPr/>
        </p:nvPicPr>
        <p:blipFill>
          <a:blip r:embed="rId4"/>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40011849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1063363"/>
            <a:ext cx="11901918"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2816846" y="2063876"/>
            <a:ext cx="8896715" cy="50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sz="1000"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a:t>
            </a:r>
            <a:endParaRPr lang="en-CA" sz="2800" b="1" dirty="0">
              <a:solidFill>
                <a:srgbClr val="E47623"/>
              </a:solidFill>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b="1" dirty="0" smtClean="0">
                <a:solidFill>
                  <a:prstClr val="black"/>
                </a:solidFill>
              </a:rPr>
              <a:t>Is </a:t>
            </a:r>
            <a:r>
              <a:rPr sz="1600" b="1" dirty="0">
                <a:solidFill>
                  <a:prstClr val="black"/>
                </a:solidFill>
              </a:rPr>
              <a:t>my user story good </a:t>
            </a:r>
            <a:r>
              <a:rPr sz="1600" b="1" dirty="0" smtClean="0">
                <a:solidFill>
                  <a:prstClr val="black"/>
                </a:solidFill>
              </a:rPr>
              <a:t>enough?</a:t>
            </a:r>
            <a:endParaRPr lang="en-CA" sz="1500" b="1" dirty="0">
              <a:solidFill>
                <a:prstClr val="black"/>
              </a:solidFill>
            </a:endParaRPr>
          </a:p>
        </p:txBody>
      </p:sp>
      <p:sp>
        <p:nvSpPr>
          <p:cNvPr id="26" name="Title 1">
            <a:extLst>
              <a:ext uri="{FF2B5EF4-FFF2-40B4-BE49-F238E27FC236}">
                <a16:creationId xmlns:a16="http://schemas.microsoft.com/office/drawing/2014/main" xmlns="" id="{C4CC0F66-F716-9E4A-A350-90E627E348D3}"/>
              </a:ext>
            </a:extLst>
          </p:cNvPr>
          <p:cNvSpPr txBox="1">
            <a:spLocks/>
          </p:cNvSpPr>
          <p:nvPr/>
        </p:nvSpPr>
        <p:spPr bwMode="auto">
          <a:xfrm>
            <a:off x="502044" y="1307939"/>
            <a:ext cx="11065837" cy="53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dirty="0" smtClean="0">
                <a:solidFill>
                  <a:prstClr val="black"/>
                </a:solidFill>
              </a:rPr>
              <a:t>Use the INVEST principles:</a:t>
            </a:r>
            <a:r>
              <a:rPr sz="1800" dirty="0">
                <a:solidFill>
                  <a:prstClr val="black"/>
                </a:solidFill>
              </a:rPr>
              <a:t/>
            </a:r>
            <a:br>
              <a:rPr sz="1800" dirty="0">
                <a:solidFill>
                  <a:prstClr val="black"/>
                </a:solidFill>
              </a:rPr>
            </a:br>
            <a:endParaRPr sz="1800" dirty="0">
              <a:solidFill>
                <a:prstClr val="black"/>
              </a:solidFill>
            </a:endParaRPr>
          </a:p>
          <a:p>
            <a:pPr>
              <a:defRPr/>
            </a:pPr>
            <a:r>
              <a:rPr sz="2800" b="1" dirty="0">
                <a:solidFill>
                  <a:prstClr val="black"/>
                </a:solidFill>
              </a:rPr>
              <a:t>I</a:t>
            </a:r>
            <a:r>
              <a:rPr sz="1800" dirty="0">
                <a:solidFill>
                  <a:prstClr val="black"/>
                </a:solidFill>
              </a:rPr>
              <a:t>ndependent - A story is structured to minimize dependencies</a:t>
            </a:r>
            <a:br>
              <a:rPr sz="1800" dirty="0">
                <a:solidFill>
                  <a:prstClr val="black"/>
                </a:solidFill>
              </a:rPr>
            </a:br>
            <a:endParaRPr sz="1800" dirty="0">
              <a:solidFill>
                <a:prstClr val="black"/>
              </a:solidFill>
            </a:endParaRPr>
          </a:p>
          <a:p>
            <a:pPr>
              <a:defRPr/>
            </a:pPr>
            <a:r>
              <a:rPr sz="2800" b="1" dirty="0">
                <a:solidFill>
                  <a:prstClr val="black"/>
                </a:solidFill>
              </a:rPr>
              <a:t>N</a:t>
            </a:r>
            <a:r>
              <a:rPr sz="1800" dirty="0">
                <a:solidFill>
                  <a:prstClr val="black"/>
                </a:solidFill>
              </a:rPr>
              <a:t>egotiable - A story allows further refinement of scope to provide options around timing and cost</a:t>
            </a:r>
            <a:br>
              <a:rPr sz="1800" dirty="0">
                <a:solidFill>
                  <a:prstClr val="black"/>
                </a:solidFill>
              </a:rPr>
            </a:br>
            <a:endParaRPr sz="1800" dirty="0">
              <a:solidFill>
                <a:prstClr val="black"/>
              </a:solidFill>
            </a:endParaRPr>
          </a:p>
          <a:p>
            <a:pPr>
              <a:defRPr/>
            </a:pPr>
            <a:r>
              <a:rPr sz="2800" b="1" dirty="0">
                <a:solidFill>
                  <a:prstClr val="black"/>
                </a:solidFill>
              </a:rPr>
              <a:t>V</a:t>
            </a:r>
            <a:r>
              <a:rPr sz="1800" dirty="0">
                <a:solidFill>
                  <a:prstClr val="black"/>
                </a:solidFill>
              </a:rPr>
              <a:t>aluable - A story has concrete business value or an inherent investment value</a:t>
            </a:r>
            <a:br>
              <a:rPr sz="1800" dirty="0">
                <a:solidFill>
                  <a:prstClr val="black"/>
                </a:solidFill>
              </a:rPr>
            </a:br>
            <a:endParaRPr sz="1800" dirty="0">
              <a:solidFill>
                <a:prstClr val="black"/>
              </a:solidFill>
            </a:endParaRPr>
          </a:p>
          <a:p>
            <a:pPr>
              <a:defRPr/>
            </a:pPr>
            <a:r>
              <a:rPr sz="2800" b="1" dirty="0">
                <a:solidFill>
                  <a:prstClr val="black"/>
                </a:solidFill>
              </a:rPr>
              <a:t>E</a:t>
            </a:r>
            <a:r>
              <a:rPr sz="1800" dirty="0">
                <a:solidFill>
                  <a:prstClr val="black"/>
                </a:solidFill>
              </a:rPr>
              <a:t>stimable - A story has sufficient definition to enable coarse estimation</a:t>
            </a:r>
            <a:br>
              <a:rPr sz="1800" dirty="0">
                <a:solidFill>
                  <a:prstClr val="black"/>
                </a:solidFill>
              </a:rPr>
            </a:br>
            <a:endParaRPr sz="1800" dirty="0">
              <a:solidFill>
                <a:prstClr val="black"/>
              </a:solidFill>
            </a:endParaRPr>
          </a:p>
          <a:p>
            <a:pPr>
              <a:defRPr/>
            </a:pPr>
            <a:r>
              <a:rPr sz="2800" b="1" dirty="0">
                <a:solidFill>
                  <a:prstClr val="black"/>
                </a:solidFill>
              </a:rPr>
              <a:t>S</a:t>
            </a:r>
            <a:r>
              <a:rPr sz="1800" dirty="0">
                <a:solidFill>
                  <a:prstClr val="black"/>
                </a:solidFill>
              </a:rPr>
              <a:t>mall - A story is small enough to be completed within a sprint</a:t>
            </a:r>
            <a:br>
              <a:rPr sz="1800" dirty="0">
                <a:solidFill>
                  <a:prstClr val="black"/>
                </a:solidFill>
              </a:rPr>
            </a:br>
            <a:endParaRPr sz="1800" dirty="0">
              <a:solidFill>
                <a:prstClr val="black"/>
              </a:solidFill>
            </a:endParaRPr>
          </a:p>
          <a:p>
            <a:pPr>
              <a:defRPr/>
            </a:pPr>
            <a:r>
              <a:rPr sz="2800" b="1" dirty="0">
                <a:solidFill>
                  <a:prstClr val="black"/>
                </a:solidFill>
              </a:rPr>
              <a:t>T</a:t>
            </a:r>
            <a:r>
              <a:rPr sz="1800" dirty="0">
                <a:solidFill>
                  <a:prstClr val="black"/>
                </a:solidFill>
              </a:rPr>
              <a:t>estable - A story is testable by itself and has clear acceptance criteria associated with it</a:t>
            </a:r>
          </a:p>
          <a:p>
            <a:pPr>
              <a:defRPr/>
            </a:pPr>
            <a:endParaRPr sz="1050" dirty="0">
              <a:solidFill>
                <a:prstClr val="black"/>
              </a:solidFill>
            </a:endParaRPr>
          </a:p>
          <a:p>
            <a:pPr>
              <a:defRPr/>
            </a:pPr>
            <a:endParaRPr sz="1050" dirty="0">
              <a:solidFill>
                <a:prstClr val="black"/>
              </a:solidFill>
            </a:endParaRPr>
          </a:p>
          <a:p>
            <a:endParaRPr lang="en-CA" sz="1050" dirty="0"/>
          </a:p>
          <a:p>
            <a:endParaRPr lang="en-CA" sz="1050" dirty="0"/>
          </a:p>
        </p:txBody>
      </p:sp>
      <p:pic>
        <p:nvPicPr>
          <p:cNvPr id="8" name="Picture 7"/>
          <p:cNvPicPr>
            <a:picLocks noChangeAspect="1"/>
          </p:cNvPicPr>
          <p:nvPr/>
        </p:nvPicPr>
        <p:blipFill>
          <a:blip r:embed="rId3"/>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32737072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2743200"/>
            <a:ext cx="11901918" cy="4019612"/>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2816846" y="2063876"/>
            <a:ext cx="8896715" cy="50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sz="1000"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a:t>
            </a:r>
            <a:endParaRPr lang="en-CA" sz="2800" b="1" dirty="0">
              <a:solidFill>
                <a:srgbClr val="E47623"/>
              </a:solidFill>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b="1" dirty="0" smtClean="0">
                <a:solidFill>
                  <a:prstClr val="black"/>
                </a:solidFill>
              </a:rPr>
              <a:t>Let’s make the user story more usable: Acceptance Criteria</a:t>
            </a:r>
            <a:endParaRPr lang="en-CA" sz="1500" b="1" dirty="0">
              <a:solidFill>
                <a:prstClr val="black"/>
              </a:solidFill>
            </a:endParaRPr>
          </a:p>
        </p:txBody>
      </p:sp>
      <p:sp>
        <p:nvSpPr>
          <p:cNvPr id="26" name="Title 1">
            <a:extLst>
              <a:ext uri="{FF2B5EF4-FFF2-40B4-BE49-F238E27FC236}">
                <a16:creationId xmlns:a16="http://schemas.microsoft.com/office/drawing/2014/main" xmlns="" id="{C4CC0F66-F716-9E4A-A350-90E627E348D3}"/>
              </a:ext>
            </a:extLst>
          </p:cNvPr>
          <p:cNvSpPr txBox="1">
            <a:spLocks/>
          </p:cNvSpPr>
          <p:nvPr/>
        </p:nvSpPr>
        <p:spPr bwMode="auto">
          <a:xfrm>
            <a:off x="269821" y="2740709"/>
            <a:ext cx="4759379" cy="4042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endParaRPr lang="en-CA" sz="1100" dirty="0">
              <a:solidFill>
                <a:prstClr val="black"/>
              </a:solidFill>
            </a:endParaRPr>
          </a:p>
          <a:p>
            <a:r>
              <a:rPr lang="en-CA" sz="1600" dirty="0" smtClean="0">
                <a:solidFill>
                  <a:prstClr val="black"/>
                </a:solidFill>
              </a:rPr>
              <a:t>Acceptance </a:t>
            </a:r>
            <a:r>
              <a:rPr lang="en-CA" sz="1600" dirty="0">
                <a:solidFill>
                  <a:prstClr val="black"/>
                </a:solidFill>
              </a:rPr>
              <a:t>criteria </a:t>
            </a:r>
            <a:r>
              <a:rPr lang="en-CA" sz="1600" dirty="0" smtClean="0">
                <a:solidFill>
                  <a:prstClr val="black"/>
                </a:solidFill>
              </a:rPr>
              <a:t>may follow </a:t>
            </a:r>
            <a:r>
              <a:rPr lang="en-CA" sz="1600" dirty="0">
                <a:solidFill>
                  <a:prstClr val="black"/>
                </a:solidFill>
              </a:rPr>
              <a:t>the below format:</a:t>
            </a:r>
          </a:p>
          <a:p>
            <a:endParaRPr lang="en-CA" sz="1400" dirty="0">
              <a:solidFill>
                <a:prstClr val="black"/>
              </a:solidFill>
            </a:endParaRPr>
          </a:p>
          <a:p>
            <a:r>
              <a:rPr lang="en-CA" sz="1400" b="1" dirty="0">
                <a:solidFill>
                  <a:prstClr val="black"/>
                </a:solidFill>
              </a:rPr>
              <a:t>GIVEN</a:t>
            </a:r>
            <a:r>
              <a:rPr lang="en-CA" sz="1400" dirty="0">
                <a:solidFill>
                  <a:prstClr val="black"/>
                </a:solidFill>
              </a:rPr>
              <a:t> &lt;context, user, etc.&gt;</a:t>
            </a:r>
          </a:p>
          <a:p>
            <a:r>
              <a:rPr lang="en-CA" sz="1400" b="1" dirty="0">
                <a:solidFill>
                  <a:prstClr val="black"/>
                </a:solidFill>
              </a:rPr>
              <a:t>WHEN</a:t>
            </a:r>
            <a:r>
              <a:rPr lang="en-CA" sz="1400" dirty="0">
                <a:solidFill>
                  <a:prstClr val="black"/>
                </a:solidFill>
              </a:rPr>
              <a:t> &lt;action to be carried out&gt;</a:t>
            </a:r>
          </a:p>
          <a:p>
            <a:r>
              <a:rPr lang="en-CA" sz="1400" b="1" dirty="0">
                <a:solidFill>
                  <a:prstClr val="black"/>
                </a:solidFill>
              </a:rPr>
              <a:t>THEN</a:t>
            </a:r>
            <a:r>
              <a:rPr lang="en-CA" sz="1400" dirty="0">
                <a:solidFill>
                  <a:prstClr val="black"/>
                </a:solidFill>
              </a:rPr>
              <a:t> &lt;expected result obtained</a:t>
            </a:r>
            <a:r>
              <a:rPr lang="en-CA" sz="1400" dirty="0" smtClean="0">
                <a:solidFill>
                  <a:prstClr val="black"/>
                </a:solidFill>
              </a:rPr>
              <a:t>&gt;</a:t>
            </a:r>
            <a:br>
              <a:rPr lang="en-CA" sz="1400" dirty="0" smtClean="0">
                <a:solidFill>
                  <a:prstClr val="black"/>
                </a:solidFill>
              </a:rPr>
            </a:br>
            <a:r>
              <a:rPr lang="en-CA" sz="1400" dirty="0" smtClean="0">
                <a:solidFill>
                  <a:prstClr val="black"/>
                </a:solidFill>
              </a:rPr>
              <a:t/>
            </a:r>
            <a:br>
              <a:rPr lang="en-CA" sz="1400" dirty="0" smtClean="0">
                <a:solidFill>
                  <a:prstClr val="black"/>
                </a:solidFill>
              </a:rPr>
            </a:br>
            <a:endParaRPr lang="en-CA" sz="1400" dirty="0" smtClean="0">
              <a:solidFill>
                <a:prstClr val="black"/>
              </a:solidFill>
            </a:endParaRPr>
          </a:p>
          <a:p>
            <a:r>
              <a:rPr lang="en-CA" sz="1400" b="1" dirty="0" smtClean="0">
                <a:solidFill>
                  <a:prstClr val="black"/>
                </a:solidFill>
              </a:rPr>
              <a:t>Example</a:t>
            </a:r>
            <a:endParaRPr lang="en-CA" sz="1400" dirty="0" smtClean="0">
              <a:solidFill>
                <a:prstClr val="black"/>
              </a:solidFill>
            </a:endParaRPr>
          </a:p>
          <a:p>
            <a:endParaRPr lang="en-CA" sz="1400" dirty="0">
              <a:solidFill>
                <a:prstClr val="black"/>
              </a:solidFill>
            </a:endParaRPr>
          </a:p>
          <a:p>
            <a:r>
              <a:rPr lang="en-CA" sz="1400" b="1" i="1" dirty="0">
                <a:solidFill>
                  <a:prstClr val="black"/>
                </a:solidFill>
              </a:rPr>
              <a:t>GIVEN</a:t>
            </a:r>
            <a:r>
              <a:rPr lang="en-CA" sz="1400" dirty="0">
                <a:solidFill>
                  <a:prstClr val="black"/>
                </a:solidFill>
              </a:rPr>
              <a:t> I am a power user</a:t>
            </a:r>
          </a:p>
          <a:p>
            <a:r>
              <a:rPr lang="en-CA" sz="1400" b="1" i="1" dirty="0">
                <a:solidFill>
                  <a:prstClr val="black"/>
                </a:solidFill>
              </a:rPr>
              <a:t>WHEN</a:t>
            </a:r>
            <a:r>
              <a:rPr lang="en-CA" sz="1400" dirty="0">
                <a:solidFill>
                  <a:prstClr val="black"/>
                </a:solidFill>
              </a:rPr>
              <a:t> I merge two user records and choose which values to keep from each record</a:t>
            </a:r>
          </a:p>
          <a:p>
            <a:r>
              <a:rPr lang="en-CA" sz="1400" b="1" i="1" dirty="0">
                <a:solidFill>
                  <a:prstClr val="black"/>
                </a:solidFill>
              </a:rPr>
              <a:t>THEN</a:t>
            </a:r>
            <a:r>
              <a:rPr lang="en-CA" sz="1400" dirty="0">
                <a:solidFill>
                  <a:prstClr val="black"/>
                </a:solidFill>
              </a:rPr>
              <a:t> only one updated user record will be remain in the system</a:t>
            </a:r>
          </a:p>
          <a:p>
            <a:endParaRPr lang="en-CA" sz="1100" dirty="0">
              <a:solidFill>
                <a:prstClr val="black"/>
              </a:solidFill>
            </a:endParaRPr>
          </a:p>
        </p:txBody>
      </p:sp>
      <p:sp>
        <p:nvSpPr>
          <p:cNvPr id="8" name="Rectangle 7"/>
          <p:cNvSpPr/>
          <p:nvPr/>
        </p:nvSpPr>
        <p:spPr>
          <a:xfrm>
            <a:off x="125381" y="1222393"/>
            <a:ext cx="11861310" cy="135876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9" name="Title 1">
            <a:extLst>
              <a:ext uri="{FF2B5EF4-FFF2-40B4-BE49-F238E27FC236}">
                <a16:creationId xmlns:a16="http://schemas.microsoft.com/office/drawing/2014/main" xmlns="" id="{C4CC0F66-F716-9E4A-A350-90E627E348D3}"/>
              </a:ext>
            </a:extLst>
          </p:cNvPr>
          <p:cNvSpPr txBox="1">
            <a:spLocks/>
          </p:cNvSpPr>
          <p:nvPr/>
        </p:nvSpPr>
        <p:spPr bwMode="auto">
          <a:xfrm>
            <a:off x="269820" y="1765065"/>
            <a:ext cx="11497179" cy="520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400" dirty="0">
                <a:solidFill>
                  <a:prstClr val="black"/>
                </a:solidFill>
              </a:rPr>
              <a:t>Acceptance criteria brings clarity to the scrum team so they know how to build and complete the requested functionality within the user story. The acceptance criteria also clarifies how the user will use the product as well as their expectations. </a:t>
            </a: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269820" y="1280318"/>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030A0"/>
                </a:solidFill>
              </a:rPr>
              <a:t>What?</a:t>
            </a:r>
            <a:endParaRPr lang="en-CA" sz="1600" b="1" dirty="0">
              <a:solidFill>
                <a:srgbClr val="7030A0"/>
              </a:solidFill>
            </a:endParaRPr>
          </a:p>
        </p:txBody>
      </p:sp>
      <p:pic>
        <p:nvPicPr>
          <p:cNvPr id="11" name="Picture 10"/>
          <p:cNvPicPr>
            <a:picLocks noChangeAspect="1"/>
          </p:cNvPicPr>
          <p:nvPr/>
        </p:nvPicPr>
        <p:blipFill>
          <a:blip r:embed="rId3"/>
          <a:stretch>
            <a:fillRect/>
          </a:stretch>
        </p:blipFill>
        <p:spPr>
          <a:xfrm>
            <a:off x="10142998" y="166286"/>
            <a:ext cx="1876368" cy="598841"/>
          </a:xfrm>
          <a:prstGeom prst="rect">
            <a:avLst/>
          </a:prstGeom>
        </p:spPr>
      </p:pic>
      <p:pic>
        <p:nvPicPr>
          <p:cNvPr id="12" name="Picture 2" descr="imageimage2018-9-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33999" y="2649688"/>
            <a:ext cx="6579562" cy="4014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2532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1063363"/>
            <a:ext cx="11901918"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b="1" dirty="0" smtClean="0">
                <a:solidFill>
                  <a:prstClr val="black"/>
                </a:solidFill>
              </a:rPr>
              <a:t>Example</a:t>
            </a:r>
            <a:endParaRPr lang="en-CA" sz="1500" b="1"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a:t>
            </a:r>
            <a:endParaRPr lang="en-CA" sz="2800" b="1" dirty="0">
              <a:solidFill>
                <a:srgbClr val="E47623"/>
              </a:solidFill>
            </a:endParaRPr>
          </a:p>
        </p:txBody>
      </p:sp>
      <p:pic>
        <p:nvPicPr>
          <p:cNvPr id="1026" name="Picture 2" descr="C:\Users\haddadr\Desktop\userstor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983" y="1034645"/>
            <a:ext cx="8980034" cy="55422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15335978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1012387"/>
            <a:ext cx="11813578"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2816846" y="2063876"/>
            <a:ext cx="8896715" cy="50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sz="1000"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9070950" cy="801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a:t>
            </a:r>
            <a:endParaRPr lang="en-CA" sz="2800" b="1" dirty="0">
              <a:solidFill>
                <a:srgbClr val="E47623"/>
              </a:solidFill>
            </a:endParaRPr>
          </a:p>
        </p:txBody>
      </p:sp>
      <p:sp>
        <p:nvSpPr>
          <p:cNvPr id="26" name="Title 1">
            <a:extLst>
              <a:ext uri="{FF2B5EF4-FFF2-40B4-BE49-F238E27FC236}">
                <a16:creationId xmlns:a16="http://schemas.microsoft.com/office/drawing/2014/main" xmlns="" id="{C4CC0F66-F716-9E4A-A350-90E627E348D3}"/>
              </a:ext>
            </a:extLst>
          </p:cNvPr>
          <p:cNvSpPr txBox="1">
            <a:spLocks/>
          </p:cNvSpPr>
          <p:nvPr/>
        </p:nvSpPr>
        <p:spPr bwMode="auto">
          <a:xfrm>
            <a:off x="269821" y="839074"/>
            <a:ext cx="5517521" cy="53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600" b="1" dirty="0" smtClean="0">
                <a:solidFill>
                  <a:prstClr val="black"/>
                </a:solidFill>
              </a:rPr>
              <a:t>Definition of Ready (</a:t>
            </a:r>
            <a:r>
              <a:rPr lang="en-CA" sz="1600" b="1" dirty="0" err="1" smtClean="0">
                <a:solidFill>
                  <a:prstClr val="black"/>
                </a:solidFill>
              </a:rPr>
              <a:t>DoR</a:t>
            </a:r>
            <a:r>
              <a:rPr lang="en-CA" sz="1600" b="1" dirty="0" smtClean="0">
                <a:solidFill>
                  <a:prstClr val="black"/>
                </a:solidFill>
              </a:rPr>
              <a:t>)</a:t>
            </a:r>
          </a:p>
          <a:p>
            <a:endParaRPr lang="en-CA" sz="1100" dirty="0" smtClean="0">
              <a:solidFill>
                <a:prstClr val="black"/>
              </a:solidFill>
            </a:endParaRPr>
          </a:p>
          <a:p>
            <a:r>
              <a:rPr lang="en-CA" sz="1200" dirty="0" smtClean="0">
                <a:solidFill>
                  <a:prstClr val="black"/>
                </a:solidFill>
              </a:rPr>
              <a:t>The </a:t>
            </a:r>
            <a:r>
              <a:rPr lang="en-CA" sz="1200" dirty="0" err="1" smtClean="0">
                <a:solidFill>
                  <a:prstClr val="black"/>
                </a:solidFill>
              </a:rPr>
              <a:t>DoR</a:t>
            </a:r>
            <a:r>
              <a:rPr lang="en-CA" sz="1200" dirty="0" smtClean="0">
                <a:solidFill>
                  <a:prstClr val="black"/>
                </a:solidFill>
              </a:rPr>
              <a:t> </a:t>
            </a:r>
            <a:r>
              <a:rPr lang="en-CA" sz="1200" dirty="0">
                <a:solidFill>
                  <a:prstClr val="black"/>
                </a:solidFill>
              </a:rPr>
              <a:t>for a user story is a set of specific agreed upon criteria for confirming that detailed user stories are Clear, Concise, Actionable &amp; Ready for the scrum team to begin working with them. </a:t>
            </a:r>
            <a:endParaRPr lang="en-CA" sz="1200" dirty="0" smtClean="0">
              <a:solidFill>
                <a:prstClr val="black"/>
              </a:solidFill>
            </a:endParaRPr>
          </a:p>
          <a:p>
            <a:endParaRPr lang="en-CA" sz="1200" dirty="0">
              <a:solidFill>
                <a:prstClr val="black"/>
              </a:solidFill>
            </a:endParaRPr>
          </a:p>
          <a:p>
            <a:endParaRPr lang="en-CA" sz="1200" dirty="0">
              <a:solidFill>
                <a:prstClr val="black"/>
              </a:solidFill>
            </a:endParaRPr>
          </a:p>
          <a:p>
            <a:r>
              <a:rPr lang="en-CA" sz="1200" b="1" dirty="0" smtClean="0">
                <a:solidFill>
                  <a:prstClr val="black"/>
                </a:solidFill>
              </a:rPr>
              <a:t>Minimum Criteria </a:t>
            </a:r>
          </a:p>
          <a:p>
            <a:endParaRPr lang="en-CA" sz="1200" b="1" dirty="0">
              <a:solidFill>
                <a:prstClr val="black"/>
              </a:solidFill>
            </a:endParaRPr>
          </a:p>
          <a:p>
            <a:pPr marL="171450" indent="-171450">
              <a:buFont typeface="Wingdings" panose="05000000000000000000" pitchFamily="2" charset="2"/>
              <a:buChar char="q"/>
            </a:pPr>
            <a:r>
              <a:rPr lang="en-CA" sz="1100" dirty="0" smtClean="0">
                <a:solidFill>
                  <a:prstClr val="black"/>
                </a:solidFill>
              </a:rPr>
              <a:t>Story </a:t>
            </a:r>
            <a:r>
              <a:rPr lang="en-CA" sz="1100" dirty="0">
                <a:solidFill>
                  <a:prstClr val="black"/>
                </a:solidFill>
              </a:rPr>
              <a:t>has been written in the “As a…I want to… so that” </a:t>
            </a:r>
            <a:r>
              <a:rPr lang="en-CA" sz="1100" dirty="0" smtClean="0">
                <a:solidFill>
                  <a:prstClr val="black"/>
                </a:solidFill>
              </a:rPr>
              <a:t>format</a:t>
            </a:r>
          </a:p>
          <a:p>
            <a:pPr marL="171450" indent="-171450">
              <a:buFont typeface="Wingdings" panose="05000000000000000000" pitchFamily="2" charset="2"/>
              <a:buChar char="q"/>
            </a:pPr>
            <a:r>
              <a:rPr lang="en-CA" sz="1100" dirty="0" smtClean="0">
                <a:solidFill>
                  <a:prstClr val="black"/>
                </a:solidFill>
              </a:rPr>
              <a:t>Acceptance </a:t>
            </a:r>
            <a:r>
              <a:rPr lang="en-CA" sz="1100" dirty="0">
                <a:solidFill>
                  <a:prstClr val="black"/>
                </a:solidFill>
              </a:rPr>
              <a:t>Criteria has been defined for the story in objective &amp; unambiguous language and therefore </a:t>
            </a:r>
            <a:r>
              <a:rPr lang="en-CA" sz="1100" dirty="0" smtClean="0">
                <a:solidFill>
                  <a:prstClr val="black"/>
                </a:solidFill>
              </a:rPr>
              <a:t>testable</a:t>
            </a:r>
          </a:p>
          <a:p>
            <a:pPr marL="171450" indent="-171450">
              <a:buFont typeface="Wingdings" panose="05000000000000000000" pitchFamily="2" charset="2"/>
              <a:buChar char="q"/>
            </a:pPr>
            <a:r>
              <a:rPr lang="en-CA" sz="1100" dirty="0" smtClean="0">
                <a:solidFill>
                  <a:prstClr val="black"/>
                </a:solidFill>
              </a:rPr>
              <a:t>Story </a:t>
            </a:r>
            <a:r>
              <a:rPr lang="en-CA" sz="1100" dirty="0">
                <a:solidFill>
                  <a:prstClr val="black"/>
                </a:solidFill>
              </a:rPr>
              <a:t>dependencies have been minimized and, where possible, </a:t>
            </a:r>
            <a:r>
              <a:rPr lang="en-CA" sz="1100" dirty="0" smtClean="0">
                <a:solidFill>
                  <a:prstClr val="black"/>
                </a:solidFill>
              </a:rPr>
              <a:t>eradicated</a:t>
            </a:r>
          </a:p>
          <a:p>
            <a:pPr marL="171450" indent="-171450">
              <a:buFont typeface="Wingdings" panose="05000000000000000000" pitchFamily="2" charset="2"/>
              <a:buChar char="q"/>
            </a:pPr>
            <a:r>
              <a:rPr lang="en-CA" sz="1100" dirty="0" smtClean="0">
                <a:solidFill>
                  <a:prstClr val="black"/>
                </a:solidFill>
              </a:rPr>
              <a:t>The </a:t>
            </a:r>
            <a:r>
              <a:rPr lang="en-CA" sz="1100" dirty="0">
                <a:solidFill>
                  <a:prstClr val="black"/>
                </a:solidFill>
              </a:rPr>
              <a:t>scrum team agrees that the user story contains enough detail to estimate </a:t>
            </a:r>
            <a:r>
              <a:rPr lang="en-CA" sz="1100" dirty="0" smtClean="0">
                <a:solidFill>
                  <a:prstClr val="black"/>
                </a:solidFill>
              </a:rPr>
              <a:t>it</a:t>
            </a:r>
          </a:p>
          <a:p>
            <a:pPr marL="171450" indent="-171450">
              <a:buFont typeface="Wingdings" panose="05000000000000000000" pitchFamily="2" charset="2"/>
              <a:buChar char="q"/>
            </a:pPr>
            <a:r>
              <a:rPr lang="en-CA" sz="1100" dirty="0" smtClean="0">
                <a:solidFill>
                  <a:prstClr val="black"/>
                </a:solidFill>
              </a:rPr>
              <a:t>Detailed </a:t>
            </a:r>
            <a:r>
              <a:rPr lang="en-CA" sz="1100" dirty="0">
                <a:solidFill>
                  <a:prstClr val="black"/>
                </a:solidFill>
              </a:rPr>
              <a:t>user story is able to be assigned to a future sprint and </a:t>
            </a:r>
            <a:r>
              <a:rPr lang="en-CA" sz="1100" dirty="0" smtClean="0">
                <a:solidFill>
                  <a:prstClr val="black"/>
                </a:solidFill>
              </a:rPr>
              <a:t>release</a:t>
            </a:r>
          </a:p>
          <a:p>
            <a:endParaRPr lang="en-CA" sz="1100" dirty="0" smtClean="0">
              <a:solidFill>
                <a:prstClr val="black"/>
              </a:solidFill>
            </a:endParaRPr>
          </a:p>
          <a:p>
            <a:pPr marL="171450" indent="-171450">
              <a:buFont typeface="Wingdings" panose="05000000000000000000" pitchFamily="2" charset="2"/>
              <a:buChar char="q"/>
            </a:pPr>
            <a:endParaRPr lang="en-CA" sz="1100" dirty="0">
              <a:solidFill>
                <a:prstClr val="black"/>
              </a:solidFill>
            </a:endParaRPr>
          </a:p>
          <a:p>
            <a:r>
              <a:rPr lang="en-CA" sz="1200" b="1" dirty="0" smtClean="0">
                <a:solidFill>
                  <a:prstClr val="black"/>
                </a:solidFill>
              </a:rPr>
              <a:t>Recommended Criteria </a:t>
            </a:r>
            <a:endParaRPr lang="en-CA" sz="1200" b="1" dirty="0">
              <a:solidFill>
                <a:prstClr val="black"/>
              </a:solidFill>
            </a:endParaRPr>
          </a:p>
          <a:p>
            <a:endParaRPr lang="en-CA" sz="1200" b="1" dirty="0">
              <a:solidFill>
                <a:prstClr val="black"/>
              </a:solidFill>
            </a:endParaRPr>
          </a:p>
          <a:p>
            <a:pPr marL="171450" indent="-171450">
              <a:buFont typeface="Wingdings" panose="05000000000000000000" pitchFamily="2" charset="2"/>
              <a:buChar char="q"/>
            </a:pPr>
            <a:r>
              <a:rPr lang="en-CA" sz="1100" dirty="0" smtClean="0">
                <a:solidFill>
                  <a:prstClr val="black"/>
                </a:solidFill>
              </a:rPr>
              <a:t>Internal </a:t>
            </a:r>
            <a:r>
              <a:rPr lang="en-CA" sz="1100" dirty="0">
                <a:solidFill>
                  <a:prstClr val="black"/>
                </a:solidFill>
              </a:rPr>
              <a:t>business partners / functions affected by the user story have been identified and </a:t>
            </a:r>
            <a:r>
              <a:rPr lang="en-CA" sz="1100" dirty="0" smtClean="0">
                <a:solidFill>
                  <a:prstClr val="black"/>
                </a:solidFill>
              </a:rPr>
              <a:t>tagged</a:t>
            </a:r>
          </a:p>
          <a:p>
            <a:pPr marL="171450" indent="-171450">
              <a:buFont typeface="Wingdings" panose="05000000000000000000" pitchFamily="2" charset="2"/>
              <a:buChar char="q"/>
            </a:pPr>
            <a:r>
              <a:rPr lang="en-CA" sz="1100" dirty="0" smtClean="0">
                <a:solidFill>
                  <a:prstClr val="black"/>
                </a:solidFill>
              </a:rPr>
              <a:t>Where </a:t>
            </a:r>
            <a:r>
              <a:rPr lang="en-CA" sz="1100" dirty="0">
                <a:solidFill>
                  <a:prstClr val="black"/>
                </a:solidFill>
              </a:rPr>
              <a:t>available, business rules are included and any supporting documentation (e.g., process flows; prototype) is </a:t>
            </a:r>
            <a:r>
              <a:rPr lang="en-CA" sz="1100" dirty="0" smtClean="0">
                <a:solidFill>
                  <a:prstClr val="black"/>
                </a:solidFill>
              </a:rPr>
              <a:t>referenced</a:t>
            </a:r>
          </a:p>
          <a:p>
            <a:pPr marL="171450" indent="-171450">
              <a:buFont typeface="Wingdings" panose="05000000000000000000" pitchFamily="2" charset="2"/>
              <a:buChar char="q"/>
            </a:pPr>
            <a:r>
              <a:rPr lang="en-CA" sz="1100" dirty="0" smtClean="0">
                <a:solidFill>
                  <a:prstClr val="black"/>
                </a:solidFill>
              </a:rPr>
              <a:t>Business </a:t>
            </a:r>
            <a:r>
              <a:rPr lang="en-CA" sz="1100" dirty="0">
                <a:solidFill>
                  <a:prstClr val="black"/>
                </a:solidFill>
              </a:rPr>
              <a:t>value has been quantified</a:t>
            </a:r>
          </a:p>
          <a:p>
            <a:pPr marL="171450" indent="-171450">
              <a:buFont typeface="Wingdings" panose="05000000000000000000" pitchFamily="2" charset="2"/>
              <a:buChar char="q"/>
            </a:pPr>
            <a:endParaRPr lang="en-CA" sz="1100" dirty="0">
              <a:solidFill>
                <a:prstClr val="black"/>
              </a:solidFill>
            </a:endParaRPr>
          </a:p>
          <a:p>
            <a:pPr marL="171450" indent="-171450">
              <a:buFont typeface="Wingdings" panose="05000000000000000000" pitchFamily="2" charset="2"/>
              <a:buChar char="q"/>
            </a:pPr>
            <a:endParaRPr lang="en-CA" sz="1100" dirty="0">
              <a:solidFill>
                <a:prstClr val="black"/>
              </a:solidFill>
            </a:endParaRP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32169" y="798821"/>
            <a:ext cx="3152607" cy="19846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76775" y="3065591"/>
            <a:ext cx="3107335" cy="1785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2" name="Diagram 1"/>
          <p:cNvGraphicFramePr/>
          <p:nvPr>
            <p:extLst>
              <p:ext uri="{D42A27DB-BD31-4B8C-83A1-F6EECF244321}">
                <p14:modId xmlns:p14="http://schemas.microsoft.com/office/powerpoint/2010/main" val="841308811"/>
              </p:ext>
            </p:extLst>
          </p:nvPr>
        </p:nvGraphicFramePr>
        <p:xfrm>
          <a:off x="7781000" y="1674262"/>
          <a:ext cx="3856379" cy="27826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052" name="Picture 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888379" y="3958541"/>
            <a:ext cx="2977572" cy="2696056"/>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graphicFrame>
        <p:nvGraphicFramePr>
          <p:cNvPr id="3" name="Diagram 2"/>
          <p:cNvGraphicFramePr/>
          <p:nvPr>
            <p:extLst>
              <p:ext uri="{D42A27DB-BD31-4B8C-83A1-F6EECF244321}">
                <p14:modId xmlns:p14="http://schemas.microsoft.com/office/powerpoint/2010/main" val="2547153226"/>
              </p:ext>
            </p:extLst>
          </p:nvPr>
        </p:nvGraphicFramePr>
        <p:xfrm>
          <a:off x="8233501" y="4502989"/>
          <a:ext cx="2559595" cy="220884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12" name="Picture 11"/>
          <p:cNvPicPr>
            <a:picLocks noChangeAspect="1"/>
          </p:cNvPicPr>
          <p:nvPr/>
        </p:nvPicPr>
        <p:blipFill>
          <a:blip r:embed="rId16"/>
          <a:stretch>
            <a:fillRect/>
          </a:stretch>
        </p:blipFill>
        <p:spPr>
          <a:xfrm>
            <a:off x="10142998" y="166286"/>
            <a:ext cx="1876368" cy="598841"/>
          </a:xfrm>
          <a:prstGeom prst="rect">
            <a:avLst/>
          </a:prstGeom>
        </p:spPr>
      </p:pic>
      <p:sp>
        <p:nvSpPr>
          <p:cNvPr id="4" name="Rectangle 3"/>
          <p:cNvSpPr/>
          <p:nvPr/>
        </p:nvSpPr>
        <p:spPr>
          <a:xfrm>
            <a:off x="6022643" y="902887"/>
            <a:ext cx="3152607" cy="1800225"/>
          </a:xfrm>
          <a:prstGeom prst="rect">
            <a:avLst/>
          </a:prstGeom>
          <a:noFill/>
          <a:ln w="76200">
            <a:solidFill>
              <a:srgbClr val="00B050"/>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6286850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74320" y="265176"/>
            <a:ext cx="9259294" cy="90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Business Requirements and User Needs</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74320" y="1144937"/>
            <a:ext cx="1123711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Finding the Balance</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114" name="Picture 113"/>
          <p:cNvPicPr>
            <a:picLocks noChangeAspect="1"/>
          </p:cNvPicPr>
          <p:nvPr/>
        </p:nvPicPr>
        <p:blipFill>
          <a:blip r:embed="rId3"/>
          <a:stretch>
            <a:fillRect/>
          </a:stretch>
        </p:blipFill>
        <p:spPr>
          <a:xfrm>
            <a:off x="10142998" y="166286"/>
            <a:ext cx="1876368" cy="598841"/>
          </a:xfrm>
          <a:prstGeom prst="rect">
            <a:avLst/>
          </a:prstGeom>
        </p:spPr>
      </p:pic>
      <p:graphicFrame>
        <p:nvGraphicFramePr>
          <p:cNvPr id="117" name="Content Placeholder 6"/>
          <p:cNvGraphicFramePr>
            <a:graphicFrameLocks/>
          </p:cNvGraphicFramePr>
          <p:nvPr>
            <p:extLst>
              <p:ext uri="{D42A27DB-BD31-4B8C-83A1-F6EECF244321}">
                <p14:modId xmlns:p14="http://schemas.microsoft.com/office/powerpoint/2010/main" val="591952913"/>
              </p:ext>
            </p:extLst>
          </p:nvPr>
        </p:nvGraphicFramePr>
        <p:xfrm>
          <a:off x="274320" y="1459443"/>
          <a:ext cx="11063764" cy="49508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9" name="TextBox 118"/>
          <p:cNvSpPr txBox="1"/>
          <p:nvPr/>
        </p:nvSpPr>
        <p:spPr>
          <a:xfrm>
            <a:off x="2673267" y="1969530"/>
            <a:ext cx="1193919" cy="923309"/>
          </a:xfrm>
          <a:prstGeom prst="rect">
            <a:avLst/>
          </a:prstGeom>
          <a:noFill/>
        </p:spPr>
        <p:txBody>
          <a:bodyPr wrap="square" lIns="91420" tIns="45710" rIns="91420" bIns="45710" rtlCol="0">
            <a:spAutoFit/>
          </a:bodyPr>
          <a:lstStyle/>
          <a:p>
            <a:pPr algn="ctr"/>
            <a:r>
              <a:rPr lang="en-CA" b="1" dirty="0" smtClean="0">
                <a:solidFill>
                  <a:schemeClr val="bg1"/>
                </a:solidFill>
                <a:latin typeface="Century Gothic" panose="020B0502020202020204" pitchFamily="34" charset="0"/>
              </a:rPr>
              <a:t>What the User Wants</a:t>
            </a:r>
            <a:endParaRPr lang="en-CA" b="1" dirty="0">
              <a:solidFill>
                <a:schemeClr val="bg1"/>
              </a:solidFill>
              <a:latin typeface="Century Gothic" panose="020B0502020202020204" pitchFamily="34" charset="0"/>
            </a:endParaRPr>
          </a:p>
        </p:txBody>
      </p:sp>
      <p:sp>
        <p:nvSpPr>
          <p:cNvPr id="120" name="TextBox 119"/>
          <p:cNvSpPr txBox="1"/>
          <p:nvPr/>
        </p:nvSpPr>
        <p:spPr>
          <a:xfrm>
            <a:off x="7562850" y="5179455"/>
            <a:ext cx="1562100" cy="646311"/>
          </a:xfrm>
          <a:prstGeom prst="rect">
            <a:avLst/>
          </a:prstGeom>
          <a:noFill/>
        </p:spPr>
        <p:txBody>
          <a:bodyPr wrap="square" lIns="91420" tIns="45710" rIns="91420" bIns="45710" rtlCol="0">
            <a:spAutoFit/>
          </a:bodyPr>
          <a:lstStyle/>
          <a:p>
            <a:pPr algn="ctr"/>
            <a:r>
              <a:rPr lang="en-CA" b="1" dirty="0" smtClean="0">
                <a:solidFill>
                  <a:schemeClr val="bg1"/>
                </a:solidFill>
                <a:latin typeface="Century Gothic" panose="020B0502020202020204" pitchFamily="34" charset="0"/>
              </a:rPr>
              <a:t>Legislation / </a:t>
            </a:r>
          </a:p>
          <a:p>
            <a:pPr algn="ctr"/>
            <a:r>
              <a:rPr lang="en-CA" b="1" dirty="0" smtClean="0">
                <a:solidFill>
                  <a:schemeClr val="bg1"/>
                </a:solidFill>
                <a:latin typeface="Century Gothic" panose="020B0502020202020204" pitchFamily="34" charset="0"/>
              </a:rPr>
              <a:t>Mandate</a:t>
            </a:r>
            <a:endParaRPr lang="en-CA"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463034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 name="Rectangle 89"/>
          <p:cNvSpPr/>
          <p:nvPr/>
        </p:nvSpPr>
        <p:spPr>
          <a:xfrm>
            <a:off x="697385" y="1491637"/>
            <a:ext cx="5305063" cy="262270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50" name="Title 1">
            <a:extLst>
              <a:ext uri="{FF2B5EF4-FFF2-40B4-BE49-F238E27FC236}">
                <a16:creationId xmlns:a16="http://schemas.microsoft.com/office/drawing/2014/main" xmlns="" id="{C4CC0F66-F716-9E4A-A350-90E627E348D3}"/>
              </a:ext>
            </a:extLst>
          </p:cNvPr>
          <p:cNvSpPr txBox="1">
            <a:spLocks/>
          </p:cNvSpPr>
          <p:nvPr/>
        </p:nvSpPr>
        <p:spPr bwMode="auto">
          <a:xfrm>
            <a:off x="2816846" y="3207867"/>
            <a:ext cx="1579505" cy="287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lang="en-CA" sz="1200" b="1"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494497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 Case vs User Story</a:t>
            </a:r>
            <a:endParaRPr lang="en-CA" sz="2800" b="1" dirty="0">
              <a:solidFill>
                <a:srgbClr val="E47623"/>
              </a:solidFill>
            </a:endParaRPr>
          </a:p>
        </p:txBody>
      </p:sp>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269820" y="1063363"/>
            <a:ext cx="261823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lang="en-CA" sz="1600" b="1" dirty="0">
              <a:solidFill>
                <a:srgbClr val="7030A0"/>
              </a:solidFill>
            </a:endParaRPr>
          </a:p>
        </p:txBody>
      </p:sp>
      <p:sp>
        <p:nvSpPr>
          <p:cNvPr id="49" name="Rectangle 48"/>
          <p:cNvSpPr/>
          <p:nvPr/>
        </p:nvSpPr>
        <p:spPr>
          <a:xfrm>
            <a:off x="6154849" y="1491638"/>
            <a:ext cx="5457463" cy="2622704"/>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51" name="Title 1">
            <a:extLst>
              <a:ext uri="{FF2B5EF4-FFF2-40B4-BE49-F238E27FC236}">
                <a16:creationId xmlns:a16="http://schemas.microsoft.com/office/drawing/2014/main" xmlns="" id="{C4CC0F66-F716-9E4A-A350-90E627E348D3}"/>
              </a:ext>
            </a:extLst>
          </p:cNvPr>
          <p:cNvSpPr txBox="1">
            <a:spLocks/>
          </p:cNvSpPr>
          <p:nvPr/>
        </p:nvSpPr>
        <p:spPr bwMode="auto">
          <a:xfrm>
            <a:off x="871721" y="1301972"/>
            <a:ext cx="4684128" cy="5644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b="1" dirty="0" smtClean="0">
                <a:solidFill>
                  <a:prstClr val="black"/>
                </a:solidFill>
              </a:rPr>
              <a:t>Use Case</a:t>
            </a:r>
          </a:p>
          <a:p>
            <a:pPr>
              <a:defRPr/>
            </a:pPr>
            <a:endParaRPr sz="1400" dirty="0" smtClean="0">
              <a:solidFill>
                <a:prstClr val="black"/>
              </a:solidFill>
            </a:endParaRPr>
          </a:p>
          <a:p>
            <a:pPr>
              <a:defRPr/>
            </a:pPr>
            <a:r>
              <a:rPr sz="1400" dirty="0" smtClean="0">
                <a:solidFill>
                  <a:prstClr val="black"/>
                </a:solidFill>
              </a:rPr>
              <a:t>A use case </a:t>
            </a:r>
            <a:r>
              <a:rPr sz="1400" dirty="0">
                <a:solidFill>
                  <a:prstClr val="black"/>
                </a:solidFill>
              </a:rPr>
              <a:t>d</a:t>
            </a:r>
            <a:r>
              <a:rPr sz="1400" dirty="0" smtClean="0">
                <a:solidFill>
                  <a:prstClr val="black"/>
                </a:solidFill>
              </a:rPr>
              <a:t>escribes a sequence of actions a system performs resulting in observable value to a particular user,</a:t>
            </a:r>
          </a:p>
          <a:p>
            <a:pPr>
              <a:defRPr/>
            </a:pPr>
            <a:endParaRPr sz="1400" dirty="0">
              <a:solidFill>
                <a:prstClr val="black"/>
              </a:solidFill>
            </a:endParaRPr>
          </a:p>
          <a:p>
            <a:pPr>
              <a:defRPr/>
            </a:pPr>
            <a:endParaRPr sz="1400" dirty="0">
              <a:solidFill>
                <a:prstClr val="black"/>
              </a:solidFill>
            </a:endParaRPr>
          </a:p>
          <a:p>
            <a:pPr marL="228600" indent="-228600">
              <a:buFontTx/>
              <a:buAutoNum type="arabicPeriod"/>
              <a:defRPr/>
            </a:pPr>
            <a:r>
              <a:rPr sz="1400" i="1" dirty="0" smtClean="0">
                <a:solidFill>
                  <a:prstClr val="black"/>
                </a:solidFill>
              </a:rPr>
              <a:t>Navigate to the register landing page</a:t>
            </a:r>
          </a:p>
          <a:p>
            <a:pPr marL="228600" indent="-228600">
              <a:buFontTx/>
              <a:buAutoNum type="arabicPeriod"/>
              <a:defRPr/>
            </a:pPr>
            <a:r>
              <a:rPr sz="1400" i="1" dirty="0" smtClean="0">
                <a:solidFill>
                  <a:prstClr val="black"/>
                </a:solidFill>
              </a:rPr>
              <a:t>Enter email address</a:t>
            </a:r>
          </a:p>
          <a:p>
            <a:pPr marL="228600" indent="-228600">
              <a:buFontTx/>
              <a:buAutoNum type="arabicPeriod"/>
              <a:defRPr/>
            </a:pPr>
            <a:r>
              <a:rPr sz="1400" i="1" dirty="0" smtClean="0">
                <a:solidFill>
                  <a:prstClr val="black"/>
                </a:solidFill>
              </a:rPr>
              <a:t>Create a new password</a:t>
            </a:r>
          </a:p>
          <a:p>
            <a:pPr marL="228600" indent="-228600">
              <a:buFontTx/>
              <a:buAutoNum type="arabicPeriod"/>
              <a:defRPr/>
            </a:pPr>
            <a:r>
              <a:rPr sz="1400" i="1" dirty="0" smtClean="0">
                <a:solidFill>
                  <a:prstClr val="black"/>
                </a:solidFill>
              </a:rPr>
              <a:t>Enter the password again in a separate field…</a:t>
            </a:r>
          </a:p>
          <a:p>
            <a:pPr marL="228600" indent="-228600">
              <a:buFontTx/>
              <a:buAutoNum type="arabicPeriod"/>
              <a:defRPr/>
            </a:pPr>
            <a:endParaRPr sz="1100" dirty="0">
              <a:solidFill>
                <a:prstClr val="black"/>
              </a:solidFill>
            </a:endParaRPr>
          </a:p>
          <a:p>
            <a:pPr>
              <a:defRPr/>
            </a:pPr>
            <a:endParaRPr sz="1100" dirty="0">
              <a:solidFill>
                <a:prstClr val="black"/>
              </a:solidFill>
            </a:endParaRPr>
          </a:p>
          <a:p>
            <a:pPr>
              <a:defRPr/>
            </a:pPr>
            <a:endParaRPr sz="1100" dirty="0">
              <a:solidFill>
                <a:prstClr val="black"/>
              </a:solidFill>
            </a:endParaRPr>
          </a:p>
          <a:p>
            <a:pPr>
              <a:defRPr/>
            </a:pPr>
            <a:endParaRPr sz="1100" dirty="0" smtClean="0">
              <a:solidFill>
                <a:prstClr val="black"/>
              </a:solidFill>
            </a:endParaRPr>
          </a:p>
        </p:txBody>
      </p:sp>
      <p:sp>
        <p:nvSpPr>
          <p:cNvPr id="52" name="Title 1">
            <a:extLst>
              <a:ext uri="{FF2B5EF4-FFF2-40B4-BE49-F238E27FC236}">
                <a16:creationId xmlns:a16="http://schemas.microsoft.com/office/drawing/2014/main" xmlns="" id="{C4CC0F66-F716-9E4A-A350-90E627E348D3}"/>
              </a:ext>
            </a:extLst>
          </p:cNvPr>
          <p:cNvSpPr txBox="1">
            <a:spLocks/>
          </p:cNvSpPr>
          <p:nvPr/>
        </p:nvSpPr>
        <p:spPr bwMode="auto">
          <a:xfrm>
            <a:off x="6358344" y="1291944"/>
            <a:ext cx="4973271" cy="5644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600" b="1" dirty="0" smtClean="0">
                <a:solidFill>
                  <a:prstClr val="black"/>
                </a:solidFill>
              </a:rPr>
              <a:t>User Story </a:t>
            </a:r>
          </a:p>
          <a:p>
            <a:pPr>
              <a:defRPr/>
            </a:pPr>
            <a:endParaRPr sz="1400" dirty="0" smtClean="0">
              <a:solidFill>
                <a:prstClr val="black"/>
              </a:solidFill>
            </a:endParaRPr>
          </a:p>
          <a:p>
            <a:pPr>
              <a:defRPr/>
            </a:pPr>
            <a:r>
              <a:rPr sz="1400" dirty="0" smtClean="0">
                <a:solidFill>
                  <a:prstClr val="black"/>
                </a:solidFill>
              </a:rPr>
              <a:t>A </a:t>
            </a:r>
            <a:r>
              <a:rPr sz="1400" dirty="0">
                <a:solidFill>
                  <a:prstClr val="black"/>
                </a:solidFill>
              </a:rPr>
              <a:t>user story is a short description of the product </a:t>
            </a:r>
            <a:r>
              <a:rPr sz="1400" dirty="0" smtClean="0">
                <a:solidFill>
                  <a:prstClr val="black"/>
                </a:solidFill>
              </a:rPr>
              <a:t>functionality, and is written </a:t>
            </a:r>
            <a:r>
              <a:rPr sz="1400" dirty="0">
                <a:solidFill>
                  <a:prstClr val="black"/>
                </a:solidFill>
              </a:rPr>
              <a:t>from the perspective of the user</a:t>
            </a:r>
          </a:p>
          <a:p>
            <a:pPr>
              <a:defRPr/>
            </a:pPr>
            <a:endParaRPr sz="1400" dirty="0" smtClean="0">
              <a:solidFill>
                <a:prstClr val="black"/>
              </a:solidFill>
            </a:endParaRPr>
          </a:p>
          <a:p>
            <a:pPr>
              <a:defRPr/>
            </a:pPr>
            <a:endParaRPr sz="1400" dirty="0">
              <a:solidFill>
                <a:prstClr val="black"/>
              </a:solidFill>
            </a:endParaRPr>
          </a:p>
          <a:p>
            <a:pPr>
              <a:defRPr/>
            </a:pPr>
            <a:r>
              <a:rPr sz="1400" b="1" i="1" dirty="0" smtClean="0">
                <a:solidFill>
                  <a:prstClr val="black"/>
                </a:solidFill>
              </a:rPr>
              <a:t>As a </a:t>
            </a:r>
            <a:r>
              <a:rPr sz="1400" i="1" dirty="0" smtClean="0">
                <a:solidFill>
                  <a:prstClr val="black"/>
                </a:solidFill>
              </a:rPr>
              <a:t>new credit card user, </a:t>
            </a:r>
            <a:r>
              <a:rPr sz="1400" b="1" i="1" dirty="0" smtClean="0">
                <a:solidFill>
                  <a:prstClr val="black"/>
                </a:solidFill>
              </a:rPr>
              <a:t>I want to </a:t>
            </a:r>
            <a:r>
              <a:rPr sz="1400" i="1" dirty="0" smtClean="0">
                <a:solidFill>
                  <a:prstClr val="black"/>
                </a:solidFill>
              </a:rPr>
              <a:t>register for a new online account </a:t>
            </a:r>
            <a:r>
              <a:rPr sz="1400" b="1" i="1" dirty="0" smtClean="0">
                <a:solidFill>
                  <a:prstClr val="black"/>
                </a:solidFill>
              </a:rPr>
              <a:t>so I can </a:t>
            </a:r>
            <a:r>
              <a:rPr sz="1400" i="1" dirty="0" smtClean="0">
                <a:solidFill>
                  <a:prstClr val="black"/>
                </a:solidFill>
              </a:rPr>
              <a:t>make use of the e-wallet service</a:t>
            </a:r>
          </a:p>
          <a:p>
            <a:pPr>
              <a:defRPr/>
            </a:pPr>
            <a:endParaRPr sz="1400" dirty="0">
              <a:solidFill>
                <a:prstClr val="black"/>
              </a:solidFill>
            </a:endParaRPr>
          </a:p>
          <a:p>
            <a:pPr>
              <a:defRPr/>
            </a:pPr>
            <a:endParaRPr sz="1100" dirty="0">
              <a:solidFill>
                <a:prstClr val="black"/>
              </a:solidFill>
            </a:endParaRPr>
          </a:p>
          <a:p>
            <a:pPr>
              <a:defRPr/>
            </a:pPr>
            <a:endParaRPr sz="1100" dirty="0">
              <a:solidFill>
                <a:prstClr val="black"/>
              </a:solidFill>
            </a:endParaRPr>
          </a:p>
          <a:p>
            <a:pPr>
              <a:defRPr/>
            </a:pPr>
            <a:endParaRPr sz="1100" dirty="0">
              <a:solidFill>
                <a:prstClr val="black"/>
              </a:solidFill>
            </a:endParaRPr>
          </a:p>
          <a:p>
            <a:pPr>
              <a:defRPr/>
            </a:pPr>
            <a:endParaRPr sz="1100" dirty="0" smtClean="0">
              <a:solidFill>
                <a:prstClr val="black"/>
              </a:solidFill>
            </a:endParaRPr>
          </a:p>
        </p:txBody>
      </p:sp>
      <p:sp>
        <p:nvSpPr>
          <p:cNvPr id="3" name="TextBox 2"/>
          <p:cNvSpPr txBox="1"/>
          <p:nvPr/>
        </p:nvSpPr>
        <p:spPr>
          <a:xfrm>
            <a:off x="697386" y="4699334"/>
            <a:ext cx="10914926" cy="1292662"/>
          </a:xfrm>
          <a:prstGeom prst="rect">
            <a:avLst/>
          </a:prstGeom>
          <a:noFill/>
        </p:spPr>
        <p:txBody>
          <a:bodyPr wrap="square" rtlCol="0">
            <a:spAutoFit/>
          </a:bodyPr>
          <a:lstStyle/>
          <a:p>
            <a:r>
              <a:rPr lang="en-CA" sz="2000" dirty="0">
                <a:solidFill>
                  <a:prstClr val="black"/>
                </a:solidFill>
                <a:latin typeface="Century Gothic" panose="020B0502020202020204" pitchFamily="34" charset="0"/>
              </a:rPr>
              <a:t>Rather than one person </a:t>
            </a:r>
            <a:r>
              <a:rPr lang="en-CA" sz="2000" dirty="0" smtClean="0">
                <a:solidFill>
                  <a:prstClr val="black"/>
                </a:solidFill>
                <a:latin typeface="Century Gothic" panose="020B0502020202020204" pitchFamily="34" charset="0"/>
              </a:rPr>
              <a:t>working on use cases at the beginning, </a:t>
            </a:r>
            <a:r>
              <a:rPr lang="en-CA" sz="2000" dirty="0">
                <a:solidFill>
                  <a:prstClr val="black"/>
                </a:solidFill>
                <a:latin typeface="Century Gothic" panose="020B0502020202020204" pitchFamily="34" charset="0"/>
              </a:rPr>
              <a:t>the team works together to </a:t>
            </a:r>
            <a:r>
              <a:rPr lang="en-CA" sz="2000" dirty="0" smtClean="0">
                <a:solidFill>
                  <a:prstClr val="black"/>
                </a:solidFill>
                <a:latin typeface="Century Gothic" panose="020B0502020202020204" pitchFamily="34" charset="0"/>
              </a:rPr>
              <a:t>clarify and </a:t>
            </a:r>
            <a:r>
              <a:rPr lang="en-CA" sz="2000" dirty="0">
                <a:solidFill>
                  <a:prstClr val="black"/>
                </a:solidFill>
                <a:latin typeface="Century Gothic" panose="020B0502020202020204" pitchFamily="34" charset="0"/>
              </a:rPr>
              <a:t>satisfy all the </a:t>
            </a:r>
            <a:r>
              <a:rPr lang="en-CA" sz="2000" dirty="0" smtClean="0">
                <a:solidFill>
                  <a:prstClr val="black"/>
                </a:solidFill>
                <a:latin typeface="Century Gothic" panose="020B0502020202020204" pitchFamily="34" charset="0"/>
              </a:rPr>
              <a:t>story requirements throughout the lifecycle of the project.</a:t>
            </a:r>
            <a:endParaRPr lang="en-US" sz="2000" dirty="0">
              <a:solidFill>
                <a:prstClr val="black"/>
              </a:solidFill>
              <a:latin typeface="Century Gothic" pitchFamily="34" charset="0"/>
              <a:ea typeface="ヒラギノ角ゴ Pro W3" pitchFamily="126" charset="-128"/>
            </a:endParaRPr>
          </a:p>
          <a:p>
            <a:endParaRPr lang="en-CA" dirty="0">
              <a:solidFill>
                <a:prstClr val="black"/>
              </a:solidFill>
            </a:endParaRPr>
          </a:p>
        </p:txBody>
      </p:sp>
      <p:pic>
        <p:nvPicPr>
          <p:cNvPr id="11" name="Picture 10"/>
          <p:cNvPicPr>
            <a:picLocks noChangeAspect="1"/>
          </p:cNvPicPr>
          <p:nvPr/>
        </p:nvPicPr>
        <p:blipFill>
          <a:blip r:embed="rId3"/>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36367870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07842"/>
            <a:ext cx="10972800" cy="2042319"/>
          </a:xfrm>
        </p:spPr>
        <p:txBody>
          <a:bodyPr anchor="t">
            <a:noAutofit/>
          </a:bodyPr>
          <a:lstStyle/>
          <a:p>
            <a:pPr algn="ctr"/>
            <a:r>
              <a:rPr lang="en-CA" sz="8000" dirty="0">
                <a:solidFill>
                  <a:srgbClr val="E47623"/>
                </a:solidFill>
              </a:rPr>
              <a:t>Questions?</a:t>
            </a:r>
          </a:p>
        </p:txBody>
      </p:sp>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28</a:t>
            </a:fld>
            <a:endParaRPr lang="en-US" altLang="en-US" dirty="0"/>
          </a:p>
        </p:txBody>
      </p:sp>
    </p:spTree>
    <p:extLst>
      <p:ext uri="{BB962C8B-B14F-4D97-AF65-F5344CB8AC3E}">
        <p14:creationId xmlns:p14="http://schemas.microsoft.com/office/powerpoint/2010/main" val="38068047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29</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a:solidFill>
                  <a:schemeClr val="bg1"/>
                </a:solidFill>
              </a:rPr>
              <a:t>Exercise: </a:t>
            </a:r>
            <a:r>
              <a:rPr lang="en-CA" sz="5300" dirty="0" smtClean="0">
                <a:solidFill>
                  <a:schemeClr val="bg1"/>
                </a:solidFill>
              </a:rPr>
              <a:t>Write a User Story</a:t>
            </a:r>
            <a:endParaRPr lang="en-CA" sz="5300" dirty="0">
              <a:solidFill>
                <a:schemeClr val="bg1"/>
              </a:solidFill>
            </a:endParaRPr>
          </a:p>
        </p:txBody>
      </p:sp>
    </p:spTree>
    <p:extLst>
      <p:ext uri="{BB962C8B-B14F-4D97-AF65-F5344CB8AC3E}">
        <p14:creationId xmlns:p14="http://schemas.microsoft.com/office/powerpoint/2010/main" val="18099851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2" y="2424333"/>
            <a:ext cx="8229600"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It all starts with an idea…</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7252780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1063363"/>
            <a:ext cx="11901918"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47623"/>
                </a:solidFill>
              </a:rPr>
              <a:t>User Story Example</a:t>
            </a:r>
            <a:endParaRPr lang="en-CA" sz="2800" b="1" dirty="0">
              <a:solidFill>
                <a:srgbClr val="E47623"/>
              </a:solidFill>
            </a:endParaRPr>
          </a:p>
        </p:txBody>
      </p:sp>
      <p:pic>
        <p:nvPicPr>
          <p:cNvPr id="1026" name="Picture 2" descr="C:\Users\haddadr\Desktop\userstor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983" y="885181"/>
            <a:ext cx="8980034" cy="55422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18773721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9171498"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How Will You Know Discovery is Ready</a:t>
            </a:r>
            <a:r>
              <a:rPr kumimoji="0" lang="en-CA" sz="2800" b="1" i="0" u="none" strike="noStrike" kern="1200" cap="none" spc="0" normalizeH="0" noProof="0" dirty="0" smtClean="0">
                <a:ln>
                  <a:noFill/>
                </a:ln>
                <a:solidFill>
                  <a:srgbClr val="E47623"/>
                </a:solidFill>
                <a:effectLst/>
                <a:uLnTx/>
                <a:uFillTx/>
                <a:latin typeface="Century Gothic" pitchFamily="34" charset="0"/>
                <a:ea typeface="ヒラギノ角ゴ Pro W3" pitchFamily="126" charset="-128"/>
              </a:rPr>
              <a:t> to Transition</a:t>
            </a: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know you are done when…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44" name="Group 43"/>
          <p:cNvGrpSpPr/>
          <p:nvPr/>
        </p:nvGrpSpPr>
        <p:grpSpPr>
          <a:xfrm>
            <a:off x="6217285" y="2221523"/>
            <a:ext cx="4995949" cy="2414954"/>
            <a:chOff x="6475193" y="1014153"/>
            <a:chExt cx="4995949" cy="2414954"/>
          </a:xfrm>
        </p:grpSpPr>
        <p:sp>
          <p:nvSpPr>
            <p:cNvPr id="35" name="Rectangle 34"/>
            <p:cNvSpPr/>
            <p:nvPr/>
          </p:nvSpPr>
          <p:spPr>
            <a:xfrm>
              <a:off x="6475193" y="1014153"/>
              <a:ext cx="4995949" cy="2414954"/>
            </a:xfrm>
            <a:prstGeom prst="rect">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591571" y="1159732"/>
              <a:ext cx="4763193" cy="21280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val 35"/>
            <p:cNvSpPr/>
            <p:nvPr/>
          </p:nvSpPr>
          <p:spPr>
            <a:xfrm>
              <a:off x="6654910" y="1222078"/>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val 36"/>
            <p:cNvSpPr/>
            <p:nvPr/>
          </p:nvSpPr>
          <p:spPr>
            <a:xfrm>
              <a:off x="11228027" y="119714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p:cNvSpPr/>
            <p:nvPr/>
          </p:nvSpPr>
          <p:spPr>
            <a:xfrm>
              <a:off x="6654910"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p:cNvSpPr/>
            <p:nvPr/>
          </p:nvSpPr>
          <p:spPr>
            <a:xfrm>
              <a:off x="11228027"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Title 1">
              <a:extLst>
                <a:ext uri="{FF2B5EF4-FFF2-40B4-BE49-F238E27FC236}">
                  <a16:creationId xmlns:a16="http://schemas.microsoft.com/office/drawing/2014/main" xmlns="" id="{C4CC0F66-F716-9E4A-A350-90E627E348D3}"/>
                </a:ext>
              </a:extLst>
            </p:cNvPr>
            <p:cNvSpPr txBox="1">
              <a:spLocks/>
            </p:cNvSpPr>
            <p:nvPr/>
          </p:nvSpPr>
          <p:spPr bwMode="auto">
            <a:xfrm>
              <a:off x="6757484" y="1403437"/>
              <a:ext cx="1838912" cy="236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Considerations</a:t>
              </a:r>
              <a:endParaRPr kumimoji="0" lang="en-CA" sz="16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42" name="Title 1">
              <a:extLst>
                <a:ext uri="{FF2B5EF4-FFF2-40B4-BE49-F238E27FC236}">
                  <a16:creationId xmlns:a16="http://schemas.microsoft.com/office/drawing/2014/main" xmlns="" id="{C4CC0F66-F716-9E4A-A350-90E627E348D3}"/>
                </a:ext>
              </a:extLst>
            </p:cNvPr>
            <p:cNvSpPr txBox="1">
              <a:spLocks/>
            </p:cNvSpPr>
            <p:nvPr/>
          </p:nvSpPr>
          <p:spPr bwMode="auto">
            <a:xfrm>
              <a:off x="6795099" y="1883533"/>
              <a:ext cx="4142164" cy="422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learn a lot during Discovery and additional ideas may come to you. The more you learn about your users, the better the product will be.</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3" name="Title 1">
              <a:extLst>
                <a:ext uri="{FF2B5EF4-FFF2-40B4-BE49-F238E27FC236}">
                  <a16:creationId xmlns:a16="http://schemas.microsoft.com/office/drawing/2014/main" xmlns="" id="{C4CC0F66-F716-9E4A-A350-90E627E348D3}"/>
                </a:ext>
              </a:extLst>
            </p:cNvPr>
            <p:cNvSpPr txBox="1">
              <a:spLocks/>
            </p:cNvSpPr>
            <p:nvPr/>
          </p:nvSpPr>
          <p:spPr bwMode="auto">
            <a:xfrm>
              <a:off x="6795099" y="2332326"/>
              <a:ext cx="4432928" cy="514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Maintain a full </a:t>
              </a:r>
              <a:r>
                <a:rPr kumimoji="0" lang="en-US" sz="12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 Backlog </a:t>
              </a: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of what you would love to do…not just what you are constrained to do.</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sp>
        <p:nvSpPr>
          <p:cNvPr id="73" name="Rectangle 72"/>
          <p:cNvSpPr/>
          <p:nvPr/>
        </p:nvSpPr>
        <p:spPr>
          <a:xfrm>
            <a:off x="387780" y="3863678"/>
            <a:ext cx="5348424" cy="1545598"/>
          </a:xfrm>
          <a:prstGeom prst="rect">
            <a:avLst/>
          </a:prstGeom>
          <a:solidFill>
            <a:schemeClr val="bg1"/>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4" name="TextBox 73"/>
          <p:cNvSpPr txBox="1"/>
          <p:nvPr/>
        </p:nvSpPr>
        <p:spPr>
          <a:xfrm>
            <a:off x="489857" y="3925410"/>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Supporting Artifacts :</a:t>
            </a:r>
            <a:endParaRPr kumimoji="0" lang="fr-CA"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5" name="TextBox 74"/>
          <p:cNvSpPr txBox="1"/>
          <p:nvPr/>
        </p:nvSpPr>
        <p:spPr>
          <a:xfrm>
            <a:off x="1025741" y="4831531"/>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 Minimum Viable Release has been defined</a:t>
            </a:r>
          </a:p>
        </p:txBody>
      </p:sp>
      <p:sp>
        <p:nvSpPr>
          <p:cNvPr id="76" name="TextBox 75"/>
          <p:cNvSpPr txBox="1"/>
          <p:nvPr/>
        </p:nvSpPr>
        <p:spPr>
          <a:xfrm>
            <a:off x="1025741" y="4351856"/>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Updated User Personas</a:t>
            </a:r>
          </a:p>
        </p:txBody>
      </p:sp>
      <p:grpSp>
        <p:nvGrpSpPr>
          <p:cNvPr id="77" name="Group 545"/>
          <p:cNvGrpSpPr>
            <a:grpSpLocks noChangeAspect="1"/>
          </p:cNvGrpSpPr>
          <p:nvPr/>
        </p:nvGrpSpPr>
        <p:grpSpPr bwMode="auto">
          <a:xfrm>
            <a:off x="632219" y="4362490"/>
            <a:ext cx="369021" cy="369021"/>
            <a:chOff x="1885" y="1944"/>
            <a:chExt cx="340" cy="340"/>
          </a:xfrm>
          <a:solidFill>
            <a:schemeClr val="tx1"/>
          </a:solidFill>
        </p:grpSpPr>
        <p:sp>
          <p:nvSpPr>
            <p:cNvPr id="78"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3" name="Rectangle 32"/>
          <p:cNvSpPr/>
          <p:nvPr/>
        </p:nvSpPr>
        <p:spPr>
          <a:xfrm>
            <a:off x="387780" y="1979985"/>
            <a:ext cx="5348424" cy="1498033"/>
          </a:xfrm>
          <a:prstGeom prst="rect">
            <a:avLst/>
          </a:prstGeom>
          <a:solidFill>
            <a:srgbClr val="233976"/>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TextBox 44"/>
          <p:cNvSpPr txBox="1"/>
          <p:nvPr/>
        </p:nvSpPr>
        <p:spPr>
          <a:xfrm>
            <a:off x="490166" y="1997561"/>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schemeClr val="bg1"/>
                </a:solidFill>
                <a:effectLst/>
                <a:uLnTx/>
                <a:uFillTx/>
                <a:latin typeface="Calibri" panose="020F0502020204030204"/>
                <a:ea typeface="+mn-ea"/>
                <a:cs typeface="+mn-cs"/>
              </a:rPr>
              <a:t>Required for Completion : </a:t>
            </a:r>
            <a:endParaRPr kumimoji="0" lang="fr-CA" sz="1800" b="1"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6" name="TextBox 45"/>
          <p:cNvSpPr txBox="1"/>
          <p:nvPr/>
        </p:nvSpPr>
        <p:spPr>
          <a:xfrm>
            <a:off x="1026050" y="2903682"/>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User Stories</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7" name="TextBox 46"/>
          <p:cNvSpPr txBox="1"/>
          <p:nvPr/>
        </p:nvSpPr>
        <p:spPr>
          <a:xfrm>
            <a:off x="1026050" y="2424007"/>
            <a:ext cx="4435200" cy="369332"/>
          </a:xfrm>
          <a:prstGeom prst="rect">
            <a:avLst/>
          </a:prstGeom>
          <a:noFill/>
        </p:spPr>
        <p:txBody>
          <a:bodyPr wrap="square" rtlCol="0">
            <a:spAutoFit/>
          </a:bodyPr>
          <a:lstStyle/>
          <a:p>
            <a:pPr lvl="0">
              <a:defRPr/>
            </a:pPr>
            <a:r>
              <a:rPr lang="en-CA" dirty="0">
                <a:solidFill>
                  <a:schemeClr val="bg1"/>
                </a:solidFill>
              </a:rPr>
              <a:t>Prioritized &amp; Validated </a:t>
            </a: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Product Backlog</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13" name="Oval 112"/>
          <p:cNvSpPr/>
          <p:nvPr/>
        </p:nvSpPr>
        <p:spPr>
          <a:xfrm>
            <a:off x="638921" y="2435807"/>
            <a:ext cx="362319" cy="358698"/>
          </a:xfrm>
          <a:prstGeom prst="ellipse">
            <a:avLst/>
          </a:prstGeom>
          <a:solidFill>
            <a:srgbClr val="233976"/>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4" name="Group 113"/>
          <p:cNvGrpSpPr/>
          <p:nvPr/>
        </p:nvGrpSpPr>
        <p:grpSpPr>
          <a:xfrm>
            <a:off x="737197" y="2533261"/>
            <a:ext cx="165767" cy="163789"/>
            <a:chOff x="7324726" y="2465388"/>
            <a:chExt cx="323850" cy="404812"/>
          </a:xfrm>
          <a:solidFill>
            <a:schemeClr val="bg1"/>
          </a:solidFill>
          <a:effectLst/>
        </p:grpSpPr>
        <p:sp>
          <p:nvSpPr>
            <p:cNvPr id="115"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Rectangle 630"/>
            <p:cNvSpPr>
              <a:spLocks noChangeArrowheads="1"/>
            </p:cNvSpPr>
            <p:nvPr/>
          </p:nvSpPr>
          <p:spPr bwMode="auto">
            <a:xfrm>
              <a:off x="7359651"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 name="Rectangle 631"/>
            <p:cNvSpPr>
              <a:spLocks noChangeArrowheads="1"/>
            </p:cNvSpPr>
            <p:nvPr/>
          </p:nvSpPr>
          <p:spPr bwMode="auto">
            <a:xfrm>
              <a:off x="7388226"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 name="Rectangle 632"/>
            <p:cNvSpPr>
              <a:spLocks noChangeArrowheads="1"/>
            </p:cNvSpPr>
            <p:nvPr/>
          </p:nvSpPr>
          <p:spPr bwMode="auto">
            <a:xfrm>
              <a:off x="7416801" y="2493963"/>
              <a:ext cx="1587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Rectangle 633"/>
            <p:cNvSpPr>
              <a:spLocks noChangeArrowheads="1"/>
            </p:cNvSpPr>
            <p:nvPr/>
          </p:nvSpPr>
          <p:spPr bwMode="auto">
            <a:xfrm>
              <a:off x="744696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Rectangle 634"/>
            <p:cNvSpPr>
              <a:spLocks noChangeArrowheads="1"/>
            </p:cNvSpPr>
            <p:nvPr/>
          </p:nvSpPr>
          <p:spPr bwMode="auto">
            <a:xfrm>
              <a:off x="7475538"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Rectangle 635"/>
            <p:cNvSpPr>
              <a:spLocks noChangeArrowheads="1"/>
            </p:cNvSpPr>
            <p:nvPr/>
          </p:nvSpPr>
          <p:spPr bwMode="auto">
            <a:xfrm>
              <a:off x="750411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Rectangle 636"/>
            <p:cNvSpPr>
              <a:spLocks noChangeArrowheads="1"/>
            </p:cNvSpPr>
            <p:nvPr/>
          </p:nvSpPr>
          <p:spPr bwMode="auto">
            <a:xfrm>
              <a:off x="7359651"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Rectangle 637"/>
            <p:cNvSpPr>
              <a:spLocks noChangeArrowheads="1"/>
            </p:cNvSpPr>
            <p:nvPr/>
          </p:nvSpPr>
          <p:spPr bwMode="auto">
            <a:xfrm>
              <a:off x="7388226"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Rectangle 638"/>
            <p:cNvSpPr>
              <a:spLocks noChangeArrowheads="1"/>
            </p:cNvSpPr>
            <p:nvPr/>
          </p:nvSpPr>
          <p:spPr bwMode="auto">
            <a:xfrm>
              <a:off x="7416801" y="2646363"/>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Rectangle 639"/>
            <p:cNvSpPr>
              <a:spLocks noChangeArrowheads="1"/>
            </p:cNvSpPr>
            <p:nvPr/>
          </p:nvSpPr>
          <p:spPr bwMode="auto">
            <a:xfrm>
              <a:off x="744696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Rectangle 640"/>
            <p:cNvSpPr>
              <a:spLocks noChangeArrowheads="1"/>
            </p:cNvSpPr>
            <p:nvPr/>
          </p:nvSpPr>
          <p:spPr bwMode="auto">
            <a:xfrm>
              <a:off x="7475538"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Rectangle 641"/>
            <p:cNvSpPr>
              <a:spLocks noChangeArrowheads="1"/>
            </p:cNvSpPr>
            <p:nvPr/>
          </p:nvSpPr>
          <p:spPr bwMode="auto">
            <a:xfrm>
              <a:off x="750411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0" name="Rectangle 642"/>
            <p:cNvSpPr>
              <a:spLocks noChangeArrowheads="1"/>
            </p:cNvSpPr>
            <p:nvPr/>
          </p:nvSpPr>
          <p:spPr bwMode="auto">
            <a:xfrm>
              <a:off x="7532688"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Rectangle 643"/>
            <p:cNvSpPr>
              <a:spLocks noChangeArrowheads="1"/>
            </p:cNvSpPr>
            <p:nvPr/>
          </p:nvSpPr>
          <p:spPr bwMode="auto">
            <a:xfrm>
              <a:off x="756126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Rectangle 644"/>
            <p:cNvSpPr>
              <a:spLocks noChangeArrowheads="1"/>
            </p:cNvSpPr>
            <p:nvPr/>
          </p:nvSpPr>
          <p:spPr bwMode="auto">
            <a:xfrm>
              <a:off x="7359651"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Rectangle 645"/>
            <p:cNvSpPr>
              <a:spLocks noChangeArrowheads="1"/>
            </p:cNvSpPr>
            <p:nvPr/>
          </p:nvSpPr>
          <p:spPr bwMode="auto">
            <a:xfrm>
              <a:off x="7388226"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4" name="Rectangle 646"/>
            <p:cNvSpPr>
              <a:spLocks noChangeArrowheads="1"/>
            </p:cNvSpPr>
            <p:nvPr/>
          </p:nvSpPr>
          <p:spPr bwMode="auto">
            <a:xfrm>
              <a:off x="7416801" y="2797175"/>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Rectangle 647"/>
            <p:cNvSpPr>
              <a:spLocks noChangeArrowheads="1"/>
            </p:cNvSpPr>
            <p:nvPr/>
          </p:nvSpPr>
          <p:spPr bwMode="auto">
            <a:xfrm>
              <a:off x="7446963"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6" name="Rectangle 648"/>
            <p:cNvSpPr>
              <a:spLocks noChangeArrowheads="1"/>
            </p:cNvSpPr>
            <p:nvPr/>
          </p:nvSpPr>
          <p:spPr bwMode="auto">
            <a:xfrm>
              <a:off x="7475538"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Rectangle 649"/>
            <p:cNvSpPr>
              <a:spLocks noChangeArrowheads="1"/>
            </p:cNvSpPr>
            <p:nvPr/>
          </p:nvSpPr>
          <p:spPr bwMode="auto">
            <a:xfrm>
              <a:off x="7359651" y="2854325"/>
              <a:ext cx="5715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Rectangle 650"/>
            <p:cNvSpPr>
              <a:spLocks noChangeArrowheads="1"/>
            </p:cNvSpPr>
            <p:nvPr/>
          </p:nvSpPr>
          <p:spPr bwMode="auto">
            <a:xfrm>
              <a:off x="7432676" y="2854325"/>
              <a:ext cx="14287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9" name="Rectangle 651"/>
            <p:cNvSpPr>
              <a:spLocks noChangeArrowheads="1"/>
            </p:cNvSpPr>
            <p:nvPr/>
          </p:nvSpPr>
          <p:spPr bwMode="auto">
            <a:xfrm>
              <a:off x="7359651" y="2703513"/>
              <a:ext cx="1301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0" name="Rectangle 652"/>
            <p:cNvSpPr>
              <a:spLocks noChangeArrowheads="1"/>
            </p:cNvSpPr>
            <p:nvPr/>
          </p:nvSpPr>
          <p:spPr bwMode="auto">
            <a:xfrm>
              <a:off x="7504113" y="2703513"/>
              <a:ext cx="714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Rectangle 653"/>
            <p:cNvSpPr>
              <a:spLocks noChangeArrowheads="1"/>
            </p:cNvSpPr>
            <p:nvPr/>
          </p:nvSpPr>
          <p:spPr bwMode="auto">
            <a:xfrm>
              <a:off x="7475538" y="2552700"/>
              <a:ext cx="285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Rectangle 654"/>
            <p:cNvSpPr>
              <a:spLocks noChangeArrowheads="1"/>
            </p:cNvSpPr>
            <p:nvPr/>
          </p:nvSpPr>
          <p:spPr bwMode="auto">
            <a:xfrm>
              <a:off x="7359651" y="2552700"/>
              <a:ext cx="1016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Rectangle 655"/>
            <p:cNvSpPr>
              <a:spLocks noChangeArrowheads="1"/>
            </p:cNvSpPr>
            <p:nvPr/>
          </p:nvSpPr>
          <p:spPr bwMode="auto">
            <a:xfrm>
              <a:off x="7518401" y="255270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45" name="Oval 144"/>
          <p:cNvSpPr/>
          <p:nvPr/>
        </p:nvSpPr>
        <p:spPr>
          <a:xfrm>
            <a:off x="641416" y="2909159"/>
            <a:ext cx="360577" cy="365380"/>
          </a:xfrm>
          <a:prstGeom prst="ellipse">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7" name="Group 146"/>
          <p:cNvGrpSpPr/>
          <p:nvPr/>
        </p:nvGrpSpPr>
        <p:grpSpPr>
          <a:xfrm>
            <a:off x="739220" y="3069440"/>
            <a:ext cx="164970" cy="41874"/>
            <a:chOff x="7324726" y="2465387"/>
            <a:chExt cx="323850" cy="101601"/>
          </a:xfrm>
          <a:solidFill>
            <a:schemeClr val="bg1"/>
          </a:solidFill>
        </p:grpSpPr>
        <p:sp>
          <p:nvSpPr>
            <p:cNvPr id="148" name="Freeform 629"/>
            <p:cNvSpPr>
              <a:spLocks/>
            </p:cNvSpPr>
            <p:nvPr/>
          </p:nvSpPr>
          <p:spPr bwMode="auto">
            <a:xfrm>
              <a:off x="7324726" y="2465387"/>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9" name="Rectangle 630"/>
            <p:cNvSpPr>
              <a:spLocks noChangeArrowheads="1"/>
            </p:cNvSpPr>
            <p:nvPr/>
          </p:nvSpPr>
          <p:spPr bwMode="auto">
            <a:xfrm>
              <a:off x="7359651"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0" name="Rectangle 631"/>
            <p:cNvSpPr>
              <a:spLocks noChangeArrowheads="1"/>
            </p:cNvSpPr>
            <p:nvPr/>
          </p:nvSpPr>
          <p:spPr bwMode="auto">
            <a:xfrm>
              <a:off x="7388226"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Rectangle 632"/>
            <p:cNvSpPr>
              <a:spLocks noChangeArrowheads="1"/>
            </p:cNvSpPr>
            <p:nvPr/>
          </p:nvSpPr>
          <p:spPr bwMode="auto">
            <a:xfrm>
              <a:off x="7416801" y="2493963"/>
              <a:ext cx="1587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Rectangle 633"/>
            <p:cNvSpPr>
              <a:spLocks noChangeArrowheads="1"/>
            </p:cNvSpPr>
            <p:nvPr/>
          </p:nvSpPr>
          <p:spPr bwMode="auto">
            <a:xfrm>
              <a:off x="744696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Rectangle 634"/>
            <p:cNvSpPr>
              <a:spLocks noChangeArrowheads="1"/>
            </p:cNvSpPr>
            <p:nvPr/>
          </p:nvSpPr>
          <p:spPr bwMode="auto">
            <a:xfrm>
              <a:off x="7475538"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Rectangle 635"/>
            <p:cNvSpPr>
              <a:spLocks noChangeArrowheads="1"/>
            </p:cNvSpPr>
            <p:nvPr/>
          </p:nvSpPr>
          <p:spPr bwMode="auto">
            <a:xfrm>
              <a:off x="750411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Rectangle 653"/>
            <p:cNvSpPr>
              <a:spLocks noChangeArrowheads="1"/>
            </p:cNvSpPr>
            <p:nvPr/>
          </p:nvSpPr>
          <p:spPr bwMode="auto">
            <a:xfrm>
              <a:off x="7475538" y="2552700"/>
              <a:ext cx="285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Rectangle 654"/>
            <p:cNvSpPr>
              <a:spLocks noChangeArrowheads="1"/>
            </p:cNvSpPr>
            <p:nvPr/>
          </p:nvSpPr>
          <p:spPr bwMode="auto">
            <a:xfrm>
              <a:off x="7359651" y="2552700"/>
              <a:ext cx="1016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7" name="Rectangle 655"/>
            <p:cNvSpPr>
              <a:spLocks noChangeArrowheads="1"/>
            </p:cNvSpPr>
            <p:nvPr/>
          </p:nvSpPr>
          <p:spPr bwMode="auto">
            <a:xfrm>
              <a:off x="7518401" y="255270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1" name="Group 592"/>
          <p:cNvGrpSpPr>
            <a:grpSpLocks noChangeAspect="1"/>
          </p:cNvGrpSpPr>
          <p:nvPr/>
        </p:nvGrpSpPr>
        <p:grpSpPr bwMode="auto">
          <a:xfrm>
            <a:off x="638687" y="4839279"/>
            <a:ext cx="359753" cy="358698"/>
            <a:chOff x="373" y="1933"/>
            <a:chExt cx="341" cy="340"/>
          </a:xfrm>
          <a:solidFill>
            <a:schemeClr val="tx1"/>
          </a:solidFill>
        </p:grpSpPr>
        <p:sp>
          <p:nvSpPr>
            <p:cNvPr id="172" name="Freeform 171"/>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Freeform 172"/>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E5E640-B616-44A2-8A65-806F126B10F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1" name="Picture 80"/>
          <p:cNvPicPr>
            <a:picLocks noChangeAspect="1"/>
          </p:cNvPicPr>
          <p:nvPr/>
        </p:nvPicPr>
        <p:blipFill>
          <a:blip r:embed="rId2"/>
          <a:stretch>
            <a:fillRect/>
          </a:stretch>
        </p:blipFill>
        <p:spPr>
          <a:xfrm>
            <a:off x="10142998" y="166286"/>
            <a:ext cx="1876368" cy="598841"/>
          </a:xfrm>
          <a:prstGeom prst="rect">
            <a:avLst/>
          </a:prstGeom>
        </p:spPr>
      </p:pic>
    </p:spTree>
    <p:extLst>
      <p:ext uri="{BB962C8B-B14F-4D97-AF65-F5344CB8AC3E}">
        <p14:creationId xmlns:p14="http://schemas.microsoft.com/office/powerpoint/2010/main" val="99003348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1" y="2424333"/>
            <a:ext cx="11470665"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Moving on Up… Again…</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67409037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a:xfrm>
            <a:off x="7016864" y="961401"/>
            <a:ext cx="4769755" cy="5299072"/>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2800" b="1" dirty="0">
                <a:solidFill>
                  <a:srgbClr val="FFC000"/>
                </a:solidFill>
              </a:rPr>
              <a:t>Transitioning Between </a:t>
            </a:r>
            <a:r>
              <a:rPr lang="en-CA" sz="2800" b="1" dirty="0" smtClean="0">
                <a:solidFill>
                  <a:srgbClr val="FFC000"/>
                </a:solidFill>
              </a:rPr>
              <a:t>Plays</a:t>
            </a:r>
            <a:endParaRPr lang="en-CA" sz="2800" b="1" dirty="0">
              <a:solidFill>
                <a:srgbClr val="FFC000"/>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Transition between plays of the Digital Playbook</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33</a:t>
            </a:fld>
            <a:endParaRPr lang="en-US">
              <a:solidFill>
                <a:prstClr val="black">
                  <a:tint val="75000"/>
                </a:prstClr>
              </a:solidFill>
            </a:endParaRPr>
          </a:p>
        </p:txBody>
      </p:sp>
      <p:grpSp>
        <p:nvGrpSpPr>
          <p:cNvPr id="6" name="Group 5"/>
          <p:cNvGrpSpPr/>
          <p:nvPr/>
        </p:nvGrpSpPr>
        <p:grpSpPr>
          <a:xfrm>
            <a:off x="7096942" y="1056032"/>
            <a:ext cx="4614412" cy="1738359"/>
            <a:chOff x="573424" y="2027492"/>
            <a:chExt cx="4614412" cy="1738359"/>
          </a:xfrm>
        </p:grpSpPr>
        <p:sp>
          <p:nvSpPr>
            <p:cNvPr id="143" name="Title 1">
              <a:extLst>
                <a:ext uri="{FF2B5EF4-FFF2-40B4-BE49-F238E27FC236}">
                  <a16:creationId xmlns:a16="http://schemas.microsoft.com/office/drawing/2014/main" xmlns="" id="{C4CC0F66-F716-9E4A-A350-90E627E348D3}"/>
                </a:ext>
              </a:extLst>
            </p:cNvPr>
            <p:cNvSpPr txBox="1">
              <a:spLocks/>
            </p:cNvSpPr>
            <p:nvPr/>
          </p:nvSpPr>
          <p:spPr bwMode="auto">
            <a:xfrm>
              <a:off x="573424" y="2027492"/>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Why?</a:t>
              </a:r>
              <a:endParaRPr lang="en-CA" sz="1600" b="1" dirty="0">
                <a:solidFill>
                  <a:srgbClr val="73B632"/>
                </a:solidFill>
              </a:endParaRPr>
            </a:p>
          </p:txBody>
        </p:sp>
        <p:sp>
          <p:nvSpPr>
            <p:cNvPr id="144" name="Title 1">
              <a:extLst>
                <a:ext uri="{FF2B5EF4-FFF2-40B4-BE49-F238E27FC236}">
                  <a16:creationId xmlns:a16="http://schemas.microsoft.com/office/drawing/2014/main" xmlns="" id="{C4CC0F66-F716-9E4A-A350-90E627E348D3}"/>
                </a:ext>
              </a:extLst>
            </p:cNvPr>
            <p:cNvSpPr txBox="1">
              <a:spLocks/>
            </p:cNvSpPr>
            <p:nvPr/>
          </p:nvSpPr>
          <p:spPr bwMode="auto">
            <a:xfrm>
              <a:off x="573424" y="2380438"/>
              <a:ext cx="4614412" cy="138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a:solidFill>
                    <a:schemeClr val="tx1"/>
                  </a:solidFill>
                </a:rPr>
                <a:t>The transition period is designed to shift work out of a completed play and into the next play in the Digital Playbook.</a:t>
              </a:r>
            </a:p>
            <a:p>
              <a:r>
                <a:rPr lang="en-CA" sz="1200" dirty="0">
                  <a:solidFill>
                    <a:schemeClr val="tx1"/>
                  </a:solidFill>
                </a:rPr>
                <a:t>During this time the current project situation is evaluated by all participants to confirm that work on the previous play’s artifacts has met the Definition of Done (DoD) and how they will help transition into the next play</a:t>
              </a:r>
              <a:r>
                <a:rPr lang="en-CA" sz="1200" dirty="0" smtClean="0">
                  <a:solidFill>
                    <a:schemeClr val="tx1"/>
                  </a:solidFill>
                </a:rPr>
                <a:t>.</a:t>
              </a:r>
              <a:endParaRPr lang="en-CA" sz="1200" dirty="0">
                <a:solidFill>
                  <a:schemeClr val="tx1"/>
                </a:solidFill>
              </a:endParaRPr>
            </a:p>
          </p:txBody>
        </p:sp>
      </p:grpSp>
      <p:grpSp>
        <p:nvGrpSpPr>
          <p:cNvPr id="7" name="Group 6"/>
          <p:cNvGrpSpPr/>
          <p:nvPr/>
        </p:nvGrpSpPr>
        <p:grpSpPr>
          <a:xfrm>
            <a:off x="7105378" y="3007455"/>
            <a:ext cx="4605976" cy="1238596"/>
            <a:chOff x="573423" y="4324843"/>
            <a:chExt cx="4605976" cy="1238596"/>
          </a:xfrm>
        </p:grpSpPr>
        <p:sp>
          <p:nvSpPr>
            <p:cNvPr id="145" name="Title 1">
              <a:extLst>
                <a:ext uri="{FF2B5EF4-FFF2-40B4-BE49-F238E27FC236}">
                  <a16:creationId xmlns:a16="http://schemas.microsoft.com/office/drawing/2014/main" xmlns="" id="{C4CC0F66-F716-9E4A-A350-90E627E348D3}"/>
                </a:ext>
              </a:extLst>
            </p:cNvPr>
            <p:cNvSpPr txBox="1">
              <a:spLocks/>
            </p:cNvSpPr>
            <p:nvPr/>
          </p:nvSpPr>
          <p:spPr bwMode="auto">
            <a:xfrm>
              <a:off x="573423" y="4324843"/>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How?</a:t>
              </a:r>
              <a:endParaRPr lang="en-CA" sz="1600" b="1" dirty="0">
                <a:solidFill>
                  <a:srgbClr val="EF4051"/>
                </a:solidFill>
              </a:endParaRPr>
            </a:p>
          </p:txBody>
        </p:sp>
        <p:sp>
          <p:nvSpPr>
            <p:cNvPr id="146" name="Title 1">
              <a:extLst>
                <a:ext uri="{FF2B5EF4-FFF2-40B4-BE49-F238E27FC236}">
                  <a16:creationId xmlns:a16="http://schemas.microsoft.com/office/drawing/2014/main" xmlns="" id="{C4CC0F66-F716-9E4A-A350-90E627E348D3}"/>
                </a:ext>
              </a:extLst>
            </p:cNvPr>
            <p:cNvSpPr txBox="1">
              <a:spLocks/>
            </p:cNvSpPr>
            <p:nvPr/>
          </p:nvSpPr>
          <p:spPr bwMode="auto">
            <a:xfrm>
              <a:off x="573423" y="4697074"/>
              <a:ext cx="4605976" cy="866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200" dirty="0">
                  <a:solidFill>
                    <a:prstClr val="black"/>
                  </a:solidFill>
                </a:rPr>
                <a:t>The transition could be completed in a one hour meeting or it may take an entire day or week, depending on a number of factors that include the size of the project, the number of people, and teams working on the play.</a:t>
              </a:r>
              <a:endParaRPr lang="en-CA" sz="1200" dirty="0">
                <a:solidFill>
                  <a:prstClr val="black"/>
                </a:solidFill>
              </a:endParaRPr>
            </a:p>
          </p:txBody>
        </p:sp>
      </p:grpSp>
      <p:grpSp>
        <p:nvGrpSpPr>
          <p:cNvPr id="5" name="Group 4"/>
          <p:cNvGrpSpPr/>
          <p:nvPr/>
        </p:nvGrpSpPr>
        <p:grpSpPr>
          <a:xfrm>
            <a:off x="7161355" y="4523943"/>
            <a:ext cx="4829623" cy="1551199"/>
            <a:chOff x="6662917" y="3349414"/>
            <a:chExt cx="4829623" cy="1551199"/>
          </a:xfrm>
        </p:grpSpPr>
        <p:sp>
          <p:nvSpPr>
            <p:cNvPr id="147" name="Title 1">
              <a:extLst>
                <a:ext uri="{FF2B5EF4-FFF2-40B4-BE49-F238E27FC236}">
                  <a16:creationId xmlns:a16="http://schemas.microsoft.com/office/drawing/2014/main" xmlns="" id="{C4CC0F66-F716-9E4A-A350-90E627E348D3}"/>
                </a:ext>
              </a:extLst>
            </p:cNvPr>
            <p:cNvSpPr txBox="1">
              <a:spLocks/>
            </p:cNvSpPr>
            <p:nvPr/>
          </p:nvSpPr>
          <p:spPr bwMode="auto">
            <a:xfrm>
              <a:off x="6662917" y="3349414"/>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Who?</a:t>
              </a:r>
              <a:endParaRPr lang="en-CA" sz="1600" b="1" dirty="0">
                <a:solidFill>
                  <a:srgbClr val="E47623"/>
                </a:solidFill>
              </a:endParaRPr>
            </a:p>
          </p:txBody>
        </p:sp>
        <p:sp>
          <p:nvSpPr>
            <p:cNvPr id="148" name="Title 1">
              <a:extLst>
                <a:ext uri="{FF2B5EF4-FFF2-40B4-BE49-F238E27FC236}">
                  <a16:creationId xmlns:a16="http://schemas.microsoft.com/office/drawing/2014/main" xmlns="" id="{C4CC0F66-F716-9E4A-A350-90E627E348D3}"/>
                </a:ext>
              </a:extLst>
            </p:cNvPr>
            <p:cNvSpPr txBox="1">
              <a:spLocks/>
            </p:cNvSpPr>
            <p:nvPr/>
          </p:nvSpPr>
          <p:spPr bwMode="auto">
            <a:xfrm>
              <a:off x="6937352" y="3880177"/>
              <a:ext cx="2010926" cy="1005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a:solidFill>
                    <a:prstClr val="black"/>
                  </a:solidFill>
                </a:rPr>
                <a:t>Product Owner</a:t>
              </a:r>
            </a:p>
            <a:p>
              <a:pPr>
                <a:defRPr/>
              </a:pPr>
              <a:endParaRPr lang="en-CA" sz="1200" dirty="0" smtClean="0">
                <a:solidFill>
                  <a:prstClr val="black"/>
                </a:solidFill>
              </a:endParaRPr>
            </a:p>
            <a:p>
              <a:pPr>
                <a:defRPr/>
              </a:pPr>
              <a:r>
                <a:rPr lang="en-CA" sz="1200" dirty="0" smtClean="0">
                  <a:solidFill>
                    <a:prstClr val="black"/>
                  </a:solidFill>
                </a:rPr>
                <a:t>Program SMEs</a:t>
              </a:r>
            </a:p>
            <a:p>
              <a:pPr>
                <a:defRPr/>
              </a:pPr>
              <a:endParaRPr lang="en-CA" sz="1200" dirty="0" smtClean="0">
                <a:solidFill>
                  <a:prstClr val="black"/>
                </a:solidFill>
              </a:endParaRPr>
            </a:p>
            <a:p>
              <a:pPr>
                <a:defRPr/>
              </a:pPr>
              <a:r>
                <a:rPr lang="en-CA" sz="1200" dirty="0">
                  <a:solidFill>
                    <a:prstClr val="black"/>
                  </a:solidFill>
                </a:rPr>
                <a:t>Scrum </a:t>
              </a:r>
              <a:r>
                <a:rPr lang="en-CA" sz="1200" dirty="0" smtClean="0">
                  <a:solidFill>
                    <a:prstClr val="black"/>
                  </a:solidFill>
                </a:rPr>
                <a:t>Master</a:t>
              </a:r>
              <a:endParaRPr lang="en-CA" sz="1200" dirty="0">
                <a:solidFill>
                  <a:prstClr val="black"/>
                </a:solidFill>
              </a:endParaRPr>
            </a:p>
          </p:txBody>
        </p:sp>
        <p:sp>
          <p:nvSpPr>
            <p:cNvPr id="149" name="Title 1">
              <a:extLst>
                <a:ext uri="{FF2B5EF4-FFF2-40B4-BE49-F238E27FC236}">
                  <a16:creationId xmlns:a16="http://schemas.microsoft.com/office/drawing/2014/main" xmlns="" id="{C4CC0F66-F716-9E4A-A350-90E627E348D3}"/>
                </a:ext>
              </a:extLst>
            </p:cNvPr>
            <p:cNvSpPr txBox="1">
              <a:spLocks/>
            </p:cNvSpPr>
            <p:nvPr/>
          </p:nvSpPr>
          <p:spPr bwMode="auto">
            <a:xfrm>
              <a:off x="9481614" y="3880177"/>
              <a:ext cx="2010926" cy="1020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Scrum </a:t>
              </a:r>
              <a:r>
                <a:rPr lang="en-CA" sz="1200" dirty="0">
                  <a:solidFill>
                    <a:prstClr val="black"/>
                  </a:solidFill>
                </a:rPr>
                <a:t>Lead</a:t>
              </a:r>
            </a:p>
            <a:p>
              <a:pPr>
                <a:defRPr/>
              </a:pPr>
              <a:endParaRPr lang="en-CA" sz="1200" dirty="0" smtClean="0">
                <a:solidFill>
                  <a:prstClr val="black"/>
                </a:solidFill>
              </a:endParaRPr>
            </a:p>
            <a:p>
              <a:pPr>
                <a:defRPr/>
              </a:pPr>
              <a:r>
                <a:rPr lang="en-CA" sz="1200" dirty="0" smtClean="0">
                  <a:solidFill>
                    <a:prstClr val="black"/>
                  </a:solidFill>
                </a:rPr>
                <a:t>Technical SMEs</a:t>
              </a:r>
            </a:p>
            <a:p>
              <a:pPr>
                <a:defRPr/>
              </a:pPr>
              <a:endParaRPr lang="en-CA" sz="1200" dirty="0">
                <a:solidFill>
                  <a:prstClr val="black"/>
                </a:solidFill>
              </a:endParaRPr>
            </a:p>
            <a:p>
              <a:pPr>
                <a:defRPr/>
              </a:pPr>
              <a:r>
                <a:rPr lang="en-CA" sz="1200" dirty="0" smtClean="0">
                  <a:solidFill>
                    <a:prstClr val="black"/>
                  </a:solidFill>
                </a:rPr>
                <a:t>Scrum Team</a:t>
              </a:r>
              <a:endParaRPr lang="en-CA" sz="1200" dirty="0">
                <a:solidFill>
                  <a:prstClr val="black"/>
                </a:solidFill>
              </a:endParaRPr>
            </a:p>
          </p:txBody>
        </p:sp>
        <p:grpSp>
          <p:nvGrpSpPr>
            <p:cNvPr id="494" name="Group 493"/>
            <p:cNvGrpSpPr>
              <a:grpSpLocks noChangeAspect="1"/>
            </p:cNvGrpSpPr>
            <p:nvPr/>
          </p:nvGrpSpPr>
          <p:grpSpPr>
            <a:xfrm>
              <a:off x="6710981" y="3880653"/>
              <a:ext cx="276225" cy="277178"/>
              <a:chOff x="682626" y="1619250"/>
              <a:chExt cx="460375" cy="461963"/>
            </a:xfrm>
          </p:grpSpPr>
          <p:sp>
            <p:nvSpPr>
              <p:cNvPr id="495"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6"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7"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8"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9"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0"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1"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2"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11" name="Group 510"/>
            <p:cNvGrpSpPr>
              <a:grpSpLocks noChangeAspect="1"/>
            </p:cNvGrpSpPr>
            <p:nvPr/>
          </p:nvGrpSpPr>
          <p:grpSpPr>
            <a:xfrm>
              <a:off x="6695417" y="4239191"/>
              <a:ext cx="241935" cy="277178"/>
              <a:chOff x="8058151" y="3140075"/>
              <a:chExt cx="403225" cy="461963"/>
            </a:xfrm>
          </p:grpSpPr>
          <p:sp>
            <p:nvSpPr>
              <p:cNvPr id="512" name="Rectangle 11"/>
              <p:cNvSpPr>
                <a:spLocks noChangeArrowheads="1"/>
              </p:cNvSpPr>
              <p:nvPr/>
            </p:nvSpPr>
            <p:spPr bwMode="auto">
              <a:xfrm>
                <a:off x="8302626"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3" name="Freeform 12"/>
              <p:cNvSpPr>
                <a:spLocks/>
              </p:cNvSpPr>
              <p:nvPr/>
            </p:nvSpPr>
            <p:spPr bwMode="auto">
              <a:xfrm>
                <a:off x="8215313" y="3140075"/>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7" y="138"/>
                      <a:pt x="137" y="138"/>
                      <a:pt x="137"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4" name="Freeform 13"/>
              <p:cNvSpPr>
                <a:spLocks/>
              </p:cNvSpPr>
              <p:nvPr/>
            </p:nvSpPr>
            <p:spPr bwMode="auto">
              <a:xfrm>
                <a:off x="8137526" y="3425825"/>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5" name="Freeform 14"/>
              <p:cNvSpPr>
                <a:spLocks noEditPoints="1"/>
              </p:cNvSpPr>
              <p:nvPr/>
            </p:nvSpPr>
            <p:spPr bwMode="auto">
              <a:xfrm>
                <a:off x="8058151" y="3170238"/>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6" name="Freeform 15"/>
              <p:cNvSpPr>
                <a:spLocks noEditPoints="1"/>
              </p:cNvSpPr>
              <p:nvPr/>
            </p:nvSpPr>
            <p:spPr bwMode="auto">
              <a:xfrm>
                <a:off x="8137526" y="3213100"/>
                <a:ext cx="85725" cy="150813"/>
              </a:xfrm>
              <a:custGeom>
                <a:avLst/>
                <a:gdLst>
                  <a:gd name="T0" fmla="*/ 44 w 48"/>
                  <a:gd name="T1" fmla="*/ 84 h 84"/>
                  <a:gd name="T2" fmla="*/ 4 w 48"/>
                  <a:gd name="T3" fmla="*/ 84 h 84"/>
                  <a:gd name="T4" fmla="*/ 1 w 48"/>
                  <a:gd name="T5" fmla="*/ 83 h 84"/>
                  <a:gd name="T6" fmla="*/ 0 w 48"/>
                  <a:gd name="T7" fmla="*/ 79 h 84"/>
                  <a:gd name="T8" fmla="*/ 8 w 48"/>
                  <a:gd name="T9" fmla="*/ 42 h 84"/>
                  <a:gd name="T10" fmla="*/ 0 w 48"/>
                  <a:gd name="T11" fmla="*/ 24 h 84"/>
                  <a:gd name="T12" fmla="*/ 24 w 48"/>
                  <a:gd name="T13" fmla="*/ 0 h 84"/>
                  <a:gd name="T14" fmla="*/ 48 w 48"/>
                  <a:gd name="T15" fmla="*/ 24 h 84"/>
                  <a:gd name="T16" fmla="*/ 40 w 48"/>
                  <a:gd name="T17" fmla="*/ 42 h 84"/>
                  <a:gd name="T18" fmla="*/ 48 w 48"/>
                  <a:gd name="T19" fmla="*/ 79 h 84"/>
                  <a:gd name="T20" fmla="*/ 47 w 48"/>
                  <a:gd name="T21" fmla="*/ 83 h 84"/>
                  <a:gd name="T22" fmla="*/ 44 w 48"/>
                  <a:gd name="T23" fmla="*/ 84 h 84"/>
                  <a:gd name="T24" fmla="*/ 9 w 48"/>
                  <a:gd name="T25" fmla="*/ 76 h 84"/>
                  <a:gd name="T26" fmla="*/ 39 w 48"/>
                  <a:gd name="T27" fmla="*/ 76 h 84"/>
                  <a:gd name="T28" fmla="*/ 32 w 48"/>
                  <a:gd name="T29" fmla="*/ 41 h 84"/>
                  <a:gd name="T30" fmla="*/ 34 w 48"/>
                  <a:gd name="T31" fmla="*/ 37 h 84"/>
                  <a:gd name="T32" fmla="*/ 40 w 48"/>
                  <a:gd name="T33" fmla="*/ 24 h 84"/>
                  <a:gd name="T34" fmla="*/ 24 w 48"/>
                  <a:gd name="T35" fmla="*/ 8 h 84"/>
                  <a:gd name="T36" fmla="*/ 8 w 48"/>
                  <a:gd name="T37" fmla="*/ 24 h 84"/>
                  <a:gd name="T38" fmla="*/ 14 w 48"/>
                  <a:gd name="T39" fmla="*/ 37 h 84"/>
                  <a:gd name="T40" fmla="*/ 16 w 48"/>
                  <a:gd name="T41" fmla="*/ 41 h 84"/>
                  <a:gd name="T42" fmla="*/ 9 w 48"/>
                  <a:gd name="T4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84">
                    <a:moveTo>
                      <a:pt x="44" y="84"/>
                    </a:moveTo>
                    <a:cubicBezTo>
                      <a:pt x="4" y="84"/>
                      <a:pt x="4" y="84"/>
                      <a:pt x="4" y="84"/>
                    </a:cubicBezTo>
                    <a:cubicBezTo>
                      <a:pt x="3" y="84"/>
                      <a:pt x="2" y="83"/>
                      <a:pt x="1" y="83"/>
                    </a:cubicBezTo>
                    <a:cubicBezTo>
                      <a:pt x="0" y="82"/>
                      <a:pt x="0" y="80"/>
                      <a:pt x="0" y="79"/>
                    </a:cubicBezTo>
                    <a:cubicBezTo>
                      <a:pt x="8" y="42"/>
                      <a:pt x="8" y="42"/>
                      <a:pt x="8" y="42"/>
                    </a:cubicBezTo>
                    <a:cubicBezTo>
                      <a:pt x="3" y="37"/>
                      <a:pt x="0" y="31"/>
                      <a:pt x="0" y="24"/>
                    </a:cubicBezTo>
                    <a:cubicBezTo>
                      <a:pt x="0" y="11"/>
                      <a:pt x="11" y="0"/>
                      <a:pt x="24" y="0"/>
                    </a:cubicBezTo>
                    <a:cubicBezTo>
                      <a:pt x="37" y="0"/>
                      <a:pt x="48" y="11"/>
                      <a:pt x="48" y="24"/>
                    </a:cubicBezTo>
                    <a:cubicBezTo>
                      <a:pt x="48" y="31"/>
                      <a:pt x="45" y="37"/>
                      <a:pt x="40" y="42"/>
                    </a:cubicBezTo>
                    <a:cubicBezTo>
                      <a:pt x="48" y="79"/>
                      <a:pt x="48" y="79"/>
                      <a:pt x="48" y="79"/>
                    </a:cubicBezTo>
                    <a:cubicBezTo>
                      <a:pt x="48" y="80"/>
                      <a:pt x="48" y="82"/>
                      <a:pt x="47" y="83"/>
                    </a:cubicBezTo>
                    <a:cubicBezTo>
                      <a:pt x="46" y="83"/>
                      <a:pt x="45" y="84"/>
                      <a:pt x="44" y="84"/>
                    </a:cubicBezTo>
                    <a:close/>
                    <a:moveTo>
                      <a:pt x="9" y="76"/>
                    </a:moveTo>
                    <a:cubicBezTo>
                      <a:pt x="39" y="76"/>
                      <a:pt x="39" y="76"/>
                      <a:pt x="39" y="76"/>
                    </a:cubicBezTo>
                    <a:cubicBezTo>
                      <a:pt x="32" y="41"/>
                      <a:pt x="32" y="41"/>
                      <a:pt x="32" y="41"/>
                    </a:cubicBezTo>
                    <a:cubicBezTo>
                      <a:pt x="32" y="39"/>
                      <a:pt x="32" y="38"/>
                      <a:pt x="34" y="37"/>
                    </a:cubicBezTo>
                    <a:cubicBezTo>
                      <a:pt x="38" y="34"/>
                      <a:pt x="40" y="29"/>
                      <a:pt x="40" y="24"/>
                    </a:cubicBezTo>
                    <a:cubicBezTo>
                      <a:pt x="40" y="15"/>
                      <a:pt x="33" y="8"/>
                      <a:pt x="24" y="8"/>
                    </a:cubicBezTo>
                    <a:cubicBezTo>
                      <a:pt x="15" y="8"/>
                      <a:pt x="8" y="15"/>
                      <a:pt x="8" y="24"/>
                    </a:cubicBezTo>
                    <a:cubicBezTo>
                      <a:pt x="8" y="29"/>
                      <a:pt x="10" y="34"/>
                      <a:pt x="14" y="37"/>
                    </a:cubicBezTo>
                    <a:cubicBezTo>
                      <a:pt x="16" y="38"/>
                      <a:pt x="16" y="39"/>
                      <a:pt x="16" y="41"/>
                    </a:cubicBezTo>
                    <a:lnTo>
                      <a:pt x="9"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7" name="Rectangle 16"/>
              <p:cNvSpPr>
                <a:spLocks noChangeArrowheads="1"/>
              </p:cNvSpPr>
              <p:nvPr/>
            </p:nvSpPr>
            <p:spPr bwMode="auto">
              <a:xfrm>
                <a:off x="8108951"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8" name="Rectangle 17"/>
              <p:cNvSpPr>
                <a:spLocks noChangeArrowheads="1"/>
              </p:cNvSpPr>
              <p:nvPr/>
            </p:nvSpPr>
            <p:spPr bwMode="auto">
              <a:xfrm>
                <a:off x="8239126"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48" name="Group 547"/>
            <p:cNvGrpSpPr>
              <a:grpSpLocks noChangeAspect="1"/>
            </p:cNvGrpSpPr>
            <p:nvPr/>
          </p:nvGrpSpPr>
          <p:grpSpPr>
            <a:xfrm>
              <a:off x="6676691" y="4593327"/>
              <a:ext cx="250507" cy="277178"/>
              <a:chOff x="2308226" y="3911600"/>
              <a:chExt cx="417512" cy="461963"/>
            </a:xfrm>
          </p:grpSpPr>
          <p:sp>
            <p:nvSpPr>
              <p:cNvPr id="549" name="Rectangle 305"/>
              <p:cNvSpPr>
                <a:spLocks noChangeArrowheads="1"/>
              </p:cNvSpPr>
              <p:nvPr/>
            </p:nvSpPr>
            <p:spPr bwMode="auto">
              <a:xfrm>
                <a:off x="2416176" y="3948113"/>
                <a:ext cx="14288" cy="873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0" name="Freeform 306"/>
              <p:cNvSpPr>
                <a:spLocks/>
              </p:cNvSpPr>
              <p:nvPr/>
            </p:nvSpPr>
            <p:spPr bwMode="auto">
              <a:xfrm>
                <a:off x="2389188" y="3941763"/>
                <a:ext cx="68263" cy="41275"/>
              </a:xfrm>
              <a:custGeom>
                <a:avLst/>
                <a:gdLst>
                  <a:gd name="T0" fmla="*/ 32 w 38"/>
                  <a:gd name="T1" fmla="*/ 23 h 23"/>
                  <a:gd name="T2" fmla="*/ 19 w 38"/>
                  <a:gd name="T3" fmla="*/ 10 h 23"/>
                  <a:gd name="T4" fmla="*/ 6 w 38"/>
                  <a:gd name="T5" fmla="*/ 23 h 23"/>
                  <a:gd name="T6" fmla="*/ 0 w 38"/>
                  <a:gd name="T7" fmla="*/ 17 h 23"/>
                  <a:gd name="T8" fmla="*/ 16 w 38"/>
                  <a:gd name="T9" fmla="*/ 1 h 23"/>
                  <a:gd name="T10" fmla="*/ 22 w 38"/>
                  <a:gd name="T11" fmla="*/ 1 h 23"/>
                  <a:gd name="T12" fmla="*/ 38 w 38"/>
                  <a:gd name="T13" fmla="*/ 17 h 23"/>
                  <a:gd name="T14" fmla="*/ 32 w 38"/>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3">
                    <a:moveTo>
                      <a:pt x="32" y="23"/>
                    </a:moveTo>
                    <a:cubicBezTo>
                      <a:pt x="19" y="10"/>
                      <a:pt x="19" y="10"/>
                      <a:pt x="19" y="10"/>
                    </a:cubicBezTo>
                    <a:cubicBezTo>
                      <a:pt x="6" y="23"/>
                      <a:pt x="6" y="23"/>
                      <a:pt x="6" y="23"/>
                    </a:cubicBezTo>
                    <a:cubicBezTo>
                      <a:pt x="0" y="17"/>
                      <a:pt x="0" y="17"/>
                      <a:pt x="0" y="17"/>
                    </a:cubicBezTo>
                    <a:cubicBezTo>
                      <a:pt x="16" y="1"/>
                      <a:pt x="16" y="1"/>
                      <a:pt x="16" y="1"/>
                    </a:cubicBezTo>
                    <a:cubicBezTo>
                      <a:pt x="18" y="0"/>
                      <a:pt x="20" y="0"/>
                      <a:pt x="22" y="1"/>
                    </a:cubicBezTo>
                    <a:cubicBezTo>
                      <a:pt x="38" y="17"/>
                      <a:pt x="38" y="17"/>
                      <a:pt x="38" y="17"/>
                    </a:cubicBezTo>
                    <a:lnTo>
                      <a:pt x="32"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1" name="Rectangle 307"/>
              <p:cNvSpPr>
                <a:spLocks noChangeArrowheads="1"/>
              </p:cNvSpPr>
              <p:nvPr/>
            </p:nvSpPr>
            <p:spPr bwMode="auto">
              <a:xfrm>
                <a:off x="2416176" y="4078288"/>
                <a:ext cx="14288" cy="857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2" name="Freeform 308"/>
              <p:cNvSpPr>
                <a:spLocks/>
              </p:cNvSpPr>
              <p:nvPr/>
            </p:nvSpPr>
            <p:spPr bwMode="auto">
              <a:xfrm>
                <a:off x="2389188" y="4130675"/>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3" name="Rectangle 309"/>
              <p:cNvSpPr>
                <a:spLocks noChangeArrowheads="1"/>
              </p:cNvSpPr>
              <p:nvPr/>
            </p:nvSpPr>
            <p:spPr bwMode="auto">
              <a:xfrm>
                <a:off x="2444751" y="4049713"/>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4" name="Freeform 310"/>
              <p:cNvSpPr>
                <a:spLocks/>
              </p:cNvSpPr>
              <p:nvPr/>
            </p:nvSpPr>
            <p:spPr bwMode="auto">
              <a:xfrm>
                <a:off x="2497138" y="4022725"/>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5" name="Rectangle 311"/>
              <p:cNvSpPr>
                <a:spLocks noChangeArrowheads="1"/>
              </p:cNvSpPr>
              <p:nvPr/>
            </p:nvSpPr>
            <p:spPr bwMode="auto">
              <a:xfrm>
                <a:off x="2314576" y="4049713"/>
                <a:ext cx="873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6" name="Freeform 312"/>
              <p:cNvSpPr>
                <a:spLocks/>
              </p:cNvSpPr>
              <p:nvPr/>
            </p:nvSpPr>
            <p:spPr bwMode="auto">
              <a:xfrm>
                <a:off x="2308226" y="4022725"/>
                <a:ext cx="41275" cy="68263"/>
              </a:xfrm>
              <a:custGeom>
                <a:avLst/>
                <a:gdLst>
                  <a:gd name="T0" fmla="*/ 17 w 23"/>
                  <a:gd name="T1" fmla="*/ 38 h 38"/>
                  <a:gd name="T2" fmla="*/ 1 w 23"/>
                  <a:gd name="T3" fmla="*/ 22 h 38"/>
                  <a:gd name="T4" fmla="*/ 1 w 23"/>
                  <a:gd name="T5" fmla="*/ 16 h 38"/>
                  <a:gd name="T6" fmla="*/ 17 w 23"/>
                  <a:gd name="T7" fmla="*/ 0 h 38"/>
                  <a:gd name="T8" fmla="*/ 23 w 23"/>
                  <a:gd name="T9" fmla="*/ 6 h 38"/>
                  <a:gd name="T10" fmla="*/ 10 w 23"/>
                  <a:gd name="T11" fmla="*/ 19 h 38"/>
                  <a:gd name="T12" fmla="*/ 23 w 23"/>
                  <a:gd name="T13" fmla="*/ 32 h 38"/>
                  <a:gd name="T14" fmla="*/ 17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17" y="38"/>
                    </a:moveTo>
                    <a:cubicBezTo>
                      <a:pt x="1" y="22"/>
                      <a:pt x="1" y="22"/>
                      <a:pt x="1" y="22"/>
                    </a:cubicBezTo>
                    <a:cubicBezTo>
                      <a:pt x="0" y="20"/>
                      <a:pt x="0" y="18"/>
                      <a:pt x="1" y="16"/>
                    </a:cubicBezTo>
                    <a:cubicBezTo>
                      <a:pt x="17" y="0"/>
                      <a:pt x="17" y="0"/>
                      <a:pt x="17" y="0"/>
                    </a:cubicBezTo>
                    <a:cubicBezTo>
                      <a:pt x="23" y="6"/>
                      <a:pt x="23" y="6"/>
                      <a:pt x="23" y="6"/>
                    </a:cubicBezTo>
                    <a:cubicBezTo>
                      <a:pt x="10" y="19"/>
                      <a:pt x="10" y="19"/>
                      <a:pt x="10" y="19"/>
                    </a:cubicBezTo>
                    <a:cubicBezTo>
                      <a:pt x="23" y="32"/>
                      <a:pt x="23" y="32"/>
                      <a:pt x="23" y="32"/>
                    </a:cubicBezTo>
                    <a:lnTo>
                      <a:pt x="17"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7" name="Freeform 313"/>
              <p:cNvSpPr>
                <a:spLocks/>
              </p:cNvSpPr>
              <p:nvPr/>
            </p:nvSpPr>
            <p:spPr bwMode="auto">
              <a:xfrm>
                <a:off x="2455863" y="3911600"/>
                <a:ext cx="269875" cy="461963"/>
              </a:xfrm>
              <a:custGeom>
                <a:avLst/>
                <a:gdLst>
                  <a:gd name="T0" fmla="*/ 78 w 150"/>
                  <a:gd name="T1" fmla="*/ 256 h 256"/>
                  <a:gd name="T2" fmla="*/ 70 w 150"/>
                  <a:gd name="T3" fmla="*/ 256 h 256"/>
                  <a:gd name="T4" fmla="*/ 70 w 150"/>
                  <a:gd name="T5" fmla="*/ 208 h 256"/>
                  <a:gd name="T6" fmla="*/ 74 w 150"/>
                  <a:gd name="T7" fmla="*/ 204 h 256"/>
                  <a:gd name="T8" fmla="*/ 98 w 150"/>
                  <a:gd name="T9" fmla="*/ 204 h 256"/>
                  <a:gd name="T10" fmla="*/ 118 w 150"/>
                  <a:gd name="T11" fmla="*/ 184 h 256"/>
                  <a:gd name="T12" fmla="*/ 118 w 150"/>
                  <a:gd name="T13" fmla="*/ 148 h 256"/>
                  <a:gd name="T14" fmla="*/ 122 w 150"/>
                  <a:gd name="T15" fmla="*/ 144 h 256"/>
                  <a:gd name="T16" fmla="*/ 142 w 150"/>
                  <a:gd name="T17" fmla="*/ 144 h 256"/>
                  <a:gd name="T18" fmla="*/ 142 w 150"/>
                  <a:gd name="T19" fmla="*/ 141 h 256"/>
                  <a:gd name="T20" fmla="*/ 118 w 150"/>
                  <a:gd name="T21" fmla="*/ 90 h 256"/>
                  <a:gd name="T22" fmla="*/ 118 w 150"/>
                  <a:gd name="T23" fmla="*/ 88 h 256"/>
                  <a:gd name="T24" fmla="*/ 38 w 150"/>
                  <a:gd name="T25" fmla="*/ 8 h 256"/>
                  <a:gd name="T26" fmla="*/ 4 w 150"/>
                  <a:gd name="T27" fmla="*/ 16 h 256"/>
                  <a:gd name="T28" fmla="*/ 0 w 150"/>
                  <a:gd name="T29" fmla="*/ 8 h 256"/>
                  <a:gd name="T30" fmla="*/ 38 w 150"/>
                  <a:gd name="T31" fmla="*/ 0 h 256"/>
                  <a:gd name="T32" fmla="*/ 126 w 150"/>
                  <a:gd name="T33" fmla="*/ 87 h 256"/>
                  <a:gd name="T34" fmla="*/ 150 w 150"/>
                  <a:gd name="T35" fmla="*/ 138 h 256"/>
                  <a:gd name="T36" fmla="*/ 150 w 150"/>
                  <a:gd name="T37" fmla="*/ 140 h 256"/>
                  <a:gd name="T38" fmla="*/ 150 w 150"/>
                  <a:gd name="T39" fmla="*/ 148 h 256"/>
                  <a:gd name="T40" fmla="*/ 146 w 150"/>
                  <a:gd name="T41" fmla="*/ 152 h 256"/>
                  <a:gd name="T42" fmla="*/ 126 w 150"/>
                  <a:gd name="T43" fmla="*/ 152 h 256"/>
                  <a:gd name="T44" fmla="*/ 126 w 150"/>
                  <a:gd name="T45" fmla="*/ 184 h 256"/>
                  <a:gd name="T46" fmla="*/ 98 w 150"/>
                  <a:gd name="T47" fmla="*/ 212 h 256"/>
                  <a:gd name="T48" fmla="*/ 78 w 150"/>
                  <a:gd name="T49" fmla="*/ 212 h 256"/>
                  <a:gd name="T50" fmla="*/ 78 w 150"/>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0" h="256">
                    <a:moveTo>
                      <a:pt x="78" y="256"/>
                    </a:moveTo>
                    <a:cubicBezTo>
                      <a:pt x="70" y="256"/>
                      <a:pt x="70" y="256"/>
                      <a:pt x="70" y="256"/>
                    </a:cubicBezTo>
                    <a:cubicBezTo>
                      <a:pt x="70" y="208"/>
                      <a:pt x="70" y="208"/>
                      <a:pt x="70" y="208"/>
                    </a:cubicBezTo>
                    <a:cubicBezTo>
                      <a:pt x="70" y="206"/>
                      <a:pt x="72" y="204"/>
                      <a:pt x="74" y="204"/>
                    </a:cubicBezTo>
                    <a:cubicBezTo>
                      <a:pt x="98" y="204"/>
                      <a:pt x="98" y="204"/>
                      <a:pt x="98" y="204"/>
                    </a:cubicBezTo>
                    <a:cubicBezTo>
                      <a:pt x="109" y="204"/>
                      <a:pt x="118" y="195"/>
                      <a:pt x="118" y="184"/>
                    </a:cubicBezTo>
                    <a:cubicBezTo>
                      <a:pt x="118" y="148"/>
                      <a:pt x="118" y="148"/>
                      <a:pt x="118" y="148"/>
                    </a:cubicBezTo>
                    <a:cubicBezTo>
                      <a:pt x="118" y="146"/>
                      <a:pt x="120" y="144"/>
                      <a:pt x="122" y="144"/>
                    </a:cubicBezTo>
                    <a:cubicBezTo>
                      <a:pt x="142" y="144"/>
                      <a:pt x="142" y="144"/>
                      <a:pt x="142" y="144"/>
                    </a:cubicBezTo>
                    <a:cubicBezTo>
                      <a:pt x="142" y="141"/>
                      <a:pt x="142" y="141"/>
                      <a:pt x="142" y="141"/>
                    </a:cubicBezTo>
                    <a:cubicBezTo>
                      <a:pt x="118" y="90"/>
                      <a:pt x="118" y="90"/>
                      <a:pt x="118" y="90"/>
                    </a:cubicBezTo>
                    <a:cubicBezTo>
                      <a:pt x="118" y="89"/>
                      <a:pt x="118" y="89"/>
                      <a:pt x="118" y="88"/>
                    </a:cubicBezTo>
                    <a:cubicBezTo>
                      <a:pt x="118" y="44"/>
                      <a:pt x="82" y="8"/>
                      <a:pt x="38" y="8"/>
                    </a:cubicBezTo>
                    <a:cubicBezTo>
                      <a:pt x="26" y="8"/>
                      <a:pt x="15" y="11"/>
                      <a:pt x="4" y="16"/>
                    </a:cubicBezTo>
                    <a:cubicBezTo>
                      <a:pt x="0" y="8"/>
                      <a:pt x="0" y="8"/>
                      <a:pt x="0" y="8"/>
                    </a:cubicBezTo>
                    <a:cubicBezTo>
                      <a:pt x="12" y="3"/>
                      <a:pt x="25" y="0"/>
                      <a:pt x="38" y="0"/>
                    </a:cubicBezTo>
                    <a:cubicBezTo>
                      <a:pt x="86" y="0"/>
                      <a:pt x="126" y="39"/>
                      <a:pt x="126" y="87"/>
                    </a:cubicBezTo>
                    <a:cubicBezTo>
                      <a:pt x="150" y="138"/>
                      <a:pt x="150" y="138"/>
                      <a:pt x="150" y="138"/>
                    </a:cubicBezTo>
                    <a:cubicBezTo>
                      <a:pt x="150" y="139"/>
                      <a:pt x="150" y="139"/>
                      <a:pt x="150" y="140"/>
                    </a:cubicBezTo>
                    <a:cubicBezTo>
                      <a:pt x="150" y="148"/>
                      <a:pt x="150" y="148"/>
                      <a:pt x="150" y="148"/>
                    </a:cubicBezTo>
                    <a:cubicBezTo>
                      <a:pt x="150" y="150"/>
                      <a:pt x="148" y="152"/>
                      <a:pt x="146" y="152"/>
                    </a:cubicBezTo>
                    <a:cubicBezTo>
                      <a:pt x="126" y="152"/>
                      <a:pt x="126" y="152"/>
                      <a:pt x="126" y="152"/>
                    </a:cubicBezTo>
                    <a:cubicBezTo>
                      <a:pt x="126" y="184"/>
                      <a:pt x="126" y="184"/>
                      <a:pt x="126" y="184"/>
                    </a:cubicBezTo>
                    <a:cubicBezTo>
                      <a:pt x="126" y="199"/>
                      <a:pt x="114" y="212"/>
                      <a:pt x="98" y="212"/>
                    </a:cubicBezTo>
                    <a:cubicBezTo>
                      <a:pt x="78" y="212"/>
                      <a:pt x="78" y="212"/>
                      <a:pt x="78" y="212"/>
                    </a:cubicBezTo>
                    <a:lnTo>
                      <a:pt x="7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8" name="Freeform 314"/>
              <p:cNvSpPr>
                <a:spLocks/>
              </p:cNvSpPr>
              <p:nvPr/>
            </p:nvSpPr>
            <p:spPr bwMode="auto">
              <a:xfrm>
                <a:off x="2393951" y="4191000"/>
                <a:ext cx="36513" cy="182563"/>
              </a:xfrm>
              <a:custGeom>
                <a:avLst/>
                <a:gdLst>
                  <a:gd name="T0" fmla="*/ 20 w 20"/>
                  <a:gd name="T1" fmla="*/ 101 h 101"/>
                  <a:gd name="T2" fmla="*/ 12 w 20"/>
                  <a:gd name="T3" fmla="*/ 101 h 101"/>
                  <a:gd name="T4" fmla="*/ 12 w 20"/>
                  <a:gd name="T5" fmla="*/ 53 h 101"/>
                  <a:gd name="T6" fmla="*/ 0 w 20"/>
                  <a:gd name="T7" fmla="*/ 2 h 101"/>
                  <a:gd name="T8" fmla="*/ 8 w 20"/>
                  <a:gd name="T9" fmla="*/ 0 h 101"/>
                  <a:gd name="T10" fmla="*/ 20 w 20"/>
                  <a:gd name="T11" fmla="*/ 53 h 101"/>
                  <a:gd name="T12" fmla="*/ 20 w 20"/>
                  <a:gd name="T13" fmla="*/ 101 h 101"/>
                </a:gdLst>
                <a:ahLst/>
                <a:cxnLst>
                  <a:cxn ang="0">
                    <a:pos x="T0" y="T1"/>
                  </a:cxn>
                  <a:cxn ang="0">
                    <a:pos x="T2" y="T3"/>
                  </a:cxn>
                  <a:cxn ang="0">
                    <a:pos x="T4" y="T5"/>
                  </a:cxn>
                  <a:cxn ang="0">
                    <a:pos x="T6" y="T7"/>
                  </a:cxn>
                  <a:cxn ang="0">
                    <a:pos x="T8" y="T9"/>
                  </a:cxn>
                  <a:cxn ang="0">
                    <a:pos x="T10" y="T11"/>
                  </a:cxn>
                  <a:cxn ang="0">
                    <a:pos x="T12" y="T13"/>
                  </a:cxn>
                </a:cxnLst>
                <a:rect l="0" t="0" r="r" b="b"/>
                <a:pathLst>
                  <a:path w="20" h="101">
                    <a:moveTo>
                      <a:pt x="20" y="101"/>
                    </a:moveTo>
                    <a:cubicBezTo>
                      <a:pt x="12" y="101"/>
                      <a:pt x="12" y="101"/>
                      <a:pt x="12" y="101"/>
                    </a:cubicBezTo>
                    <a:cubicBezTo>
                      <a:pt x="12" y="53"/>
                      <a:pt x="12" y="53"/>
                      <a:pt x="12" y="53"/>
                    </a:cubicBezTo>
                    <a:cubicBezTo>
                      <a:pt x="12" y="36"/>
                      <a:pt x="7" y="20"/>
                      <a:pt x="0" y="2"/>
                    </a:cubicBezTo>
                    <a:cubicBezTo>
                      <a:pt x="8" y="0"/>
                      <a:pt x="8" y="0"/>
                      <a:pt x="8" y="0"/>
                    </a:cubicBezTo>
                    <a:cubicBezTo>
                      <a:pt x="15" y="18"/>
                      <a:pt x="20" y="35"/>
                      <a:pt x="20" y="53"/>
                    </a:cubicBezTo>
                    <a:lnTo>
                      <a:pt x="20" y="10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9" name="Rectangle 315"/>
              <p:cNvSpPr>
                <a:spLocks noChangeArrowheads="1"/>
              </p:cNvSpPr>
              <p:nvPr/>
            </p:nvSpPr>
            <p:spPr bwMode="auto">
              <a:xfrm>
                <a:off x="256698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0" name="Freeform 316"/>
              <p:cNvSpPr>
                <a:spLocks noEditPoints="1"/>
              </p:cNvSpPr>
              <p:nvPr/>
            </p:nvSpPr>
            <p:spPr bwMode="auto">
              <a:xfrm>
                <a:off x="2393951" y="402748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1" name="Freeform 317"/>
              <p:cNvSpPr>
                <a:spLocks noEditPoints="1"/>
              </p:cNvSpPr>
              <p:nvPr/>
            </p:nvSpPr>
            <p:spPr bwMode="auto">
              <a:xfrm>
                <a:off x="2365376" y="3998913"/>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62" name="Group 561"/>
            <p:cNvGrpSpPr>
              <a:grpSpLocks noChangeAspect="1"/>
            </p:cNvGrpSpPr>
            <p:nvPr/>
          </p:nvGrpSpPr>
          <p:grpSpPr>
            <a:xfrm>
              <a:off x="9190882" y="3910657"/>
              <a:ext cx="259080" cy="277178"/>
              <a:chOff x="2324101" y="2382838"/>
              <a:chExt cx="431800" cy="461963"/>
            </a:xfrm>
          </p:grpSpPr>
          <p:sp>
            <p:nvSpPr>
              <p:cNvPr id="563" name="Freeform 231"/>
              <p:cNvSpPr>
                <a:spLocks noEditPoints="1"/>
              </p:cNvSpPr>
              <p:nvPr/>
            </p:nvSpPr>
            <p:spPr bwMode="auto">
              <a:xfrm>
                <a:off x="2324101" y="2382838"/>
                <a:ext cx="244475" cy="246063"/>
              </a:xfrm>
              <a:custGeom>
                <a:avLst/>
                <a:gdLst>
                  <a:gd name="T0" fmla="*/ 78 w 136"/>
                  <a:gd name="T1" fmla="*/ 136 h 136"/>
                  <a:gd name="T2" fmla="*/ 68 w 136"/>
                  <a:gd name="T3" fmla="*/ 124 h 136"/>
                  <a:gd name="T4" fmla="*/ 58 w 136"/>
                  <a:gd name="T5" fmla="*/ 136 h 136"/>
                  <a:gd name="T6" fmla="*/ 30 w 136"/>
                  <a:gd name="T7" fmla="*/ 124 h 136"/>
                  <a:gd name="T8" fmla="*/ 29 w 136"/>
                  <a:gd name="T9" fmla="*/ 117 h 136"/>
                  <a:gd name="T10" fmla="*/ 19 w 136"/>
                  <a:gd name="T11" fmla="*/ 107 h 136"/>
                  <a:gd name="T12" fmla="*/ 12 w 136"/>
                  <a:gd name="T13" fmla="*/ 106 h 136"/>
                  <a:gd name="T14" fmla="*/ 0 w 136"/>
                  <a:gd name="T15" fmla="*/ 78 h 136"/>
                  <a:gd name="T16" fmla="*/ 12 w 136"/>
                  <a:gd name="T17" fmla="*/ 68 h 136"/>
                  <a:gd name="T18" fmla="*/ 1 w 136"/>
                  <a:gd name="T19" fmla="*/ 58 h 136"/>
                  <a:gd name="T20" fmla="*/ 13 w 136"/>
                  <a:gd name="T21" fmla="*/ 30 h 136"/>
                  <a:gd name="T22" fmla="*/ 19 w 136"/>
                  <a:gd name="T23" fmla="*/ 29 h 136"/>
                  <a:gd name="T24" fmla="*/ 29 w 136"/>
                  <a:gd name="T25" fmla="*/ 19 h 136"/>
                  <a:gd name="T26" fmla="*/ 30 w 136"/>
                  <a:gd name="T27" fmla="*/ 12 h 136"/>
                  <a:gd name="T28" fmla="*/ 58 w 136"/>
                  <a:gd name="T29" fmla="*/ 0 h 136"/>
                  <a:gd name="T30" fmla="*/ 68 w 136"/>
                  <a:gd name="T31" fmla="*/ 12 h 136"/>
                  <a:gd name="T32" fmla="*/ 78 w 136"/>
                  <a:gd name="T33" fmla="*/ 0 h 136"/>
                  <a:gd name="T34" fmla="*/ 106 w 136"/>
                  <a:gd name="T35" fmla="*/ 12 h 136"/>
                  <a:gd name="T36" fmla="*/ 107 w 136"/>
                  <a:gd name="T37" fmla="*/ 19 h 136"/>
                  <a:gd name="T38" fmla="*/ 117 w 136"/>
                  <a:gd name="T39" fmla="*/ 29 h 136"/>
                  <a:gd name="T40" fmla="*/ 124 w 136"/>
                  <a:gd name="T41" fmla="*/ 30 h 136"/>
                  <a:gd name="T42" fmla="*/ 135 w 136"/>
                  <a:gd name="T43" fmla="*/ 58 h 136"/>
                  <a:gd name="T44" fmla="*/ 124 w 136"/>
                  <a:gd name="T45" fmla="*/ 68 h 136"/>
                  <a:gd name="T46" fmla="*/ 135 w 136"/>
                  <a:gd name="T47" fmla="*/ 78 h 136"/>
                  <a:gd name="T48" fmla="*/ 124 w 136"/>
                  <a:gd name="T49" fmla="*/ 106 h 136"/>
                  <a:gd name="T50" fmla="*/ 117 w 136"/>
                  <a:gd name="T51" fmla="*/ 107 h 136"/>
                  <a:gd name="T52" fmla="*/ 107 w 136"/>
                  <a:gd name="T53" fmla="*/ 117 h 136"/>
                  <a:gd name="T54" fmla="*/ 106 w 136"/>
                  <a:gd name="T55" fmla="*/ 124 h 136"/>
                  <a:gd name="T56" fmla="*/ 80 w 136"/>
                  <a:gd name="T57" fmla="*/ 136 h 136"/>
                  <a:gd name="T58" fmla="*/ 83 w 136"/>
                  <a:gd name="T59" fmla="*/ 126 h 136"/>
                  <a:gd name="T60" fmla="*/ 101 w 136"/>
                  <a:gd name="T61" fmla="*/ 101 h 136"/>
                  <a:gd name="T62" fmla="*/ 126 w 136"/>
                  <a:gd name="T63" fmla="*/ 83 h 136"/>
                  <a:gd name="T64" fmla="*/ 126 w 136"/>
                  <a:gd name="T65" fmla="*/ 53 h 136"/>
                  <a:gd name="T66" fmla="*/ 101 w 136"/>
                  <a:gd name="T67" fmla="*/ 35 h 136"/>
                  <a:gd name="T68" fmla="*/ 83 w 136"/>
                  <a:gd name="T69" fmla="*/ 10 h 136"/>
                  <a:gd name="T70" fmla="*/ 53 w 136"/>
                  <a:gd name="T71" fmla="*/ 10 h 136"/>
                  <a:gd name="T72" fmla="*/ 35 w 136"/>
                  <a:gd name="T73" fmla="*/ 35 h 136"/>
                  <a:gd name="T74" fmla="*/ 9 w 136"/>
                  <a:gd name="T75" fmla="*/ 53 h 136"/>
                  <a:gd name="T76" fmla="*/ 10 w 136"/>
                  <a:gd name="T77" fmla="*/ 83 h 136"/>
                  <a:gd name="T78" fmla="*/ 35 w 136"/>
                  <a:gd name="T79" fmla="*/ 101 h 136"/>
                  <a:gd name="T80" fmla="*/ 53 w 136"/>
                  <a:gd name="T81"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36">
                    <a:moveTo>
                      <a:pt x="80" y="136"/>
                    </a:moveTo>
                    <a:cubicBezTo>
                      <a:pt x="79" y="136"/>
                      <a:pt x="79" y="136"/>
                      <a:pt x="78" y="136"/>
                    </a:cubicBezTo>
                    <a:cubicBezTo>
                      <a:pt x="77" y="135"/>
                      <a:pt x="76" y="134"/>
                      <a:pt x="76" y="132"/>
                    </a:cubicBezTo>
                    <a:cubicBezTo>
                      <a:pt x="76" y="128"/>
                      <a:pt x="73" y="124"/>
                      <a:pt x="68" y="124"/>
                    </a:cubicBezTo>
                    <a:cubicBezTo>
                      <a:pt x="63" y="124"/>
                      <a:pt x="60" y="128"/>
                      <a:pt x="60" y="132"/>
                    </a:cubicBezTo>
                    <a:cubicBezTo>
                      <a:pt x="60" y="134"/>
                      <a:pt x="59" y="135"/>
                      <a:pt x="58" y="136"/>
                    </a:cubicBezTo>
                    <a:cubicBezTo>
                      <a:pt x="57" y="136"/>
                      <a:pt x="55" y="136"/>
                      <a:pt x="54" y="136"/>
                    </a:cubicBezTo>
                    <a:cubicBezTo>
                      <a:pt x="30" y="124"/>
                      <a:pt x="30" y="124"/>
                      <a:pt x="30" y="124"/>
                    </a:cubicBezTo>
                    <a:cubicBezTo>
                      <a:pt x="29" y="123"/>
                      <a:pt x="28" y="122"/>
                      <a:pt x="28" y="121"/>
                    </a:cubicBezTo>
                    <a:cubicBezTo>
                      <a:pt x="28" y="120"/>
                      <a:pt x="28" y="118"/>
                      <a:pt x="29" y="117"/>
                    </a:cubicBezTo>
                    <a:cubicBezTo>
                      <a:pt x="30" y="116"/>
                      <a:pt x="33" y="111"/>
                      <a:pt x="29" y="107"/>
                    </a:cubicBezTo>
                    <a:cubicBezTo>
                      <a:pt x="25" y="103"/>
                      <a:pt x="20" y="106"/>
                      <a:pt x="19" y="107"/>
                    </a:cubicBezTo>
                    <a:cubicBezTo>
                      <a:pt x="18" y="108"/>
                      <a:pt x="16" y="108"/>
                      <a:pt x="15" y="108"/>
                    </a:cubicBezTo>
                    <a:cubicBezTo>
                      <a:pt x="14" y="108"/>
                      <a:pt x="13" y="107"/>
                      <a:pt x="12" y="106"/>
                    </a:cubicBezTo>
                    <a:cubicBezTo>
                      <a:pt x="0" y="82"/>
                      <a:pt x="0" y="82"/>
                      <a:pt x="0" y="82"/>
                    </a:cubicBezTo>
                    <a:cubicBezTo>
                      <a:pt x="0" y="81"/>
                      <a:pt x="0" y="79"/>
                      <a:pt x="0" y="78"/>
                    </a:cubicBezTo>
                    <a:cubicBezTo>
                      <a:pt x="1" y="77"/>
                      <a:pt x="2" y="76"/>
                      <a:pt x="4" y="76"/>
                    </a:cubicBezTo>
                    <a:cubicBezTo>
                      <a:pt x="8" y="76"/>
                      <a:pt x="12" y="73"/>
                      <a:pt x="12" y="68"/>
                    </a:cubicBezTo>
                    <a:cubicBezTo>
                      <a:pt x="12" y="63"/>
                      <a:pt x="8" y="60"/>
                      <a:pt x="4" y="60"/>
                    </a:cubicBezTo>
                    <a:cubicBezTo>
                      <a:pt x="2" y="60"/>
                      <a:pt x="1" y="59"/>
                      <a:pt x="1" y="58"/>
                    </a:cubicBezTo>
                    <a:cubicBezTo>
                      <a:pt x="0" y="57"/>
                      <a:pt x="0" y="56"/>
                      <a:pt x="0" y="55"/>
                    </a:cubicBezTo>
                    <a:cubicBezTo>
                      <a:pt x="2" y="46"/>
                      <a:pt x="9" y="36"/>
                      <a:pt x="13" y="30"/>
                    </a:cubicBezTo>
                    <a:cubicBezTo>
                      <a:pt x="13" y="29"/>
                      <a:pt x="14" y="28"/>
                      <a:pt x="15" y="28"/>
                    </a:cubicBezTo>
                    <a:cubicBezTo>
                      <a:pt x="16" y="28"/>
                      <a:pt x="18" y="28"/>
                      <a:pt x="19" y="29"/>
                    </a:cubicBezTo>
                    <a:cubicBezTo>
                      <a:pt x="20" y="30"/>
                      <a:pt x="25" y="33"/>
                      <a:pt x="29" y="29"/>
                    </a:cubicBezTo>
                    <a:cubicBezTo>
                      <a:pt x="33" y="25"/>
                      <a:pt x="30" y="20"/>
                      <a:pt x="29" y="19"/>
                    </a:cubicBezTo>
                    <a:cubicBezTo>
                      <a:pt x="28" y="18"/>
                      <a:pt x="28" y="16"/>
                      <a:pt x="28" y="15"/>
                    </a:cubicBezTo>
                    <a:cubicBezTo>
                      <a:pt x="28" y="14"/>
                      <a:pt x="29" y="13"/>
                      <a:pt x="30" y="12"/>
                    </a:cubicBezTo>
                    <a:cubicBezTo>
                      <a:pt x="54" y="0"/>
                      <a:pt x="54" y="0"/>
                      <a:pt x="54" y="0"/>
                    </a:cubicBezTo>
                    <a:cubicBezTo>
                      <a:pt x="55" y="0"/>
                      <a:pt x="57" y="0"/>
                      <a:pt x="58" y="0"/>
                    </a:cubicBezTo>
                    <a:cubicBezTo>
                      <a:pt x="59" y="1"/>
                      <a:pt x="60" y="2"/>
                      <a:pt x="60" y="4"/>
                    </a:cubicBezTo>
                    <a:cubicBezTo>
                      <a:pt x="60" y="8"/>
                      <a:pt x="63" y="12"/>
                      <a:pt x="68" y="12"/>
                    </a:cubicBezTo>
                    <a:cubicBezTo>
                      <a:pt x="73" y="12"/>
                      <a:pt x="76" y="8"/>
                      <a:pt x="76" y="4"/>
                    </a:cubicBezTo>
                    <a:cubicBezTo>
                      <a:pt x="76" y="2"/>
                      <a:pt x="77" y="1"/>
                      <a:pt x="78" y="0"/>
                    </a:cubicBezTo>
                    <a:cubicBezTo>
                      <a:pt x="79" y="0"/>
                      <a:pt x="81" y="0"/>
                      <a:pt x="82" y="0"/>
                    </a:cubicBezTo>
                    <a:cubicBezTo>
                      <a:pt x="106" y="12"/>
                      <a:pt x="106" y="12"/>
                      <a:pt x="106" y="12"/>
                    </a:cubicBezTo>
                    <a:cubicBezTo>
                      <a:pt x="107" y="13"/>
                      <a:pt x="108" y="14"/>
                      <a:pt x="108" y="15"/>
                    </a:cubicBezTo>
                    <a:cubicBezTo>
                      <a:pt x="108" y="16"/>
                      <a:pt x="108" y="18"/>
                      <a:pt x="107" y="19"/>
                    </a:cubicBezTo>
                    <a:cubicBezTo>
                      <a:pt x="106" y="20"/>
                      <a:pt x="103" y="25"/>
                      <a:pt x="107" y="29"/>
                    </a:cubicBezTo>
                    <a:cubicBezTo>
                      <a:pt x="111" y="33"/>
                      <a:pt x="116" y="30"/>
                      <a:pt x="117" y="29"/>
                    </a:cubicBezTo>
                    <a:cubicBezTo>
                      <a:pt x="118" y="28"/>
                      <a:pt x="120" y="28"/>
                      <a:pt x="121" y="28"/>
                    </a:cubicBezTo>
                    <a:cubicBezTo>
                      <a:pt x="122" y="28"/>
                      <a:pt x="123" y="29"/>
                      <a:pt x="124" y="30"/>
                    </a:cubicBezTo>
                    <a:cubicBezTo>
                      <a:pt x="136" y="54"/>
                      <a:pt x="136" y="54"/>
                      <a:pt x="136" y="54"/>
                    </a:cubicBezTo>
                    <a:cubicBezTo>
                      <a:pt x="136" y="55"/>
                      <a:pt x="136" y="57"/>
                      <a:pt x="135" y="58"/>
                    </a:cubicBezTo>
                    <a:cubicBezTo>
                      <a:pt x="135" y="59"/>
                      <a:pt x="134" y="60"/>
                      <a:pt x="132" y="60"/>
                    </a:cubicBezTo>
                    <a:cubicBezTo>
                      <a:pt x="128" y="60"/>
                      <a:pt x="124" y="63"/>
                      <a:pt x="124" y="68"/>
                    </a:cubicBezTo>
                    <a:cubicBezTo>
                      <a:pt x="124" y="73"/>
                      <a:pt x="128" y="76"/>
                      <a:pt x="132" y="76"/>
                    </a:cubicBezTo>
                    <a:cubicBezTo>
                      <a:pt x="134" y="76"/>
                      <a:pt x="135" y="77"/>
                      <a:pt x="135" y="78"/>
                    </a:cubicBezTo>
                    <a:cubicBezTo>
                      <a:pt x="136" y="79"/>
                      <a:pt x="136" y="81"/>
                      <a:pt x="136" y="82"/>
                    </a:cubicBezTo>
                    <a:cubicBezTo>
                      <a:pt x="124" y="106"/>
                      <a:pt x="124" y="106"/>
                      <a:pt x="124" y="106"/>
                    </a:cubicBezTo>
                    <a:cubicBezTo>
                      <a:pt x="123" y="107"/>
                      <a:pt x="122" y="108"/>
                      <a:pt x="121" y="108"/>
                    </a:cubicBezTo>
                    <a:cubicBezTo>
                      <a:pt x="120" y="108"/>
                      <a:pt x="118" y="108"/>
                      <a:pt x="117" y="107"/>
                    </a:cubicBezTo>
                    <a:cubicBezTo>
                      <a:pt x="116" y="106"/>
                      <a:pt x="111" y="103"/>
                      <a:pt x="107" y="107"/>
                    </a:cubicBezTo>
                    <a:cubicBezTo>
                      <a:pt x="103" y="111"/>
                      <a:pt x="106" y="116"/>
                      <a:pt x="107" y="117"/>
                    </a:cubicBezTo>
                    <a:cubicBezTo>
                      <a:pt x="108" y="118"/>
                      <a:pt x="108" y="120"/>
                      <a:pt x="108" y="121"/>
                    </a:cubicBezTo>
                    <a:cubicBezTo>
                      <a:pt x="108" y="122"/>
                      <a:pt x="107" y="123"/>
                      <a:pt x="106" y="124"/>
                    </a:cubicBezTo>
                    <a:cubicBezTo>
                      <a:pt x="82" y="136"/>
                      <a:pt x="82" y="136"/>
                      <a:pt x="82" y="136"/>
                    </a:cubicBezTo>
                    <a:cubicBezTo>
                      <a:pt x="81" y="136"/>
                      <a:pt x="81" y="136"/>
                      <a:pt x="80" y="136"/>
                    </a:cubicBezTo>
                    <a:close/>
                    <a:moveTo>
                      <a:pt x="68" y="116"/>
                    </a:moveTo>
                    <a:cubicBezTo>
                      <a:pt x="74" y="116"/>
                      <a:pt x="80" y="120"/>
                      <a:pt x="83" y="126"/>
                    </a:cubicBezTo>
                    <a:cubicBezTo>
                      <a:pt x="98" y="118"/>
                      <a:pt x="98" y="118"/>
                      <a:pt x="98" y="118"/>
                    </a:cubicBezTo>
                    <a:cubicBezTo>
                      <a:pt x="95" y="112"/>
                      <a:pt x="96" y="106"/>
                      <a:pt x="101" y="101"/>
                    </a:cubicBezTo>
                    <a:cubicBezTo>
                      <a:pt x="106" y="96"/>
                      <a:pt x="112" y="95"/>
                      <a:pt x="118" y="98"/>
                    </a:cubicBezTo>
                    <a:cubicBezTo>
                      <a:pt x="126" y="83"/>
                      <a:pt x="126" y="83"/>
                      <a:pt x="126" y="83"/>
                    </a:cubicBezTo>
                    <a:cubicBezTo>
                      <a:pt x="120" y="80"/>
                      <a:pt x="116" y="74"/>
                      <a:pt x="116" y="68"/>
                    </a:cubicBezTo>
                    <a:cubicBezTo>
                      <a:pt x="116" y="62"/>
                      <a:pt x="120" y="56"/>
                      <a:pt x="126" y="53"/>
                    </a:cubicBezTo>
                    <a:cubicBezTo>
                      <a:pt x="118" y="38"/>
                      <a:pt x="118" y="38"/>
                      <a:pt x="118" y="38"/>
                    </a:cubicBezTo>
                    <a:cubicBezTo>
                      <a:pt x="112" y="40"/>
                      <a:pt x="106" y="40"/>
                      <a:pt x="101" y="35"/>
                    </a:cubicBezTo>
                    <a:cubicBezTo>
                      <a:pt x="96" y="30"/>
                      <a:pt x="95" y="24"/>
                      <a:pt x="98" y="18"/>
                    </a:cubicBezTo>
                    <a:cubicBezTo>
                      <a:pt x="83" y="10"/>
                      <a:pt x="83" y="10"/>
                      <a:pt x="83" y="10"/>
                    </a:cubicBezTo>
                    <a:cubicBezTo>
                      <a:pt x="80" y="16"/>
                      <a:pt x="74" y="20"/>
                      <a:pt x="68" y="20"/>
                    </a:cubicBezTo>
                    <a:cubicBezTo>
                      <a:pt x="62" y="20"/>
                      <a:pt x="56" y="16"/>
                      <a:pt x="53" y="10"/>
                    </a:cubicBezTo>
                    <a:cubicBezTo>
                      <a:pt x="38" y="18"/>
                      <a:pt x="38" y="18"/>
                      <a:pt x="38" y="18"/>
                    </a:cubicBezTo>
                    <a:cubicBezTo>
                      <a:pt x="40" y="24"/>
                      <a:pt x="40" y="30"/>
                      <a:pt x="35" y="35"/>
                    </a:cubicBezTo>
                    <a:cubicBezTo>
                      <a:pt x="30" y="40"/>
                      <a:pt x="23" y="41"/>
                      <a:pt x="17" y="38"/>
                    </a:cubicBezTo>
                    <a:cubicBezTo>
                      <a:pt x="14" y="42"/>
                      <a:pt x="11" y="48"/>
                      <a:pt x="9" y="53"/>
                    </a:cubicBezTo>
                    <a:cubicBezTo>
                      <a:pt x="15" y="55"/>
                      <a:pt x="20" y="61"/>
                      <a:pt x="20" y="68"/>
                    </a:cubicBezTo>
                    <a:cubicBezTo>
                      <a:pt x="20" y="74"/>
                      <a:pt x="16" y="80"/>
                      <a:pt x="10" y="83"/>
                    </a:cubicBezTo>
                    <a:cubicBezTo>
                      <a:pt x="18" y="98"/>
                      <a:pt x="18" y="98"/>
                      <a:pt x="18" y="98"/>
                    </a:cubicBezTo>
                    <a:cubicBezTo>
                      <a:pt x="24" y="95"/>
                      <a:pt x="30" y="96"/>
                      <a:pt x="35" y="101"/>
                    </a:cubicBezTo>
                    <a:cubicBezTo>
                      <a:pt x="40" y="106"/>
                      <a:pt x="41" y="112"/>
                      <a:pt x="38" y="118"/>
                    </a:cubicBezTo>
                    <a:cubicBezTo>
                      <a:pt x="53" y="126"/>
                      <a:pt x="53" y="126"/>
                      <a:pt x="53" y="126"/>
                    </a:cubicBezTo>
                    <a:cubicBezTo>
                      <a:pt x="56" y="120"/>
                      <a:pt x="62" y="116"/>
                      <a:pt x="68" y="1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4" name="Freeform 232"/>
              <p:cNvSpPr>
                <a:spLocks noEditPoints="1"/>
              </p:cNvSpPr>
              <p:nvPr/>
            </p:nvSpPr>
            <p:spPr bwMode="auto">
              <a:xfrm>
                <a:off x="2389188" y="2447925"/>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5" name="Freeform 233"/>
              <p:cNvSpPr>
                <a:spLocks/>
              </p:cNvSpPr>
              <p:nvPr/>
            </p:nvSpPr>
            <p:spPr bwMode="auto">
              <a:xfrm>
                <a:off x="2419351" y="2654300"/>
                <a:ext cx="41275" cy="190500"/>
              </a:xfrm>
              <a:custGeom>
                <a:avLst/>
                <a:gdLst>
                  <a:gd name="T0" fmla="*/ 23 w 23"/>
                  <a:gd name="T1" fmla="*/ 106 h 106"/>
                  <a:gd name="T2" fmla="*/ 15 w 23"/>
                  <a:gd name="T3" fmla="*/ 106 h 106"/>
                  <a:gd name="T4" fmla="*/ 15 w 23"/>
                  <a:gd name="T5" fmla="*/ 58 h 106"/>
                  <a:gd name="T6" fmla="*/ 0 w 23"/>
                  <a:gd name="T7" fmla="*/ 4 h 106"/>
                  <a:gd name="T8" fmla="*/ 0 w 23"/>
                  <a:gd name="T9" fmla="*/ 4 h 106"/>
                  <a:gd name="T10" fmla="*/ 7 w 23"/>
                  <a:gd name="T11" fmla="*/ 0 h 106"/>
                  <a:gd name="T12" fmla="*/ 8 w 23"/>
                  <a:gd name="T13" fmla="*/ 1 h 106"/>
                  <a:gd name="T14" fmla="*/ 23 w 23"/>
                  <a:gd name="T15" fmla="*/ 58 h 106"/>
                  <a:gd name="T16" fmla="*/ 23 w 23"/>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06">
                    <a:moveTo>
                      <a:pt x="23" y="106"/>
                    </a:moveTo>
                    <a:cubicBezTo>
                      <a:pt x="15" y="106"/>
                      <a:pt x="15" y="106"/>
                      <a:pt x="15" y="106"/>
                    </a:cubicBezTo>
                    <a:cubicBezTo>
                      <a:pt x="15" y="58"/>
                      <a:pt x="15" y="58"/>
                      <a:pt x="15" y="58"/>
                    </a:cubicBezTo>
                    <a:cubicBezTo>
                      <a:pt x="15" y="40"/>
                      <a:pt x="8" y="22"/>
                      <a:pt x="0" y="4"/>
                    </a:cubicBezTo>
                    <a:cubicBezTo>
                      <a:pt x="0" y="4"/>
                      <a:pt x="0" y="4"/>
                      <a:pt x="0" y="4"/>
                    </a:cubicBezTo>
                    <a:cubicBezTo>
                      <a:pt x="7" y="0"/>
                      <a:pt x="7" y="0"/>
                      <a:pt x="7" y="0"/>
                    </a:cubicBezTo>
                    <a:cubicBezTo>
                      <a:pt x="8" y="1"/>
                      <a:pt x="8" y="1"/>
                      <a:pt x="8" y="1"/>
                    </a:cubicBezTo>
                    <a:cubicBezTo>
                      <a:pt x="16" y="20"/>
                      <a:pt x="23" y="38"/>
                      <a:pt x="23" y="58"/>
                    </a:cubicBezTo>
                    <a:lnTo>
                      <a:pt x="23" y="10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6" name="Freeform 234"/>
              <p:cNvSpPr>
                <a:spLocks/>
              </p:cNvSpPr>
              <p:nvPr/>
            </p:nvSpPr>
            <p:spPr bwMode="auto">
              <a:xfrm>
                <a:off x="2463801" y="2524125"/>
                <a:ext cx="196850" cy="196850"/>
              </a:xfrm>
              <a:custGeom>
                <a:avLst/>
                <a:gdLst>
                  <a:gd name="T0" fmla="*/ 66 w 109"/>
                  <a:gd name="T1" fmla="*/ 109 h 109"/>
                  <a:gd name="T2" fmla="*/ 64 w 109"/>
                  <a:gd name="T3" fmla="*/ 108 h 109"/>
                  <a:gd name="T4" fmla="*/ 62 w 109"/>
                  <a:gd name="T5" fmla="*/ 105 h 109"/>
                  <a:gd name="T6" fmla="*/ 54 w 109"/>
                  <a:gd name="T7" fmla="*/ 98 h 109"/>
                  <a:gd name="T8" fmla="*/ 46 w 109"/>
                  <a:gd name="T9" fmla="*/ 105 h 109"/>
                  <a:gd name="T10" fmla="*/ 44 w 109"/>
                  <a:gd name="T11" fmla="*/ 108 h 109"/>
                  <a:gd name="T12" fmla="*/ 41 w 109"/>
                  <a:gd name="T13" fmla="*/ 108 h 109"/>
                  <a:gd name="T14" fmla="*/ 25 w 109"/>
                  <a:gd name="T15" fmla="*/ 102 h 109"/>
                  <a:gd name="T16" fmla="*/ 23 w 109"/>
                  <a:gd name="T17" fmla="*/ 99 h 109"/>
                  <a:gd name="T18" fmla="*/ 24 w 109"/>
                  <a:gd name="T19" fmla="*/ 95 h 109"/>
                  <a:gd name="T20" fmla="*/ 26 w 109"/>
                  <a:gd name="T21" fmla="*/ 90 h 109"/>
                  <a:gd name="T22" fmla="*/ 18 w 109"/>
                  <a:gd name="T23" fmla="*/ 82 h 109"/>
                  <a:gd name="T24" fmla="*/ 13 w 109"/>
                  <a:gd name="T25" fmla="*/ 84 h 109"/>
                  <a:gd name="T26" fmla="*/ 9 w 109"/>
                  <a:gd name="T27" fmla="*/ 85 h 109"/>
                  <a:gd name="T28" fmla="*/ 6 w 109"/>
                  <a:gd name="T29" fmla="*/ 83 h 109"/>
                  <a:gd name="T30" fmla="*/ 0 w 109"/>
                  <a:gd name="T31" fmla="*/ 67 h 109"/>
                  <a:gd name="T32" fmla="*/ 7 w 109"/>
                  <a:gd name="T33" fmla="*/ 65 h 109"/>
                  <a:gd name="T34" fmla="*/ 11 w 109"/>
                  <a:gd name="T35" fmla="*/ 76 h 109"/>
                  <a:gd name="T36" fmla="*/ 18 w 109"/>
                  <a:gd name="T37" fmla="*/ 74 h 109"/>
                  <a:gd name="T38" fmla="*/ 34 w 109"/>
                  <a:gd name="T39" fmla="*/ 90 h 109"/>
                  <a:gd name="T40" fmla="*/ 32 w 109"/>
                  <a:gd name="T41" fmla="*/ 97 h 109"/>
                  <a:gd name="T42" fmla="*/ 39 w 109"/>
                  <a:gd name="T43" fmla="*/ 100 h 109"/>
                  <a:gd name="T44" fmla="*/ 54 w 109"/>
                  <a:gd name="T45" fmla="*/ 90 h 109"/>
                  <a:gd name="T46" fmla="*/ 69 w 109"/>
                  <a:gd name="T47" fmla="*/ 100 h 109"/>
                  <a:gd name="T48" fmla="*/ 76 w 109"/>
                  <a:gd name="T49" fmla="*/ 97 h 109"/>
                  <a:gd name="T50" fmla="*/ 74 w 109"/>
                  <a:gd name="T51" fmla="*/ 90 h 109"/>
                  <a:gd name="T52" fmla="*/ 90 w 109"/>
                  <a:gd name="T53" fmla="*/ 74 h 109"/>
                  <a:gd name="T54" fmla="*/ 97 w 109"/>
                  <a:gd name="T55" fmla="*/ 76 h 109"/>
                  <a:gd name="T56" fmla="*/ 100 w 109"/>
                  <a:gd name="T57" fmla="*/ 69 h 109"/>
                  <a:gd name="T58" fmla="*/ 90 w 109"/>
                  <a:gd name="T59" fmla="*/ 54 h 109"/>
                  <a:gd name="T60" fmla="*/ 100 w 109"/>
                  <a:gd name="T61" fmla="*/ 39 h 109"/>
                  <a:gd name="T62" fmla="*/ 97 w 109"/>
                  <a:gd name="T63" fmla="*/ 32 h 109"/>
                  <a:gd name="T64" fmla="*/ 90 w 109"/>
                  <a:gd name="T65" fmla="*/ 34 h 109"/>
                  <a:gd name="T66" fmla="*/ 74 w 109"/>
                  <a:gd name="T67" fmla="*/ 18 h 109"/>
                  <a:gd name="T68" fmla="*/ 76 w 109"/>
                  <a:gd name="T69" fmla="*/ 11 h 109"/>
                  <a:gd name="T70" fmla="*/ 65 w 109"/>
                  <a:gd name="T71" fmla="*/ 7 h 109"/>
                  <a:gd name="T72" fmla="*/ 67 w 109"/>
                  <a:gd name="T73" fmla="*/ 0 h 109"/>
                  <a:gd name="T74" fmla="*/ 83 w 109"/>
                  <a:gd name="T75" fmla="*/ 6 h 109"/>
                  <a:gd name="T76" fmla="*/ 85 w 109"/>
                  <a:gd name="T77" fmla="*/ 9 h 109"/>
                  <a:gd name="T78" fmla="*/ 84 w 109"/>
                  <a:gd name="T79" fmla="*/ 13 h 109"/>
                  <a:gd name="T80" fmla="*/ 82 w 109"/>
                  <a:gd name="T81" fmla="*/ 18 h 109"/>
                  <a:gd name="T82" fmla="*/ 90 w 109"/>
                  <a:gd name="T83" fmla="*/ 26 h 109"/>
                  <a:gd name="T84" fmla="*/ 95 w 109"/>
                  <a:gd name="T85" fmla="*/ 24 h 109"/>
                  <a:gd name="T86" fmla="*/ 99 w 109"/>
                  <a:gd name="T87" fmla="*/ 23 h 109"/>
                  <a:gd name="T88" fmla="*/ 102 w 109"/>
                  <a:gd name="T89" fmla="*/ 25 h 109"/>
                  <a:gd name="T90" fmla="*/ 108 w 109"/>
                  <a:gd name="T91" fmla="*/ 41 h 109"/>
                  <a:gd name="T92" fmla="*/ 108 w 109"/>
                  <a:gd name="T93" fmla="*/ 44 h 109"/>
                  <a:gd name="T94" fmla="*/ 105 w 109"/>
                  <a:gd name="T95" fmla="*/ 46 h 109"/>
                  <a:gd name="T96" fmla="*/ 98 w 109"/>
                  <a:gd name="T97" fmla="*/ 54 h 109"/>
                  <a:gd name="T98" fmla="*/ 105 w 109"/>
                  <a:gd name="T99" fmla="*/ 62 h 109"/>
                  <a:gd name="T100" fmla="*/ 108 w 109"/>
                  <a:gd name="T101" fmla="*/ 64 h 109"/>
                  <a:gd name="T102" fmla="*/ 108 w 109"/>
                  <a:gd name="T103" fmla="*/ 67 h 109"/>
                  <a:gd name="T104" fmla="*/ 102 w 109"/>
                  <a:gd name="T105" fmla="*/ 83 h 109"/>
                  <a:gd name="T106" fmla="*/ 99 w 109"/>
                  <a:gd name="T107" fmla="*/ 85 h 109"/>
                  <a:gd name="T108" fmla="*/ 95 w 109"/>
                  <a:gd name="T109" fmla="*/ 84 h 109"/>
                  <a:gd name="T110" fmla="*/ 90 w 109"/>
                  <a:gd name="T111" fmla="*/ 82 h 109"/>
                  <a:gd name="T112" fmla="*/ 82 w 109"/>
                  <a:gd name="T113" fmla="*/ 90 h 109"/>
                  <a:gd name="T114" fmla="*/ 84 w 109"/>
                  <a:gd name="T115" fmla="*/ 95 h 109"/>
                  <a:gd name="T116" fmla="*/ 85 w 109"/>
                  <a:gd name="T117" fmla="*/ 99 h 109"/>
                  <a:gd name="T118" fmla="*/ 83 w 109"/>
                  <a:gd name="T119" fmla="*/ 102 h 109"/>
                  <a:gd name="T120" fmla="*/ 67 w 109"/>
                  <a:gd name="T121" fmla="*/ 108 h 109"/>
                  <a:gd name="T122" fmla="*/ 66 w 109"/>
                  <a:gd name="T123"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9" h="109">
                    <a:moveTo>
                      <a:pt x="66" y="109"/>
                    </a:moveTo>
                    <a:cubicBezTo>
                      <a:pt x="65" y="109"/>
                      <a:pt x="64" y="108"/>
                      <a:pt x="64" y="108"/>
                    </a:cubicBezTo>
                    <a:cubicBezTo>
                      <a:pt x="63" y="107"/>
                      <a:pt x="62" y="106"/>
                      <a:pt x="62" y="105"/>
                    </a:cubicBezTo>
                    <a:cubicBezTo>
                      <a:pt x="61" y="101"/>
                      <a:pt x="58" y="98"/>
                      <a:pt x="54" y="98"/>
                    </a:cubicBezTo>
                    <a:cubicBezTo>
                      <a:pt x="50" y="98"/>
                      <a:pt x="47" y="101"/>
                      <a:pt x="46" y="105"/>
                    </a:cubicBezTo>
                    <a:cubicBezTo>
                      <a:pt x="46" y="106"/>
                      <a:pt x="45" y="107"/>
                      <a:pt x="44" y="108"/>
                    </a:cubicBezTo>
                    <a:cubicBezTo>
                      <a:pt x="43" y="109"/>
                      <a:pt x="42" y="109"/>
                      <a:pt x="41" y="108"/>
                    </a:cubicBezTo>
                    <a:cubicBezTo>
                      <a:pt x="35" y="107"/>
                      <a:pt x="30" y="105"/>
                      <a:pt x="25" y="102"/>
                    </a:cubicBezTo>
                    <a:cubicBezTo>
                      <a:pt x="24" y="101"/>
                      <a:pt x="23" y="100"/>
                      <a:pt x="23" y="99"/>
                    </a:cubicBezTo>
                    <a:cubicBezTo>
                      <a:pt x="23" y="98"/>
                      <a:pt x="23" y="96"/>
                      <a:pt x="24" y="95"/>
                    </a:cubicBezTo>
                    <a:cubicBezTo>
                      <a:pt x="25" y="94"/>
                      <a:pt x="26" y="92"/>
                      <a:pt x="26" y="90"/>
                    </a:cubicBezTo>
                    <a:cubicBezTo>
                      <a:pt x="26" y="86"/>
                      <a:pt x="22" y="82"/>
                      <a:pt x="18" y="82"/>
                    </a:cubicBezTo>
                    <a:cubicBezTo>
                      <a:pt x="16" y="82"/>
                      <a:pt x="14" y="83"/>
                      <a:pt x="13" y="84"/>
                    </a:cubicBezTo>
                    <a:cubicBezTo>
                      <a:pt x="12" y="85"/>
                      <a:pt x="10" y="85"/>
                      <a:pt x="9" y="85"/>
                    </a:cubicBezTo>
                    <a:cubicBezTo>
                      <a:pt x="8" y="85"/>
                      <a:pt x="7" y="84"/>
                      <a:pt x="6" y="83"/>
                    </a:cubicBezTo>
                    <a:cubicBezTo>
                      <a:pt x="3" y="78"/>
                      <a:pt x="1" y="73"/>
                      <a:pt x="0" y="67"/>
                    </a:cubicBezTo>
                    <a:cubicBezTo>
                      <a:pt x="7" y="65"/>
                      <a:pt x="7" y="65"/>
                      <a:pt x="7" y="65"/>
                    </a:cubicBezTo>
                    <a:cubicBezTo>
                      <a:pt x="8" y="69"/>
                      <a:pt x="9" y="72"/>
                      <a:pt x="11" y="76"/>
                    </a:cubicBezTo>
                    <a:cubicBezTo>
                      <a:pt x="13" y="75"/>
                      <a:pt x="16" y="74"/>
                      <a:pt x="18" y="74"/>
                    </a:cubicBezTo>
                    <a:cubicBezTo>
                      <a:pt x="27" y="74"/>
                      <a:pt x="34" y="81"/>
                      <a:pt x="34" y="90"/>
                    </a:cubicBezTo>
                    <a:cubicBezTo>
                      <a:pt x="34" y="92"/>
                      <a:pt x="33" y="95"/>
                      <a:pt x="32" y="97"/>
                    </a:cubicBezTo>
                    <a:cubicBezTo>
                      <a:pt x="35" y="98"/>
                      <a:pt x="37" y="99"/>
                      <a:pt x="39" y="100"/>
                    </a:cubicBezTo>
                    <a:cubicBezTo>
                      <a:pt x="42" y="94"/>
                      <a:pt x="47" y="90"/>
                      <a:pt x="54" y="90"/>
                    </a:cubicBezTo>
                    <a:cubicBezTo>
                      <a:pt x="60" y="90"/>
                      <a:pt x="66" y="94"/>
                      <a:pt x="69" y="100"/>
                    </a:cubicBezTo>
                    <a:cubicBezTo>
                      <a:pt x="71" y="99"/>
                      <a:pt x="73" y="98"/>
                      <a:pt x="76" y="97"/>
                    </a:cubicBezTo>
                    <a:cubicBezTo>
                      <a:pt x="75" y="95"/>
                      <a:pt x="74" y="92"/>
                      <a:pt x="74" y="90"/>
                    </a:cubicBezTo>
                    <a:cubicBezTo>
                      <a:pt x="74" y="81"/>
                      <a:pt x="81" y="74"/>
                      <a:pt x="90" y="74"/>
                    </a:cubicBezTo>
                    <a:cubicBezTo>
                      <a:pt x="92" y="74"/>
                      <a:pt x="95" y="75"/>
                      <a:pt x="97" y="76"/>
                    </a:cubicBezTo>
                    <a:cubicBezTo>
                      <a:pt x="98" y="73"/>
                      <a:pt x="99" y="71"/>
                      <a:pt x="100" y="69"/>
                    </a:cubicBezTo>
                    <a:cubicBezTo>
                      <a:pt x="94" y="66"/>
                      <a:pt x="90" y="61"/>
                      <a:pt x="90" y="54"/>
                    </a:cubicBezTo>
                    <a:cubicBezTo>
                      <a:pt x="90" y="48"/>
                      <a:pt x="94" y="42"/>
                      <a:pt x="100" y="39"/>
                    </a:cubicBezTo>
                    <a:cubicBezTo>
                      <a:pt x="99" y="37"/>
                      <a:pt x="98" y="35"/>
                      <a:pt x="97" y="32"/>
                    </a:cubicBezTo>
                    <a:cubicBezTo>
                      <a:pt x="95" y="33"/>
                      <a:pt x="92" y="34"/>
                      <a:pt x="90" y="34"/>
                    </a:cubicBezTo>
                    <a:cubicBezTo>
                      <a:pt x="81" y="34"/>
                      <a:pt x="74" y="27"/>
                      <a:pt x="74" y="18"/>
                    </a:cubicBezTo>
                    <a:cubicBezTo>
                      <a:pt x="74" y="16"/>
                      <a:pt x="75" y="13"/>
                      <a:pt x="76" y="11"/>
                    </a:cubicBezTo>
                    <a:cubicBezTo>
                      <a:pt x="72" y="9"/>
                      <a:pt x="69" y="8"/>
                      <a:pt x="65" y="7"/>
                    </a:cubicBezTo>
                    <a:cubicBezTo>
                      <a:pt x="67" y="0"/>
                      <a:pt x="67" y="0"/>
                      <a:pt x="67" y="0"/>
                    </a:cubicBezTo>
                    <a:cubicBezTo>
                      <a:pt x="73" y="1"/>
                      <a:pt x="78" y="3"/>
                      <a:pt x="83" y="6"/>
                    </a:cubicBezTo>
                    <a:cubicBezTo>
                      <a:pt x="84" y="7"/>
                      <a:pt x="85" y="8"/>
                      <a:pt x="85" y="9"/>
                    </a:cubicBezTo>
                    <a:cubicBezTo>
                      <a:pt x="85" y="10"/>
                      <a:pt x="85" y="12"/>
                      <a:pt x="84" y="13"/>
                    </a:cubicBezTo>
                    <a:cubicBezTo>
                      <a:pt x="83" y="14"/>
                      <a:pt x="82" y="16"/>
                      <a:pt x="82" y="18"/>
                    </a:cubicBezTo>
                    <a:cubicBezTo>
                      <a:pt x="82" y="22"/>
                      <a:pt x="86" y="26"/>
                      <a:pt x="90" y="26"/>
                    </a:cubicBezTo>
                    <a:cubicBezTo>
                      <a:pt x="92" y="26"/>
                      <a:pt x="94" y="25"/>
                      <a:pt x="95" y="24"/>
                    </a:cubicBezTo>
                    <a:cubicBezTo>
                      <a:pt x="96" y="23"/>
                      <a:pt x="98" y="23"/>
                      <a:pt x="99" y="23"/>
                    </a:cubicBezTo>
                    <a:cubicBezTo>
                      <a:pt x="100" y="23"/>
                      <a:pt x="101" y="24"/>
                      <a:pt x="102" y="25"/>
                    </a:cubicBezTo>
                    <a:cubicBezTo>
                      <a:pt x="105" y="30"/>
                      <a:pt x="107" y="35"/>
                      <a:pt x="108" y="41"/>
                    </a:cubicBezTo>
                    <a:cubicBezTo>
                      <a:pt x="109" y="42"/>
                      <a:pt x="109" y="44"/>
                      <a:pt x="108" y="44"/>
                    </a:cubicBezTo>
                    <a:cubicBezTo>
                      <a:pt x="107" y="45"/>
                      <a:pt x="106" y="46"/>
                      <a:pt x="105" y="46"/>
                    </a:cubicBezTo>
                    <a:cubicBezTo>
                      <a:pt x="101" y="47"/>
                      <a:pt x="98" y="50"/>
                      <a:pt x="98" y="54"/>
                    </a:cubicBezTo>
                    <a:cubicBezTo>
                      <a:pt x="98" y="58"/>
                      <a:pt x="101" y="61"/>
                      <a:pt x="105" y="62"/>
                    </a:cubicBezTo>
                    <a:cubicBezTo>
                      <a:pt x="106" y="62"/>
                      <a:pt x="107" y="63"/>
                      <a:pt x="108" y="64"/>
                    </a:cubicBezTo>
                    <a:cubicBezTo>
                      <a:pt x="109" y="64"/>
                      <a:pt x="109" y="66"/>
                      <a:pt x="108" y="67"/>
                    </a:cubicBezTo>
                    <a:cubicBezTo>
                      <a:pt x="107" y="73"/>
                      <a:pt x="105" y="78"/>
                      <a:pt x="102" y="83"/>
                    </a:cubicBezTo>
                    <a:cubicBezTo>
                      <a:pt x="101" y="84"/>
                      <a:pt x="100" y="85"/>
                      <a:pt x="99" y="85"/>
                    </a:cubicBezTo>
                    <a:cubicBezTo>
                      <a:pt x="98" y="85"/>
                      <a:pt x="96" y="85"/>
                      <a:pt x="95" y="84"/>
                    </a:cubicBezTo>
                    <a:cubicBezTo>
                      <a:pt x="94" y="83"/>
                      <a:pt x="92" y="82"/>
                      <a:pt x="90" y="82"/>
                    </a:cubicBezTo>
                    <a:cubicBezTo>
                      <a:pt x="86" y="82"/>
                      <a:pt x="82" y="86"/>
                      <a:pt x="82" y="90"/>
                    </a:cubicBezTo>
                    <a:cubicBezTo>
                      <a:pt x="82" y="92"/>
                      <a:pt x="83" y="94"/>
                      <a:pt x="84" y="95"/>
                    </a:cubicBezTo>
                    <a:cubicBezTo>
                      <a:pt x="85" y="96"/>
                      <a:pt x="85" y="98"/>
                      <a:pt x="85" y="99"/>
                    </a:cubicBezTo>
                    <a:cubicBezTo>
                      <a:pt x="85" y="100"/>
                      <a:pt x="84" y="101"/>
                      <a:pt x="83" y="102"/>
                    </a:cubicBezTo>
                    <a:cubicBezTo>
                      <a:pt x="78" y="105"/>
                      <a:pt x="73" y="107"/>
                      <a:pt x="67" y="108"/>
                    </a:cubicBezTo>
                    <a:cubicBezTo>
                      <a:pt x="66" y="109"/>
                      <a:pt x="66" y="109"/>
                      <a:pt x="66" y="10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7" name="Freeform 235"/>
              <p:cNvSpPr>
                <a:spLocks noEditPoints="1"/>
              </p:cNvSpPr>
              <p:nvPr/>
            </p:nvSpPr>
            <p:spPr bwMode="auto">
              <a:xfrm>
                <a:off x="2525713" y="2586038"/>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8" name="Freeform 236"/>
              <p:cNvSpPr>
                <a:spLocks/>
              </p:cNvSpPr>
              <p:nvPr/>
            </p:nvSpPr>
            <p:spPr bwMode="auto">
              <a:xfrm>
                <a:off x="2532063" y="2382838"/>
                <a:ext cx="223838" cy="461963"/>
              </a:xfrm>
              <a:custGeom>
                <a:avLst/>
                <a:gdLst>
                  <a:gd name="T0" fmla="*/ 52 w 124"/>
                  <a:gd name="T1" fmla="*/ 256 h 256"/>
                  <a:gd name="T2" fmla="*/ 44 w 124"/>
                  <a:gd name="T3" fmla="*/ 256 h 256"/>
                  <a:gd name="T4" fmla="*/ 44 w 124"/>
                  <a:gd name="T5" fmla="*/ 208 h 256"/>
                  <a:gd name="T6" fmla="*/ 48 w 124"/>
                  <a:gd name="T7" fmla="*/ 204 h 256"/>
                  <a:gd name="T8" fmla="*/ 72 w 124"/>
                  <a:gd name="T9" fmla="*/ 204 h 256"/>
                  <a:gd name="T10" fmla="*/ 92 w 124"/>
                  <a:gd name="T11" fmla="*/ 184 h 256"/>
                  <a:gd name="T12" fmla="*/ 92 w 124"/>
                  <a:gd name="T13" fmla="*/ 148 h 256"/>
                  <a:gd name="T14" fmla="*/ 96 w 124"/>
                  <a:gd name="T15" fmla="*/ 144 h 256"/>
                  <a:gd name="T16" fmla="*/ 116 w 124"/>
                  <a:gd name="T17" fmla="*/ 144 h 256"/>
                  <a:gd name="T18" fmla="*/ 116 w 124"/>
                  <a:gd name="T19" fmla="*/ 141 h 256"/>
                  <a:gd name="T20" fmla="*/ 92 w 124"/>
                  <a:gd name="T21" fmla="*/ 90 h 256"/>
                  <a:gd name="T22" fmla="*/ 92 w 124"/>
                  <a:gd name="T23" fmla="*/ 88 h 256"/>
                  <a:gd name="T24" fmla="*/ 12 w 124"/>
                  <a:gd name="T25" fmla="*/ 8 h 256"/>
                  <a:gd name="T26" fmla="*/ 0 w 124"/>
                  <a:gd name="T27" fmla="*/ 8 h 256"/>
                  <a:gd name="T28" fmla="*/ 0 w 124"/>
                  <a:gd name="T29" fmla="*/ 0 h 256"/>
                  <a:gd name="T30" fmla="*/ 12 w 124"/>
                  <a:gd name="T31" fmla="*/ 0 h 256"/>
                  <a:gd name="T32" fmla="*/ 100 w 124"/>
                  <a:gd name="T33" fmla="*/ 87 h 256"/>
                  <a:gd name="T34" fmla="*/ 124 w 124"/>
                  <a:gd name="T35" fmla="*/ 138 h 256"/>
                  <a:gd name="T36" fmla="*/ 124 w 124"/>
                  <a:gd name="T37" fmla="*/ 140 h 256"/>
                  <a:gd name="T38" fmla="*/ 124 w 124"/>
                  <a:gd name="T39" fmla="*/ 148 h 256"/>
                  <a:gd name="T40" fmla="*/ 120 w 124"/>
                  <a:gd name="T41" fmla="*/ 152 h 256"/>
                  <a:gd name="T42" fmla="*/ 100 w 124"/>
                  <a:gd name="T43" fmla="*/ 152 h 256"/>
                  <a:gd name="T44" fmla="*/ 100 w 124"/>
                  <a:gd name="T45" fmla="*/ 184 h 256"/>
                  <a:gd name="T46" fmla="*/ 72 w 124"/>
                  <a:gd name="T47" fmla="*/ 212 h 256"/>
                  <a:gd name="T48" fmla="*/ 52 w 124"/>
                  <a:gd name="T49" fmla="*/ 212 h 256"/>
                  <a:gd name="T50" fmla="*/ 52 w 124"/>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6">
                    <a:moveTo>
                      <a:pt x="52" y="256"/>
                    </a:moveTo>
                    <a:cubicBezTo>
                      <a:pt x="44" y="256"/>
                      <a:pt x="44" y="256"/>
                      <a:pt x="44" y="256"/>
                    </a:cubicBezTo>
                    <a:cubicBezTo>
                      <a:pt x="44" y="208"/>
                      <a:pt x="44" y="208"/>
                      <a:pt x="44" y="208"/>
                    </a:cubicBezTo>
                    <a:cubicBezTo>
                      <a:pt x="44" y="206"/>
                      <a:pt x="46" y="204"/>
                      <a:pt x="48" y="204"/>
                    </a:cubicBezTo>
                    <a:cubicBezTo>
                      <a:pt x="72" y="204"/>
                      <a:pt x="72" y="204"/>
                      <a:pt x="72" y="204"/>
                    </a:cubicBezTo>
                    <a:cubicBezTo>
                      <a:pt x="83" y="204"/>
                      <a:pt x="92" y="195"/>
                      <a:pt x="92" y="184"/>
                    </a:cubicBezTo>
                    <a:cubicBezTo>
                      <a:pt x="92" y="148"/>
                      <a:pt x="92" y="148"/>
                      <a:pt x="92" y="148"/>
                    </a:cubicBezTo>
                    <a:cubicBezTo>
                      <a:pt x="92" y="146"/>
                      <a:pt x="94" y="144"/>
                      <a:pt x="96" y="144"/>
                    </a:cubicBezTo>
                    <a:cubicBezTo>
                      <a:pt x="116" y="144"/>
                      <a:pt x="116" y="144"/>
                      <a:pt x="116" y="144"/>
                    </a:cubicBezTo>
                    <a:cubicBezTo>
                      <a:pt x="116" y="141"/>
                      <a:pt x="116" y="141"/>
                      <a:pt x="116" y="141"/>
                    </a:cubicBezTo>
                    <a:cubicBezTo>
                      <a:pt x="92" y="90"/>
                      <a:pt x="92" y="90"/>
                      <a:pt x="92" y="90"/>
                    </a:cubicBezTo>
                    <a:cubicBezTo>
                      <a:pt x="92" y="89"/>
                      <a:pt x="92" y="89"/>
                      <a:pt x="92" y="88"/>
                    </a:cubicBezTo>
                    <a:cubicBezTo>
                      <a:pt x="92" y="44"/>
                      <a:pt x="56" y="8"/>
                      <a:pt x="12" y="8"/>
                    </a:cubicBezTo>
                    <a:cubicBezTo>
                      <a:pt x="0" y="8"/>
                      <a:pt x="0" y="8"/>
                      <a:pt x="0" y="8"/>
                    </a:cubicBezTo>
                    <a:cubicBezTo>
                      <a:pt x="0" y="0"/>
                      <a:pt x="0" y="0"/>
                      <a:pt x="0" y="0"/>
                    </a:cubicBezTo>
                    <a:cubicBezTo>
                      <a:pt x="12" y="0"/>
                      <a:pt x="12" y="0"/>
                      <a:pt x="12" y="0"/>
                    </a:cubicBezTo>
                    <a:cubicBezTo>
                      <a:pt x="60" y="0"/>
                      <a:pt x="100" y="39"/>
                      <a:pt x="100" y="87"/>
                    </a:cubicBezTo>
                    <a:cubicBezTo>
                      <a:pt x="124" y="138"/>
                      <a:pt x="124" y="138"/>
                      <a:pt x="124" y="138"/>
                    </a:cubicBezTo>
                    <a:cubicBezTo>
                      <a:pt x="124" y="139"/>
                      <a:pt x="124" y="139"/>
                      <a:pt x="124" y="140"/>
                    </a:cubicBezTo>
                    <a:cubicBezTo>
                      <a:pt x="124" y="148"/>
                      <a:pt x="124" y="148"/>
                      <a:pt x="124" y="148"/>
                    </a:cubicBezTo>
                    <a:cubicBezTo>
                      <a:pt x="124" y="150"/>
                      <a:pt x="122" y="152"/>
                      <a:pt x="120" y="152"/>
                    </a:cubicBezTo>
                    <a:cubicBezTo>
                      <a:pt x="100" y="152"/>
                      <a:pt x="100" y="152"/>
                      <a:pt x="100" y="152"/>
                    </a:cubicBezTo>
                    <a:cubicBezTo>
                      <a:pt x="100" y="184"/>
                      <a:pt x="100" y="184"/>
                      <a:pt x="100" y="184"/>
                    </a:cubicBezTo>
                    <a:cubicBezTo>
                      <a:pt x="100" y="199"/>
                      <a:pt x="87" y="212"/>
                      <a:pt x="72" y="212"/>
                    </a:cubicBezTo>
                    <a:cubicBezTo>
                      <a:pt x="52" y="212"/>
                      <a:pt x="52" y="212"/>
                      <a:pt x="52" y="212"/>
                    </a:cubicBezTo>
                    <a:lnTo>
                      <a:pt x="52"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9" name="Rectangle 237"/>
              <p:cNvSpPr>
                <a:spLocks noChangeArrowheads="1"/>
              </p:cNvSpPr>
              <p:nvPr/>
            </p:nvSpPr>
            <p:spPr bwMode="auto">
              <a:xfrm>
                <a:off x="259715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70" name="Group 569"/>
            <p:cNvGrpSpPr>
              <a:grpSpLocks noChangeAspect="1"/>
            </p:cNvGrpSpPr>
            <p:nvPr/>
          </p:nvGrpSpPr>
          <p:grpSpPr>
            <a:xfrm>
              <a:off x="9199454" y="4257289"/>
              <a:ext cx="276225" cy="277178"/>
              <a:chOff x="4735513" y="3911600"/>
              <a:chExt cx="460375" cy="461963"/>
            </a:xfrm>
          </p:grpSpPr>
          <p:sp>
            <p:nvSpPr>
              <p:cNvPr id="571" name="Rectangle 86"/>
              <p:cNvSpPr>
                <a:spLocks noChangeArrowheads="1"/>
              </p:cNvSpPr>
              <p:nvPr/>
            </p:nvSpPr>
            <p:spPr bwMode="auto">
              <a:xfrm>
                <a:off x="4945063"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2" name="Rectangle 87"/>
              <p:cNvSpPr>
                <a:spLocks noChangeArrowheads="1"/>
              </p:cNvSpPr>
              <p:nvPr/>
            </p:nvSpPr>
            <p:spPr bwMode="auto">
              <a:xfrm>
                <a:off x="5008563" y="4308475"/>
                <a:ext cx="15875"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3" name="Freeform 88"/>
              <p:cNvSpPr>
                <a:spLocks/>
              </p:cNvSpPr>
              <p:nvPr/>
            </p:nvSpPr>
            <p:spPr bwMode="auto">
              <a:xfrm>
                <a:off x="50593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4" name="Freeform 89"/>
              <p:cNvSpPr>
                <a:spLocks/>
              </p:cNvSpPr>
              <p:nvPr/>
            </p:nvSpPr>
            <p:spPr bwMode="auto">
              <a:xfrm>
                <a:off x="4951413" y="3911600"/>
                <a:ext cx="195263"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5" name="Rectangle 90"/>
              <p:cNvSpPr>
                <a:spLocks noChangeArrowheads="1"/>
              </p:cNvSpPr>
              <p:nvPr/>
            </p:nvSpPr>
            <p:spPr bwMode="auto">
              <a:xfrm>
                <a:off x="5059363" y="4308475"/>
                <a:ext cx="14288"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6" name="Freeform 91"/>
              <p:cNvSpPr>
                <a:spLocks/>
              </p:cNvSpPr>
              <p:nvPr/>
            </p:nvSpPr>
            <p:spPr bwMode="auto">
              <a:xfrm>
                <a:off x="51101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7" name="Freeform 92"/>
              <p:cNvSpPr>
                <a:spLocks/>
              </p:cNvSpPr>
              <p:nvPr/>
            </p:nvSpPr>
            <p:spPr bwMode="auto">
              <a:xfrm>
                <a:off x="5002213" y="3911600"/>
                <a:ext cx="193675"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8" name="Rectangle 93"/>
              <p:cNvSpPr>
                <a:spLocks noChangeArrowheads="1"/>
              </p:cNvSpPr>
              <p:nvPr/>
            </p:nvSpPr>
            <p:spPr bwMode="auto">
              <a:xfrm>
                <a:off x="4894263" y="3911600"/>
                <a:ext cx="1079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9" name="Rectangle 94"/>
              <p:cNvSpPr>
                <a:spLocks noChangeArrowheads="1"/>
              </p:cNvSpPr>
              <p:nvPr/>
            </p:nvSpPr>
            <p:spPr bwMode="auto">
              <a:xfrm>
                <a:off x="4865688" y="4041775"/>
                <a:ext cx="1222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0" name="Freeform 95"/>
              <p:cNvSpPr>
                <a:spLocks/>
              </p:cNvSpPr>
              <p:nvPr/>
            </p:nvSpPr>
            <p:spPr bwMode="auto">
              <a:xfrm>
                <a:off x="4953001" y="4014788"/>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1" name="Rectangle 96"/>
              <p:cNvSpPr>
                <a:spLocks noChangeArrowheads="1"/>
              </p:cNvSpPr>
              <p:nvPr/>
            </p:nvSpPr>
            <p:spPr bwMode="auto">
              <a:xfrm>
                <a:off x="4814888" y="4084638"/>
                <a:ext cx="12223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2" name="Freeform 97"/>
              <p:cNvSpPr>
                <a:spLocks/>
              </p:cNvSpPr>
              <p:nvPr/>
            </p:nvSpPr>
            <p:spPr bwMode="auto">
              <a:xfrm>
                <a:off x="4805363" y="4057650"/>
                <a:ext cx="44450" cy="69850"/>
              </a:xfrm>
              <a:custGeom>
                <a:avLst/>
                <a:gdLst>
                  <a:gd name="T0" fmla="*/ 18 w 24"/>
                  <a:gd name="T1" fmla="*/ 38 h 38"/>
                  <a:gd name="T2" fmla="*/ 2 w 24"/>
                  <a:gd name="T3" fmla="*/ 22 h 38"/>
                  <a:gd name="T4" fmla="*/ 2 w 24"/>
                  <a:gd name="T5" fmla="*/ 16 h 38"/>
                  <a:gd name="T6" fmla="*/ 18 w 24"/>
                  <a:gd name="T7" fmla="*/ 0 h 38"/>
                  <a:gd name="T8" fmla="*/ 24 w 24"/>
                  <a:gd name="T9" fmla="*/ 6 h 38"/>
                  <a:gd name="T10" fmla="*/ 10 w 24"/>
                  <a:gd name="T11" fmla="*/ 19 h 38"/>
                  <a:gd name="T12" fmla="*/ 24 w 24"/>
                  <a:gd name="T13" fmla="*/ 32 h 38"/>
                  <a:gd name="T14" fmla="*/ 18 w 2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38">
                    <a:moveTo>
                      <a:pt x="18" y="38"/>
                    </a:moveTo>
                    <a:cubicBezTo>
                      <a:pt x="2" y="22"/>
                      <a:pt x="2" y="22"/>
                      <a:pt x="2" y="22"/>
                    </a:cubicBezTo>
                    <a:cubicBezTo>
                      <a:pt x="0" y="20"/>
                      <a:pt x="0" y="18"/>
                      <a:pt x="2" y="16"/>
                    </a:cubicBezTo>
                    <a:cubicBezTo>
                      <a:pt x="18" y="0"/>
                      <a:pt x="18" y="0"/>
                      <a:pt x="18" y="0"/>
                    </a:cubicBezTo>
                    <a:cubicBezTo>
                      <a:pt x="24" y="6"/>
                      <a:pt x="24" y="6"/>
                      <a:pt x="24" y="6"/>
                    </a:cubicBezTo>
                    <a:cubicBezTo>
                      <a:pt x="10" y="19"/>
                      <a:pt x="10" y="19"/>
                      <a:pt x="10" y="19"/>
                    </a:cubicBezTo>
                    <a:cubicBezTo>
                      <a:pt x="24" y="32"/>
                      <a:pt x="24" y="32"/>
                      <a:pt x="24" y="32"/>
                    </a:cubicBezTo>
                    <a:lnTo>
                      <a:pt x="18"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3" name="Freeform 98"/>
              <p:cNvSpPr>
                <a:spLocks/>
              </p:cNvSpPr>
              <p:nvPr/>
            </p:nvSpPr>
            <p:spPr bwMode="auto">
              <a:xfrm>
                <a:off x="4900613" y="3911600"/>
                <a:ext cx="195263" cy="461963"/>
              </a:xfrm>
              <a:custGeom>
                <a:avLst/>
                <a:gdLst>
                  <a:gd name="T0" fmla="*/ 40 w 108"/>
                  <a:gd name="T1" fmla="*/ 256 h 256"/>
                  <a:gd name="T2" fmla="*/ 32 w 108"/>
                  <a:gd name="T3" fmla="*/ 256 h 256"/>
                  <a:gd name="T4" fmla="*/ 32 w 108"/>
                  <a:gd name="T5" fmla="*/ 208 h 256"/>
                  <a:gd name="T6" fmla="*/ 36 w 108"/>
                  <a:gd name="T7" fmla="*/ 204 h 256"/>
                  <a:gd name="T8" fmla="*/ 60 w 108"/>
                  <a:gd name="T9" fmla="*/ 204 h 256"/>
                  <a:gd name="T10" fmla="*/ 80 w 108"/>
                  <a:gd name="T11" fmla="*/ 184 h 256"/>
                  <a:gd name="T12" fmla="*/ 80 w 108"/>
                  <a:gd name="T13" fmla="*/ 148 h 256"/>
                  <a:gd name="T14" fmla="*/ 84 w 108"/>
                  <a:gd name="T15" fmla="*/ 144 h 256"/>
                  <a:gd name="T16" fmla="*/ 100 w 108"/>
                  <a:gd name="T17" fmla="*/ 144 h 256"/>
                  <a:gd name="T18" fmla="*/ 100 w 108"/>
                  <a:gd name="T19" fmla="*/ 141 h 256"/>
                  <a:gd name="T20" fmla="*/ 80 w 108"/>
                  <a:gd name="T21" fmla="*/ 89 h 256"/>
                  <a:gd name="T22" fmla="*/ 80 w 108"/>
                  <a:gd name="T23" fmla="*/ 88 h 256"/>
                  <a:gd name="T24" fmla="*/ 0 w 108"/>
                  <a:gd name="T25" fmla="*/ 8 h 256"/>
                  <a:gd name="T26" fmla="*/ 0 w 108"/>
                  <a:gd name="T27" fmla="*/ 0 h 256"/>
                  <a:gd name="T28" fmla="*/ 88 w 108"/>
                  <a:gd name="T29" fmla="*/ 87 h 256"/>
                  <a:gd name="T30" fmla="*/ 107 w 108"/>
                  <a:gd name="T31" fmla="*/ 139 h 256"/>
                  <a:gd name="T32" fmla="*/ 108 w 108"/>
                  <a:gd name="T33" fmla="*/ 140 h 256"/>
                  <a:gd name="T34" fmla="*/ 108 w 108"/>
                  <a:gd name="T35" fmla="*/ 148 h 256"/>
                  <a:gd name="T36" fmla="*/ 104 w 108"/>
                  <a:gd name="T37" fmla="*/ 152 h 256"/>
                  <a:gd name="T38" fmla="*/ 88 w 108"/>
                  <a:gd name="T39" fmla="*/ 152 h 256"/>
                  <a:gd name="T40" fmla="*/ 88 w 108"/>
                  <a:gd name="T41" fmla="*/ 184 h 256"/>
                  <a:gd name="T42" fmla="*/ 60 w 108"/>
                  <a:gd name="T43" fmla="*/ 212 h 256"/>
                  <a:gd name="T44" fmla="*/ 40 w 108"/>
                  <a:gd name="T45" fmla="*/ 212 h 256"/>
                  <a:gd name="T46" fmla="*/ 40 w 108"/>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4" name="Freeform 99"/>
              <p:cNvSpPr>
                <a:spLocks/>
              </p:cNvSpPr>
              <p:nvPr/>
            </p:nvSpPr>
            <p:spPr bwMode="auto">
              <a:xfrm>
                <a:off x="4735513" y="3911600"/>
                <a:ext cx="158750" cy="461963"/>
              </a:xfrm>
              <a:custGeom>
                <a:avLst/>
                <a:gdLst>
                  <a:gd name="T0" fmla="*/ 36 w 88"/>
                  <a:gd name="T1" fmla="*/ 256 h 256"/>
                  <a:gd name="T2" fmla="*/ 28 w 88"/>
                  <a:gd name="T3" fmla="*/ 256 h 256"/>
                  <a:gd name="T4" fmla="*/ 28 w 88"/>
                  <a:gd name="T5" fmla="*/ 208 h 256"/>
                  <a:gd name="T6" fmla="*/ 15 w 88"/>
                  <a:gd name="T7" fmla="*/ 154 h 256"/>
                  <a:gd name="T8" fmla="*/ 0 w 88"/>
                  <a:gd name="T9" fmla="*/ 88 h 256"/>
                  <a:gd name="T10" fmla="*/ 88 w 88"/>
                  <a:gd name="T11" fmla="*/ 0 h 256"/>
                  <a:gd name="T12" fmla="*/ 88 w 88"/>
                  <a:gd name="T13" fmla="*/ 8 h 256"/>
                  <a:gd name="T14" fmla="*/ 8 w 88"/>
                  <a:gd name="T15" fmla="*/ 88 h 256"/>
                  <a:gd name="T16" fmla="*/ 22 w 88"/>
                  <a:gd name="T17" fmla="*/ 151 h 256"/>
                  <a:gd name="T18" fmla="*/ 36 w 88"/>
                  <a:gd name="T19" fmla="*/ 208 h 256"/>
                  <a:gd name="T20" fmla="*/ 36 w 8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56">
                    <a:moveTo>
                      <a:pt x="36" y="256"/>
                    </a:moveTo>
                    <a:cubicBezTo>
                      <a:pt x="28" y="256"/>
                      <a:pt x="28" y="256"/>
                      <a:pt x="28" y="256"/>
                    </a:cubicBezTo>
                    <a:cubicBezTo>
                      <a:pt x="28" y="208"/>
                      <a:pt x="28" y="208"/>
                      <a:pt x="28" y="208"/>
                    </a:cubicBezTo>
                    <a:cubicBezTo>
                      <a:pt x="28" y="189"/>
                      <a:pt x="21" y="172"/>
                      <a:pt x="15" y="154"/>
                    </a:cubicBezTo>
                    <a:cubicBezTo>
                      <a:pt x="7" y="134"/>
                      <a:pt x="0" y="113"/>
                      <a:pt x="0" y="88"/>
                    </a:cubicBezTo>
                    <a:cubicBezTo>
                      <a:pt x="0" y="39"/>
                      <a:pt x="39" y="0"/>
                      <a:pt x="88" y="0"/>
                    </a:cubicBezTo>
                    <a:cubicBezTo>
                      <a:pt x="88" y="8"/>
                      <a:pt x="88" y="8"/>
                      <a:pt x="88" y="8"/>
                    </a:cubicBezTo>
                    <a:cubicBezTo>
                      <a:pt x="44" y="8"/>
                      <a:pt x="8" y="44"/>
                      <a:pt x="8" y="88"/>
                    </a:cubicBezTo>
                    <a:cubicBezTo>
                      <a:pt x="8" y="111"/>
                      <a:pt x="15" y="132"/>
                      <a:pt x="22" y="151"/>
                    </a:cubicBezTo>
                    <a:cubicBezTo>
                      <a:pt x="29" y="170"/>
                      <a:pt x="36" y="188"/>
                      <a:pt x="36" y="208"/>
                    </a:cubicBezTo>
                    <a:lnTo>
                      <a:pt x="36"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354" name="Group 353"/>
            <p:cNvGrpSpPr>
              <a:grpSpLocks noChangeAspect="1"/>
            </p:cNvGrpSpPr>
            <p:nvPr/>
          </p:nvGrpSpPr>
          <p:grpSpPr>
            <a:xfrm>
              <a:off x="9190881" y="4610948"/>
              <a:ext cx="241936" cy="277178"/>
              <a:chOff x="4778376" y="3949700"/>
              <a:chExt cx="403226" cy="461963"/>
            </a:xfrm>
          </p:grpSpPr>
          <p:sp>
            <p:nvSpPr>
              <p:cNvPr id="355" name="Rectangle 577"/>
              <p:cNvSpPr>
                <a:spLocks noChangeArrowheads="1"/>
              </p:cNvSpPr>
              <p:nvPr/>
            </p:nvSpPr>
            <p:spPr bwMode="auto">
              <a:xfrm>
                <a:off x="4973639" y="4260850"/>
                <a:ext cx="14288" cy="1508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6" name="Freeform 578"/>
              <p:cNvSpPr>
                <a:spLocks noEditPoints="1"/>
              </p:cNvSpPr>
              <p:nvPr/>
            </p:nvSpPr>
            <p:spPr bwMode="auto">
              <a:xfrm>
                <a:off x="4937126" y="3949700"/>
                <a:ext cx="87313" cy="87313"/>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7" name="Freeform 579"/>
              <p:cNvSpPr>
                <a:spLocks/>
              </p:cNvSpPr>
              <p:nvPr/>
            </p:nvSpPr>
            <p:spPr bwMode="auto">
              <a:xfrm>
                <a:off x="4894264" y="4051300"/>
                <a:ext cx="173038" cy="57150"/>
              </a:xfrm>
              <a:custGeom>
                <a:avLst/>
                <a:gdLst>
                  <a:gd name="T0" fmla="*/ 96 w 96"/>
                  <a:gd name="T1" fmla="*/ 32 h 32"/>
                  <a:gd name="T2" fmla="*/ 88 w 96"/>
                  <a:gd name="T3" fmla="*/ 32 h 32"/>
                  <a:gd name="T4" fmla="*/ 88 w 96"/>
                  <a:gd name="T5" fmla="*/ 28 h 32"/>
                  <a:gd name="T6" fmla="*/ 68 w 96"/>
                  <a:gd name="T7" fmla="*/ 8 h 32"/>
                  <a:gd name="T8" fmla="*/ 28 w 96"/>
                  <a:gd name="T9" fmla="*/ 8 h 32"/>
                  <a:gd name="T10" fmla="*/ 8 w 96"/>
                  <a:gd name="T11" fmla="*/ 28 h 32"/>
                  <a:gd name="T12" fmla="*/ 8 w 96"/>
                  <a:gd name="T13" fmla="*/ 32 h 32"/>
                  <a:gd name="T14" fmla="*/ 0 w 96"/>
                  <a:gd name="T15" fmla="*/ 32 h 32"/>
                  <a:gd name="T16" fmla="*/ 0 w 96"/>
                  <a:gd name="T17" fmla="*/ 28 h 32"/>
                  <a:gd name="T18" fmla="*/ 28 w 96"/>
                  <a:gd name="T19" fmla="*/ 0 h 32"/>
                  <a:gd name="T20" fmla="*/ 68 w 96"/>
                  <a:gd name="T21" fmla="*/ 0 h 32"/>
                  <a:gd name="T22" fmla="*/ 96 w 96"/>
                  <a:gd name="T23" fmla="*/ 28 h 32"/>
                  <a:gd name="T24" fmla="*/ 96 w 96"/>
                  <a:gd name="T2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32">
                    <a:moveTo>
                      <a:pt x="96" y="32"/>
                    </a:moveTo>
                    <a:cubicBezTo>
                      <a:pt x="88" y="32"/>
                      <a:pt x="88" y="32"/>
                      <a:pt x="88" y="32"/>
                    </a:cubicBezTo>
                    <a:cubicBezTo>
                      <a:pt x="88" y="28"/>
                      <a:pt x="88" y="28"/>
                      <a:pt x="88" y="28"/>
                    </a:cubicBezTo>
                    <a:cubicBezTo>
                      <a:pt x="88" y="17"/>
                      <a:pt x="79" y="8"/>
                      <a:pt x="68" y="8"/>
                    </a:cubicBezTo>
                    <a:cubicBezTo>
                      <a:pt x="28" y="8"/>
                      <a:pt x="28" y="8"/>
                      <a:pt x="28" y="8"/>
                    </a:cubicBezTo>
                    <a:cubicBezTo>
                      <a:pt x="17" y="8"/>
                      <a:pt x="8" y="17"/>
                      <a:pt x="8" y="28"/>
                    </a:cubicBezTo>
                    <a:cubicBezTo>
                      <a:pt x="8" y="32"/>
                      <a:pt x="8" y="32"/>
                      <a:pt x="8" y="32"/>
                    </a:cubicBezTo>
                    <a:cubicBezTo>
                      <a:pt x="0" y="32"/>
                      <a:pt x="0" y="32"/>
                      <a:pt x="0" y="32"/>
                    </a:cubicBezTo>
                    <a:cubicBezTo>
                      <a:pt x="0" y="28"/>
                      <a:pt x="0" y="28"/>
                      <a:pt x="0" y="28"/>
                    </a:cubicBezTo>
                    <a:cubicBezTo>
                      <a:pt x="0" y="13"/>
                      <a:pt x="12" y="0"/>
                      <a:pt x="28" y="0"/>
                    </a:cubicBezTo>
                    <a:cubicBezTo>
                      <a:pt x="68" y="0"/>
                      <a:pt x="68" y="0"/>
                      <a:pt x="68" y="0"/>
                    </a:cubicBezTo>
                    <a:cubicBezTo>
                      <a:pt x="83" y="0"/>
                      <a:pt x="96" y="13"/>
                      <a:pt x="96" y="28"/>
                    </a:cubicBezTo>
                    <a:lnTo>
                      <a:pt x="9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8" name="Rectangle 580"/>
              <p:cNvSpPr>
                <a:spLocks noChangeArrowheads="1"/>
              </p:cNvSpPr>
              <p:nvPr/>
            </p:nvSpPr>
            <p:spPr bwMode="auto">
              <a:xfrm>
                <a:off x="4851401" y="4289425"/>
                <a:ext cx="14288" cy="1222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9" name="Freeform 581"/>
              <p:cNvSpPr>
                <a:spLocks noEditPoints="1"/>
              </p:cNvSpPr>
              <p:nvPr/>
            </p:nvSpPr>
            <p:spPr bwMode="auto">
              <a:xfrm>
                <a:off x="4822826" y="40147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6" y="32"/>
                      <a:pt x="32" y="27"/>
                      <a:pt x="32" y="20"/>
                    </a:cubicBezTo>
                    <a:cubicBezTo>
                      <a:pt x="32" y="13"/>
                      <a:pt x="26"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0" name="Freeform 582"/>
              <p:cNvSpPr>
                <a:spLocks/>
              </p:cNvSpPr>
              <p:nvPr/>
            </p:nvSpPr>
            <p:spPr bwMode="auto">
              <a:xfrm>
                <a:off x="4778376" y="4102100"/>
                <a:ext cx="158750" cy="309563"/>
              </a:xfrm>
              <a:custGeom>
                <a:avLst/>
                <a:gdLst>
                  <a:gd name="T0" fmla="*/ 72 w 88"/>
                  <a:gd name="T1" fmla="*/ 172 h 172"/>
                  <a:gd name="T2" fmla="*/ 64 w 88"/>
                  <a:gd name="T3" fmla="*/ 172 h 172"/>
                  <a:gd name="T4" fmla="*/ 64 w 88"/>
                  <a:gd name="T5" fmla="*/ 88 h 172"/>
                  <a:gd name="T6" fmla="*/ 80 w 88"/>
                  <a:gd name="T7" fmla="*/ 88 h 172"/>
                  <a:gd name="T8" fmla="*/ 80 w 88"/>
                  <a:gd name="T9" fmla="*/ 24 h 172"/>
                  <a:gd name="T10" fmla="*/ 64 w 88"/>
                  <a:gd name="T11" fmla="*/ 8 h 172"/>
                  <a:gd name="T12" fmla="*/ 24 w 88"/>
                  <a:gd name="T13" fmla="*/ 8 h 172"/>
                  <a:gd name="T14" fmla="*/ 8 w 88"/>
                  <a:gd name="T15" fmla="*/ 24 h 172"/>
                  <a:gd name="T16" fmla="*/ 8 w 88"/>
                  <a:gd name="T17" fmla="*/ 88 h 172"/>
                  <a:gd name="T18" fmla="*/ 24 w 88"/>
                  <a:gd name="T19" fmla="*/ 88 h 172"/>
                  <a:gd name="T20" fmla="*/ 24 w 88"/>
                  <a:gd name="T21" fmla="*/ 172 h 172"/>
                  <a:gd name="T22" fmla="*/ 16 w 88"/>
                  <a:gd name="T23" fmla="*/ 172 h 172"/>
                  <a:gd name="T24" fmla="*/ 16 w 88"/>
                  <a:gd name="T25" fmla="*/ 96 h 172"/>
                  <a:gd name="T26" fmla="*/ 0 w 88"/>
                  <a:gd name="T27" fmla="*/ 96 h 172"/>
                  <a:gd name="T28" fmla="*/ 0 w 88"/>
                  <a:gd name="T29" fmla="*/ 24 h 172"/>
                  <a:gd name="T30" fmla="*/ 24 w 88"/>
                  <a:gd name="T31" fmla="*/ 0 h 172"/>
                  <a:gd name="T32" fmla="*/ 64 w 88"/>
                  <a:gd name="T33" fmla="*/ 0 h 172"/>
                  <a:gd name="T34" fmla="*/ 88 w 88"/>
                  <a:gd name="T35" fmla="*/ 24 h 172"/>
                  <a:gd name="T36" fmla="*/ 88 w 88"/>
                  <a:gd name="T37" fmla="*/ 96 h 172"/>
                  <a:gd name="T38" fmla="*/ 72 w 88"/>
                  <a:gd name="T39" fmla="*/ 96 h 172"/>
                  <a:gd name="T40" fmla="*/ 72 w 88"/>
                  <a:gd name="T4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72">
                    <a:moveTo>
                      <a:pt x="72" y="172"/>
                    </a:moveTo>
                    <a:cubicBezTo>
                      <a:pt x="64" y="172"/>
                      <a:pt x="64" y="172"/>
                      <a:pt x="64" y="172"/>
                    </a:cubicBezTo>
                    <a:cubicBezTo>
                      <a:pt x="64" y="88"/>
                      <a:pt x="64" y="88"/>
                      <a:pt x="64" y="88"/>
                    </a:cubicBezTo>
                    <a:cubicBezTo>
                      <a:pt x="80" y="88"/>
                      <a:pt x="80" y="88"/>
                      <a:pt x="80" y="88"/>
                    </a:cubicBezTo>
                    <a:cubicBezTo>
                      <a:pt x="80" y="24"/>
                      <a:pt x="80" y="24"/>
                      <a:pt x="80" y="24"/>
                    </a:cubicBezTo>
                    <a:cubicBezTo>
                      <a:pt x="80" y="15"/>
                      <a:pt x="73" y="8"/>
                      <a:pt x="64" y="8"/>
                    </a:cubicBezTo>
                    <a:cubicBezTo>
                      <a:pt x="24" y="8"/>
                      <a:pt x="24" y="8"/>
                      <a:pt x="24" y="8"/>
                    </a:cubicBezTo>
                    <a:cubicBezTo>
                      <a:pt x="15" y="8"/>
                      <a:pt x="8" y="15"/>
                      <a:pt x="8" y="24"/>
                    </a:cubicBezTo>
                    <a:cubicBezTo>
                      <a:pt x="8" y="88"/>
                      <a:pt x="8" y="88"/>
                      <a:pt x="8" y="88"/>
                    </a:cubicBezTo>
                    <a:cubicBezTo>
                      <a:pt x="24" y="88"/>
                      <a:pt x="24" y="88"/>
                      <a:pt x="24" y="88"/>
                    </a:cubicBezTo>
                    <a:cubicBezTo>
                      <a:pt x="24" y="172"/>
                      <a:pt x="24" y="172"/>
                      <a:pt x="24" y="172"/>
                    </a:cubicBezTo>
                    <a:cubicBezTo>
                      <a:pt x="16" y="172"/>
                      <a:pt x="16" y="172"/>
                      <a:pt x="16" y="172"/>
                    </a:cubicBezTo>
                    <a:cubicBezTo>
                      <a:pt x="16" y="96"/>
                      <a:pt x="16" y="96"/>
                      <a:pt x="16" y="96"/>
                    </a:cubicBezTo>
                    <a:cubicBezTo>
                      <a:pt x="0" y="96"/>
                      <a:pt x="0" y="96"/>
                      <a:pt x="0" y="96"/>
                    </a:cubicBezTo>
                    <a:cubicBezTo>
                      <a:pt x="0" y="24"/>
                      <a:pt x="0" y="24"/>
                      <a:pt x="0" y="24"/>
                    </a:cubicBezTo>
                    <a:cubicBezTo>
                      <a:pt x="0" y="11"/>
                      <a:pt x="11" y="0"/>
                      <a:pt x="24" y="0"/>
                    </a:cubicBezTo>
                    <a:cubicBezTo>
                      <a:pt x="64" y="0"/>
                      <a:pt x="64" y="0"/>
                      <a:pt x="64" y="0"/>
                    </a:cubicBezTo>
                    <a:cubicBezTo>
                      <a:pt x="77" y="0"/>
                      <a:pt x="88" y="11"/>
                      <a:pt x="88" y="24"/>
                    </a:cubicBezTo>
                    <a:cubicBezTo>
                      <a:pt x="88" y="96"/>
                      <a:pt x="88" y="96"/>
                      <a:pt x="88" y="96"/>
                    </a:cubicBezTo>
                    <a:cubicBezTo>
                      <a:pt x="72" y="96"/>
                      <a:pt x="72" y="96"/>
                      <a:pt x="72" y="96"/>
                    </a:cubicBezTo>
                    <a:lnTo>
                      <a:pt x="72" y="1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1" name="Rectangle 583"/>
              <p:cNvSpPr>
                <a:spLocks noChangeArrowheads="1"/>
              </p:cNvSpPr>
              <p:nvPr/>
            </p:nvSpPr>
            <p:spPr bwMode="auto">
              <a:xfrm>
                <a:off x="5095876" y="4289425"/>
                <a:ext cx="14288" cy="1222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2" name="Freeform 584"/>
              <p:cNvSpPr>
                <a:spLocks noEditPoints="1"/>
              </p:cNvSpPr>
              <p:nvPr/>
            </p:nvSpPr>
            <p:spPr bwMode="auto">
              <a:xfrm>
                <a:off x="5067301" y="40147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6" y="32"/>
                      <a:pt x="32" y="27"/>
                      <a:pt x="32" y="20"/>
                    </a:cubicBezTo>
                    <a:cubicBezTo>
                      <a:pt x="32" y="13"/>
                      <a:pt x="26"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3" name="Freeform 585"/>
              <p:cNvSpPr>
                <a:spLocks/>
              </p:cNvSpPr>
              <p:nvPr/>
            </p:nvSpPr>
            <p:spPr bwMode="auto">
              <a:xfrm>
                <a:off x="5024439" y="4102100"/>
                <a:ext cx="157163" cy="309563"/>
              </a:xfrm>
              <a:custGeom>
                <a:avLst/>
                <a:gdLst>
                  <a:gd name="T0" fmla="*/ 72 w 88"/>
                  <a:gd name="T1" fmla="*/ 172 h 172"/>
                  <a:gd name="T2" fmla="*/ 64 w 88"/>
                  <a:gd name="T3" fmla="*/ 172 h 172"/>
                  <a:gd name="T4" fmla="*/ 64 w 88"/>
                  <a:gd name="T5" fmla="*/ 88 h 172"/>
                  <a:gd name="T6" fmla="*/ 80 w 88"/>
                  <a:gd name="T7" fmla="*/ 88 h 172"/>
                  <a:gd name="T8" fmla="*/ 80 w 88"/>
                  <a:gd name="T9" fmla="*/ 24 h 172"/>
                  <a:gd name="T10" fmla="*/ 64 w 88"/>
                  <a:gd name="T11" fmla="*/ 8 h 172"/>
                  <a:gd name="T12" fmla="*/ 24 w 88"/>
                  <a:gd name="T13" fmla="*/ 8 h 172"/>
                  <a:gd name="T14" fmla="*/ 8 w 88"/>
                  <a:gd name="T15" fmla="*/ 24 h 172"/>
                  <a:gd name="T16" fmla="*/ 8 w 88"/>
                  <a:gd name="T17" fmla="*/ 88 h 172"/>
                  <a:gd name="T18" fmla="*/ 24 w 88"/>
                  <a:gd name="T19" fmla="*/ 88 h 172"/>
                  <a:gd name="T20" fmla="*/ 24 w 88"/>
                  <a:gd name="T21" fmla="*/ 172 h 172"/>
                  <a:gd name="T22" fmla="*/ 16 w 88"/>
                  <a:gd name="T23" fmla="*/ 172 h 172"/>
                  <a:gd name="T24" fmla="*/ 16 w 88"/>
                  <a:gd name="T25" fmla="*/ 96 h 172"/>
                  <a:gd name="T26" fmla="*/ 0 w 88"/>
                  <a:gd name="T27" fmla="*/ 96 h 172"/>
                  <a:gd name="T28" fmla="*/ 0 w 88"/>
                  <a:gd name="T29" fmla="*/ 24 h 172"/>
                  <a:gd name="T30" fmla="*/ 24 w 88"/>
                  <a:gd name="T31" fmla="*/ 0 h 172"/>
                  <a:gd name="T32" fmla="*/ 64 w 88"/>
                  <a:gd name="T33" fmla="*/ 0 h 172"/>
                  <a:gd name="T34" fmla="*/ 88 w 88"/>
                  <a:gd name="T35" fmla="*/ 24 h 172"/>
                  <a:gd name="T36" fmla="*/ 88 w 88"/>
                  <a:gd name="T37" fmla="*/ 96 h 172"/>
                  <a:gd name="T38" fmla="*/ 72 w 88"/>
                  <a:gd name="T39" fmla="*/ 96 h 172"/>
                  <a:gd name="T40" fmla="*/ 72 w 88"/>
                  <a:gd name="T4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72">
                    <a:moveTo>
                      <a:pt x="72" y="172"/>
                    </a:moveTo>
                    <a:cubicBezTo>
                      <a:pt x="64" y="172"/>
                      <a:pt x="64" y="172"/>
                      <a:pt x="64" y="172"/>
                    </a:cubicBezTo>
                    <a:cubicBezTo>
                      <a:pt x="64" y="88"/>
                      <a:pt x="64" y="88"/>
                      <a:pt x="64" y="88"/>
                    </a:cubicBezTo>
                    <a:cubicBezTo>
                      <a:pt x="80" y="88"/>
                      <a:pt x="80" y="88"/>
                      <a:pt x="80" y="88"/>
                    </a:cubicBezTo>
                    <a:cubicBezTo>
                      <a:pt x="80" y="24"/>
                      <a:pt x="80" y="24"/>
                      <a:pt x="80" y="24"/>
                    </a:cubicBezTo>
                    <a:cubicBezTo>
                      <a:pt x="80" y="15"/>
                      <a:pt x="73" y="8"/>
                      <a:pt x="64" y="8"/>
                    </a:cubicBezTo>
                    <a:cubicBezTo>
                      <a:pt x="24" y="8"/>
                      <a:pt x="24" y="8"/>
                      <a:pt x="24" y="8"/>
                    </a:cubicBezTo>
                    <a:cubicBezTo>
                      <a:pt x="15" y="8"/>
                      <a:pt x="8" y="15"/>
                      <a:pt x="8" y="24"/>
                    </a:cubicBezTo>
                    <a:cubicBezTo>
                      <a:pt x="8" y="88"/>
                      <a:pt x="8" y="88"/>
                      <a:pt x="8" y="88"/>
                    </a:cubicBezTo>
                    <a:cubicBezTo>
                      <a:pt x="24" y="88"/>
                      <a:pt x="24" y="88"/>
                      <a:pt x="24" y="88"/>
                    </a:cubicBezTo>
                    <a:cubicBezTo>
                      <a:pt x="24" y="172"/>
                      <a:pt x="24" y="172"/>
                      <a:pt x="24" y="172"/>
                    </a:cubicBezTo>
                    <a:cubicBezTo>
                      <a:pt x="16" y="172"/>
                      <a:pt x="16" y="172"/>
                      <a:pt x="16" y="172"/>
                    </a:cubicBezTo>
                    <a:cubicBezTo>
                      <a:pt x="16" y="96"/>
                      <a:pt x="16" y="96"/>
                      <a:pt x="16" y="96"/>
                    </a:cubicBezTo>
                    <a:cubicBezTo>
                      <a:pt x="0" y="96"/>
                      <a:pt x="0" y="96"/>
                      <a:pt x="0" y="96"/>
                    </a:cubicBezTo>
                    <a:cubicBezTo>
                      <a:pt x="0" y="24"/>
                      <a:pt x="0" y="24"/>
                      <a:pt x="0" y="24"/>
                    </a:cubicBezTo>
                    <a:cubicBezTo>
                      <a:pt x="0" y="11"/>
                      <a:pt x="11" y="0"/>
                      <a:pt x="24" y="0"/>
                    </a:cubicBezTo>
                    <a:cubicBezTo>
                      <a:pt x="64" y="0"/>
                      <a:pt x="64" y="0"/>
                      <a:pt x="64" y="0"/>
                    </a:cubicBezTo>
                    <a:cubicBezTo>
                      <a:pt x="77" y="0"/>
                      <a:pt x="88" y="11"/>
                      <a:pt x="88" y="24"/>
                    </a:cubicBezTo>
                    <a:cubicBezTo>
                      <a:pt x="88" y="96"/>
                      <a:pt x="88" y="96"/>
                      <a:pt x="88" y="96"/>
                    </a:cubicBezTo>
                    <a:cubicBezTo>
                      <a:pt x="72" y="96"/>
                      <a:pt x="72" y="96"/>
                      <a:pt x="72" y="96"/>
                    </a:cubicBezTo>
                    <a:lnTo>
                      <a:pt x="72" y="1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4" name="Rectangle 586"/>
              <p:cNvSpPr>
                <a:spLocks noChangeArrowheads="1"/>
              </p:cNvSpPr>
              <p:nvPr/>
            </p:nvSpPr>
            <p:spPr bwMode="auto">
              <a:xfrm>
                <a:off x="4973639" y="407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5" name="Rectangle 587"/>
              <p:cNvSpPr>
                <a:spLocks noChangeArrowheads="1"/>
              </p:cNvSpPr>
              <p:nvPr/>
            </p:nvSpPr>
            <p:spPr bwMode="auto">
              <a:xfrm>
                <a:off x="4973639" y="41084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6" name="Rectangle 588"/>
              <p:cNvSpPr>
                <a:spLocks noChangeArrowheads="1"/>
              </p:cNvSpPr>
              <p:nvPr/>
            </p:nvSpPr>
            <p:spPr bwMode="auto">
              <a:xfrm>
                <a:off x="5095876" y="41306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7" name="Rectangle 589"/>
              <p:cNvSpPr>
                <a:spLocks noChangeArrowheads="1"/>
              </p:cNvSpPr>
              <p:nvPr/>
            </p:nvSpPr>
            <p:spPr bwMode="auto">
              <a:xfrm>
                <a:off x="4851401" y="41306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8" name="Rectangle 590"/>
              <p:cNvSpPr>
                <a:spLocks noChangeArrowheads="1"/>
              </p:cNvSpPr>
              <p:nvPr/>
            </p:nvSpPr>
            <p:spPr bwMode="auto">
              <a:xfrm>
                <a:off x="4922839" y="4267200"/>
                <a:ext cx="14288" cy="1444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9" name="Rectangle 591"/>
              <p:cNvSpPr>
                <a:spLocks noChangeArrowheads="1"/>
              </p:cNvSpPr>
              <p:nvPr/>
            </p:nvSpPr>
            <p:spPr bwMode="auto">
              <a:xfrm>
                <a:off x="5024439" y="4267200"/>
                <a:ext cx="14288" cy="1444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pic>
        <p:nvPicPr>
          <p:cNvPr id="87" name="Picture 86"/>
          <p:cNvPicPr>
            <a:picLocks noChangeAspect="1"/>
          </p:cNvPicPr>
          <p:nvPr/>
        </p:nvPicPr>
        <p:blipFill>
          <a:blip r:embed="rId2"/>
          <a:stretch>
            <a:fillRect/>
          </a:stretch>
        </p:blipFill>
        <p:spPr>
          <a:xfrm>
            <a:off x="10111379" y="174963"/>
            <a:ext cx="1879599" cy="586245"/>
          </a:xfrm>
          <a:prstGeom prst="rect">
            <a:avLst/>
          </a:prstGeom>
        </p:spPr>
      </p:pic>
      <p:grpSp>
        <p:nvGrpSpPr>
          <p:cNvPr id="8" name="Group 7"/>
          <p:cNvGrpSpPr/>
          <p:nvPr/>
        </p:nvGrpSpPr>
        <p:grpSpPr>
          <a:xfrm>
            <a:off x="416341" y="1833801"/>
            <a:ext cx="6180189" cy="3581166"/>
            <a:chOff x="697685" y="1833801"/>
            <a:chExt cx="4970153" cy="2880000"/>
          </a:xfrm>
        </p:grpSpPr>
        <p:sp>
          <p:nvSpPr>
            <p:cNvPr id="91" name="Rectangle 90">
              <a:extLst>
                <a:ext uri="{FF2B5EF4-FFF2-40B4-BE49-F238E27FC236}">
                  <a16:creationId xmlns:a16="http://schemas.microsoft.com/office/drawing/2014/main" xmlns="" id="{18F58F3F-54DB-EC47-9060-14A93AA4E6FA}"/>
                </a:ext>
              </a:extLst>
            </p:cNvPr>
            <p:cNvSpPr/>
            <p:nvPr/>
          </p:nvSpPr>
          <p:spPr>
            <a:xfrm>
              <a:off x="1352419" y="1833801"/>
              <a:ext cx="3770677"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a:p>
          </p:txBody>
        </p:sp>
        <p:sp>
          <p:nvSpPr>
            <p:cNvPr id="92" name="Oval 91">
              <a:extLst>
                <a:ext uri="{FF2B5EF4-FFF2-40B4-BE49-F238E27FC236}">
                  <a16:creationId xmlns:a16="http://schemas.microsoft.com/office/drawing/2014/main" xmlns="" id="{B3B85426-CFEF-B440-9D7D-57AD28D557CE}"/>
                </a:ext>
              </a:extLst>
            </p:cNvPr>
            <p:cNvSpPr/>
            <p:nvPr/>
          </p:nvSpPr>
          <p:spPr>
            <a:xfrm>
              <a:off x="2224677" y="2351712"/>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latin typeface="Century Gothic" panose="020B0502020202020204" pitchFamily="34" charset="0"/>
                </a:rPr>
                <a:t>Transition</a:t>
              </a:r>
            </a:p>
          </p:txBody>
        </p:sp>
        <p:grpSp>
          <p:nvGrpSpPr>
            <p:cNvPr id="93" name="Group 92">
              <a:extLst>
                <a:ext uri="{FF2B5EF4-FFF2-40B4-BE49-F238E27FC236}">
                  <a16:creationId xmlns:a16="http://schemas.microsoft.com/office/drawing/2014/main" xmlns="" id="{3049F19A-931D-554E-BD41-FB3E6C74E963}"/>
                </a:ext>
              </a:extLst>
            </p:cNvPr>
            <p:cNvGrpSpPr/>
            <p:nvPr/>
          </p:nvGrpSpPr>
          <p:grpSpPr>
            <a:xfrm>
              <a:off x="3093033" y="2232388"/>
              <a:ext cx="326735" cy="238647"/>
              <a:chOff x="6190861" y="2268538"/>
              <a:chExt cx="326735" cy="238647"/>
            </a:xfrm>
          </p:grpSpPr>
          <p:sp>
            <p:nvSpPr>
              <p:cNvPr id="101" name="Triangle 4">
                <a:extLst>
                  <a:ext uri="{FF2B5EF4-FFF2-40B4-BE49-F238E27FC236}">
                    <a16:creationId xmlns:a16="http://schemas.microsoft.com/office/drawing/2014/main" xmlns="" id="{499A444A-E751-A045-BC41-CF3A4030A053}"/>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a:p>
            </p:txBody>
          </p:sp>
          <p:cxnSp>
            <p:nvCxnSpPr>
              <p:cNvPr id="102" name="Straight Connector 101">
                <a:extLst>
                  <a:ext uri="{FF2B5EF4-FFF2-40B4-BE49-F238E27FC236}">
                    <a16:creationId xmlns:a16="http://schemas.microsoft.com/office/drawing/2014/main" xmlns="" id="{627044CC-658D-FC49-9E15-8A97F48AE4AB}"/>
                  </a:ext>
                </a:extLst>
              </p:cNvPr>
              <p:cNvCxnSpPr>
                <a:cxnSpLocks/>
              </p:cNvCxnSpPr>
              <p:nvPr/>
            </p:nvCxnSpPr>
            <p:spPr>
              <a:xfrm>
                <a:off x="6190861" y="2268538"/>
                <a:ext cx="293914" cy="238647"/>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94" name="TextBox 7">
              <a:extLst>
                <a:ext uri="{FF2B5EF4-FFF2-40B4-BE49-F238E27FC236}">
                  <a16:creationId xmlns:a16="http://schemas.microsoft.com/office/drawing/2014/main" xmlns="" id="{3BCAA7AA-4152-6046-9211-10946AD12780}"/>
                </a:ext>
              </a:extLst>
            </p:cNvPr>
            <p:cNvSpPr txBox="1">
              <a:spLocks/>
            </p:cNvSpPr>
            <p:nvPr/>
          </p:nvSpPr>
          <p:spPr>
            <a:xfrm>
              <a:off x="3767796" y="2853493"/>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800" b="1" dirty="0">
                  <a:solidFill>
                    <a:schemeClr val="accent4"/>
                  </a:solidFill>
                  <a:latin typeface="Century Gothic" panose="020B0502020202020204" pitchFamily="34" charset="0"/>
                </a:rPr>
                <a:t>Workplace</a:t>
              </a:r>
              <a:endParaRPr lang="en-US" sz="800" b="1" dirty="0">
                <a:solidFill>
                  <a:schemeClr val="accent4"/>
                </a:solidFill>
                <a:latin typeface="Century Gothic" panose="020B0502020202020204" pitchFamily="34" charset="0"/>
              </a:endParaRPr>
            </a:p>
          </p:txBody>
        </p:sp>
        <p:sp>
          <p:nvSpPr>
            <p:cNvPr id="95" name="TextBox 8">
              <a:extLst>
                <a:ext uri="{FF2B5EF4-FFF2-40B4-BE49-F238E27FC236}">
                  <a16:creationId xmlns:a16="http://schemas.microsoft.com/office/drawing/2014/main" xmlns="" id="{BFFAB678-224A-E348-AC17-4145CCB044BF}"/>
                </a:ext>
              </a:extLst>
            </p:cNvPr>
            <p:cNvSpPr txBox="1">
              <a:spLocks/>
            </p:cNvSpPr>
            <p:nvPr/>
          </p:nvSpPr>
          <p:spPr>
            <a:xfrm>
              <a:off x="2209858" y="2415311"/>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b="1" dirty="0">
                  <a:solidFill>
                    <a:schemeClr val="accent4"/>
                  </a:solidFill>
                  <a:latin typeface="Century Gothic" panose="020B0502020202020204" pitchFamily="34" charset="0"/>
                </a:rPr>
                <a:t>Activities</a:t>
              </a:r>
              <a:endParaRPr lang="fr-CA" sz="800" b="1" dirty="0">
                <a:solidFill>
                  <a:schemeClr val="accent4"/>
                </a:solidFill>
                <a:latin typeface="Century Gothic" panose="020B0502020202020204" pitchFamily="34" charset="0"/>
              </a:endParaRPr>
            </a:p>
          </p:txBody>
        </p:sp>
        <p:sp>
          <p:nvSpPr>
            <p:cNvPr id="96" name="TextBox 10">
              <a:extLst>
                <a:ext uri="{FF2B5EF4-FFF2-40B4-BE49-F238E27FC236}">
                  <a16:creationId xmlns:a16="http://schemas.microsoft.com/office/drawing/2014/main" xmlns="" id="{64A51D24-38F7-5F4C-9A84-2CBE54606059}"/>
                </a:ext>
              </a:extLst>
            </p:cNvPr>
            <p:cNvSpPr txBox="1">
              <a:spLocks/>
            </p:cNvSpPr>
            <p:nvPr/>
          </p:nvSpPr>
          <p:spPr>
            <a:xfrm>
              <a:off x="2011995" y="3462859"/>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900" b="1" dirty="0">
                  <a:solidFill>
                    <a:schemeClr val="accent4"/>
                  </a:solidFill>
                  <a:latin typeface="Century Gothic" panose="020B0502020202020204" pitchFamily="34" charset="0"/>
                </a:rPr>
                <a:t>Team</a:t>
              </a:r>
              <a:endParaRPr lang="fr-CA" sz="900" b="1" dirty="0">
                <a:solidFill>
                  <a:schemeClr val="accent4"/>
                </a:solidFill>
                <a:latin typeface="Century Gothic" panose="020B0502020202020204" pitchFamily="34" charset="0"/>
              </a:endParaRPr>
            </a:p>
          </p:txBody>
        </p:sp>
        <p:sp>
          <p:nvSpPr>
            <p:cNvPr id="97" name="TextBox 11">
              <a:extLst>
                <a:ext uri="{FF2B5EF4-FFF2-40B4-BE49-F238E27FC236}">
                  <a16:creationId xmlns:a16="http://schemas.microsoft.com/office/drawing/2014/main" xmlns="" id="{610B6188-93B2-9D4F-9A50-B16208C1DE7C}"/>
                </a:ext>
              </a:extLst>
            </p:cNvPr>
            <p:cNvSpPr txBox="1">
              <a:spLocks/>
            </p:cNvSpPr>
            <p:nvPr/>
          </p:nvSpPr>
          <p:spPr>
            <a:xfrm>
              <a:off x="3268276" y="3783647"/>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b="1" dirty="0">
                  <a:solidFill>
                    <a:schemeClr val="accent4"/>
                  </a:solidFill>
                  <a:latin typeface="Century Gothic" panose="020B0502020202020204" pitchFamily="34" charset="0"/>
                </a:rPr>
                <a:t>Constraints</a:t>
              </a:r>
              <a:endParaRPr lang="fr-CA" sz="800" b="1" dirty="0">
                <a:solidFill>
                  <a:schemeClr val="accent4"/>
                </a:solidFill>
                <a:latin typeface="Century Gothic" panose="020B0502020202020204" pitchFamily="34" charset="0"/>
              </a:endParaRPr>
            </a:p>
          </p:txBody>
        </p:sp>
        <p:sp>
          <p:nvSpPr>
            <p:cNvPr id="98" name="Rectangle 97">
              <a:extLst>
                <a:ext uri="{FF2B5EF4-FFF2-40B4-BE49-F238E27FC236}">
                  <a16:creationId xmlns:a16="http://schemas.microsoft.com/office/drawing/2014/main" xmlns="" id="{008FE4E2-E666-DC42-8F05-5B24A87CC68B}"/>
                </a:ext>
              </a:extLst>
            </p:cNvPr>
            <p:cNvSpPr/>
            <p:nvPr/>
          </p:nvSpPr>
          <p:spPr>
            <a:xfrm>
              <a:off x="697685" y="2099327"/>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latin typeface="Century Gothic" panose="020B0502020202020204" pitchFamily="34" charset="0"/>
                </a:rPr>
                <a:t>Product</a:t>
              </a:r>
            </a:p>
            <a:p>
              <a:pPr algn="ctr"/>
              <a:r>
                <a:rPr lang="en-US" sz="1400" dirty="0">
                  <a:latin typeface="Century Gothic" panose="020B0502020202020204" pitchFamily="34" charset="0"/>
                </a:rPr>
                <a:t>Backlog</a:t>
              </a:r>
            </a:p>
          </p:txBody>
        </p:sp>
        <p:sp>
          <p:nvSpPr>
            <p:cNvPr id="99" name="Rectangle 98">
              <a:extLst>
                <a:ext uri="{FF2B5EF4-FFF2-40B4-BE49-F238E27FC236}">
                  <a16:creationId xmlns:a16="http://schemas.microsoft.com/office/drawing/2014/main" xmlns="" id="{5E1EC1D3-A1E1-6145-8A16-0B85EE0C9E67}"/>
                </a:ext>
              </a:extLst>
            </p:cNvPr>
            <p:cNvSpPr/>
            <p:nvPr/>
          </p:nvSpPr>
          <p:spPr>
            <a:xfrm>
              <a:off x="4578353" y="3478733"/>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b="1" dirty="0" smtClean="0">
                  <a:latin typeface="Century Gothic" panose="020B0502020202020204" pitchFamily="34" charset="0"/>
                </a:rPr>
                <a:t>Working</a:t>
              </a:r>
              <a:r>
                <a:rPr lang="en-US" sz="1400" b="1" dirty="0">
                  <a:latin typeface="Century Gothic" panose="020B0502020202020204" pitchFamily="34" charset="0"/>
                </a:rPr>
                <a:t/>
              </a:r>
              <a:br>
                <a:rPr lang="en-US" sz="1400" b="1" dirty="0">
                  <a:latin typeface="Century Gothic" panose="020B0502020202020204" pitchFamily="34" charset="0"/>
                </a:rPr>
              </a:br>
              <a:r>
                <a:rPr lang="en-US" sz="1400" b="1" dirty="0">
                  <a:latin typeface="Century Gothic" panose="020B0502020202020204" pitchFamily="34" charset="0"/>
                </a:rPr>
                <a:t>Agreement</a:t>
              </a:r>
            </a:p>
          </p:txBody>
        </p:sp>
        <p:sp>
          <p:nvSpPr>
            <p:cNvPr id="100" name="TextBox 14">
              <a:extLst>
                <a:ext uri="{FF2B5EF4-FFF2-40B4-BE49-F238E27FC236}">
                  <a16:creationId xmlns:a16="http://schemas.microsoft.com/office/drawing/2014/main" xmlns="" id="{07B9E41D-CEF0-B546-A390-A088E83AA9DF}"/>
                </a:ext>
              </a:extLst>
            </p:cNvPr>
            <p:cNvSpPr txBox="1">
              <a:spLocks/>
            </p:cNvSpPr>
            <p:nvPr/>
          </p:nvSpPr>
          <p:spPr>
            <a:xfrm>
              <a:off x="4202915" y="2021861"/>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900" b="1" dirty="0">
                  <a:solidFill>
                    <a:schemeClr val="accent4"/>
                  </a:solidFill>
                  <a:latin typeface="Century Gothic" panose="020B0502020202020204" pitchFamily="34" charset="0"/>
                </a:rPr>
                <a:t>Procure</a:t>
              </a:r>
              <a:endParaRPr lang="en-US" sz="900" b="1" dirty="0">
                <a:solidFill>
                  <a:schemeClr val="accent4"/>
                </a:solidFill>
                <a:latin typeface="Century Gothic" panose="020B0502020202020204" pitchFamily="34" charset="0"/>
              </a:endParaRPr>
            </a:p>
          </p:txBody>
        </p:sp>
      </p:grpSp>
    </p:spTree>
    <p:extLst>
      <p:ext uri="{BB962C8B-B14F-4D97-AF65-F5344CB8AC3E}">
        <p14:creationId xmlns:p14="http://schemas.microsoft.com/office/powerpoint/2010/main" val="296021233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0111379" y="174963"/>
            <a:ext cx="1879599" cy="586245"/>
          </a:xfrm>
          <a:prstGeom prst="rect">
            <a:avLst/>
          </a:prstGeom>
        </p:spPr>
      </p:pic>
      <p:sp>
        <p:nvSpPr>
          <p:cNvPr id="6" name="Title 1">
            <a:extLst>
              <a:ext uri="{FF2B5EF4-FFF2-40B4-BE49-F238E27FC236}">
                <a16:creationId xmlns:a16="http://schemas.microsoft.com/office/drawing/2014/main" xmlns="" id="{C4CC0F66-F716-9E4A-A350-90E627E348D3}"/>
              </a:ext>
            </a:extLst>
          </p:cNvPr>
          <p:cNvSpPr txBox="1">
            <a:spLocks/>
          </p:cNvSpPr>
          <p:nvPr/>
        </p:nvSpPr>
        <p:spPr bwMode="auto">
          <a:xfrm>
            <a:off x="269820" y="556590"/>
            <a:ext cx="5864280"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FFC000"/>
                </a:solidFill>
              </a:rPr>
              <a:t>How?</a:t>
            </a:r>
          </a:p>
          <a:p>
            <a:pPr>
              <a:defRPr/>
            </a:pPr>
            <a:r>
              <a:rPr lang="en-CA" sz="1600" b="1" dirty="0" smtClean="0">
                <a:solidFill>
                  <a:schemeClr val="tx1"/>
                </a:solidFill>
              </a:rPr>
              <a:t>Workflow of a Transition Play</a:t>
            </a:r>
            <a:endParaRPr lang="en-CA" sz="1600" b="1" dirty="0">
              <a:solidFill>
                <a:schemeClr val="tx1"/>
              </a:solidFill>
            </a:endParaRPr>
          </a:p>
        </p:txBody>
      </p:sp>
      <p:sp>
        <p:nvSpPr>
          <p:cNvPr id="7" name="Rectangle 6"/>
          <p:cNvSpPr>
            <a:spLocks noChangeAspect="1"/>
          </p:cNvSpPr>
          <p:nvPr/>
        </p:nvSpPr>
        <p:spPr>
          <a:xfrm>
            <a:off x="6366947" y="1508467"/>
            <a:ext cx="4885379" cy="2671626"/>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8" name="Rectangle 7"/>
          <p:cNvSpPr/>
          <p:nvPr/>
        </p:nvSpPr>
        <p:spPr>
          <a:xfrm>
            <a:off x="321733" y="1508467"/>
            <a:ext cx="5689600" cy="1469844"/>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9" name="Rectangle 8"/>
          <p:cNvSpPr>
            <a:spLocks noChangeAspect="1"/>
          </p:cNvSpPr>
          <p:nvPr/>
        </p:nvSpPr>
        <p:spPr>
          <a:xfrm>
            <a:off x="321733" y="3257142"/>
            <a:ext cx="5689600" cy="2351156"/>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573424" y="1583333"/>
            <a:ext cx="169080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1. Overview</a:t>
            </a:r>
            <a:endParaRPr lang="en-CA" sz="1600" b="1" dirty="0">
              <a:solidFill>
                <a:srgbClr val="73B632"/>
              </a:solidFill>
            </a:endParaRPr>
          </a:p>
        </p:txBody>
      </p:sp>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573424" y="2112120"/>
            <a:ext cx="5243902" cy="793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a:solidFill>
                  <a:prstClr val="black"/>
                </a:solidFill>
              </a:rPr>
              <a:t>The product owner reaffirms the product vison and shares the current status (plays complete, solutions released, teams in flight, etc...)</a:t>
            </a: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573423" y="3305890"/>
            <a:ext cx="1893552" cy="511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2. Evaluate</a:t>
            </a:r>
            <a:endParaRPr lang="en-CA" sz="1600" b="1" dirty="0">
              <a:solidFill>
                <a:srgbClr val="EF4051"/>
              </a:solidFill>
            </a:endParaRPr>
          </a:p>
        </p:txBody>
      </p:sp>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573424" y="3946236"/>
            <a:ext cx="5243903" cy="866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a:solidFill>
                  <a:prstClr val="black"/>
                </a:solidFill>
              </a:rPr>
              <a:t>The transition participants evaluate their work against </a:t>
            </a:r>
            <a:r>
              <a:rPr lang="en-CA" sz="1200" b="1" dirty="0">
                <a:solidFill>
                  <a:prstClr val="black"/>
                </a:solidFill>
              </a:rPr>
              <a:t>the definition of done</a:t>
            </a:r>
            <a:r>
              <a:rPr lang="en-CA" sz="1200" dirty="0">
                <a:solidFill>
                  <a:prstClr val="black"/>
                </a:solidFill>
              </a:rPr>
              <a:t> to determine if they can begin to transition out of the play. Based on the play, part of the evaluation process will be to determine which activities, technologies, or tools may be required to successfully navigate the next play.</a:t>
            </a:r>
          </a:p>
          <a:p>
            <a:r>
              <a:rPr lang="en-CA" sz="1200" dirty="0">
                <a:solidFill>
                  <a:prstClr val="black"/>
                </a:solidFill>
              </a:rPr>
              <a:t>It is also important that as new teams are brought into each play, that a team working agreement is in place and agreed upon.</a:t>
            </a:r>
          </a:p>
        </p:txBody>
      </p:sp>
      <p:sp>
        <p:nvSpPr>
          <p:cNvPr id="14" name="Title 1">
            <a:extLst>
              <a:ext uri="{FF2B5EF4-FFF2-40B4-BE49-F238E27FC236}">
                <a16:creationId xmlns:a16="http://schemas.microsoft.com/office/drawing/2014/main" xmlns="" id="{C4CC0F66-F716-9E4A-A350-90E627E348D3}"/>
              </a:ext>
            </a:extLst>
          </p:cNvPr>
          <p:cNvSpPr txBox="1">
            <a:spLocks/>
          </p:cNvSpPr>
          <p:nvPr/>
        </p:nvSpPr>
        <p:spPr bwMode="auto">
          <a:xfrm>
            <a:off x="6747075" y="1583333"/>
            <a:ext cx="1606350"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3. Schedule</a:t>
            </a:r>
            <a:endParaRPr lang="en-CA" sz="1600" b="1" dirty="0">
              <a:solidFill>
                <a:srgbClr val="E47623"/>
              </a:solidFill>
            </a:endParaRPr>
          </a:p>
        </p:txBody>
      </p:sp>
      <p:sp>
        <p:nvSpPr>
          <p:cNvPr id="87" name="Title 1">
            <a:extLst>
              <a:ext uri="{FF2B5EF4-FFF2-40B4-BE49-F238E27FC236}">
                <a16:creationId xmlns:a16="http://schemas.microsoft.com/office/drawing/2014/main" xmlns="" id="{C4CC0F66-F716-9E4A-A350-90E627E348D3}"/>
              </a:ext>
            </a:extLst>
          </p:cNvPr>
          <p:cNvSpPr txBox="1">
            <a:spLocks/>
          </p:cNvSpPr>
          <p:nvPr/>
        </p:nvSpPr>
        <p:spPr bwMode="auto">
          <a:xfrm>
            <a:off x="6747075" y="2035812"/>
            <a:ext cx="4199599" cy="3163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a:solidFill>
                  <a:prstClr val="black"/>
                </a:solidFill>
              </a:rPr>
              <a:t>Based on the play, required activities, and available teams, the Release Manager schedules the work and resources. Also, depending on the play, the Release Manager will need to determine if resources will have to be removed from or added to scrum teams. Where required, team augmentation should be considered. As mentioned earlier, the team working agreement is an important part of the resource / team planning and will help shape new teams and or updated teams.</a:t>
            </a:r>
          </a:p>
        </p:txBody>
      </p:sp>
    </p:spTree>
    <p:extLst>
      <p:ext uri="{BB962C8B-B14F-4D97-AF65-F5344CB8AC3E}">
        <p14:creationId xmlns:p14="http://schemas.microsoft.com/office/powerpoint/2010/main" val="276485970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19" y="261582"/>
            <a:ext cx="5022851"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FFC000"/>
                </a:solidFill>
              </a:rPr>
              <a:t>Transitioning Between Plays</a:t>
            </a:r>
            <a:endParaRPr lang="en-CA" sz="2800" b="1" dirty="0">
              <a:solidFill>
                <a:srgbClr val="FFC000"/>
              </a:solidFill>
            </a:endParaRPr>
          </a:p>
        </p:txBody>
      </p:sp>
      <p:sp>
        <p:nvSpPr>
          <p:cNvPr id="6"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prstClr val="black"/>
                </a:solidFill>
              </a:rPr>
              <a:t>Transition between stages of the Digital Playbook</a:t>
            </a:r>
            <a:endParaRPr lang="en-CA" sz="1600" b="1" dirty="0">
              <a:solidFill>
                <a:prstClr val="black"/>
              </a:solidFill>
            </a:endParaRPr>
          </a:p>
        </p:txBody>
      </p:sp>
      <p:pic>
        <p:nvPicPr>
          <p:cNvPr id="8" name="Picture 7"/>
          <p:cNvPicPr>
            <a:picLocks noChangeAspect="1"/>
          </p:cNvPicPr>
          <p:nvPr/>
        </p:nvPicPr>
        <p:blipFill>
          <a:blip r:embed="rId3"/>
          <a:stretch>
            <a:fillRect/>
          </a:stretch>
        </p:blipFill>
        <p:spPr>
          <a:xfrm>
            <a:off x="10111379" y="174963"/>
            <a:ext cx="1879599" cy="586245"/>
          </a:xfrm>
          <a:prstGeom prst="rect">
            <a:avLst/>
          </a:prstGeom>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821" y="1495425"/>
            <a:ext cx="6725102" cy="3927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7381874" y="1495425"/>
            <a:ext cx="4609104" cy="3139321"/>
          </a:xfrm>
          <a:prstGeom prst="rect">
            <a:avLst/>
          </a:prstGeom>
        </p:spPr>
        <p:txBody>
          <a:bodyPr wrap="square">
            <a:spAutoFit/>
          </a:bodyPr>
          <a:lstStyle/>
          <a:p>
            <a:r>
              <a:rPr lang="en-CA" dirty="0">
                <a:solidFill>
                  <a:prstClr val="black"/>
                </a:solidFill>
                <a:latin typeface="Century Gothic" panose="020B0502020202020204" pitchFamily="34" charset="0"/>
              </a:rPr>
              <a:t>During transitions, we document in a quadrant the scope to be undertaken in the next Play.  </a:t>
            </a:r>
            <a:endParaRPr lang="en-CA" dirty="0" smtClean="0">
              <a:solidFill>
                <a:prstClr val="black"/>
              </a:solidFill>
              <a:latin typeface="Century Gothic" panose="020B0502020202020204" pitchFamily="34" charset="0"/>
            </a:endParaRPr>
          </a:p>
          <a:p>
            <a:r>
              <a:rPr lang="en-CA" dirty="0" smtClean="0">
                <a:solidFill>
                  <a:prstClr val="black"/>
                </a:solidFill>
                <a:latin typeface="Century Gothic" panose="020B0502020202020204" pitchFamily="34" charset="0"/>
              </a:rPr>
              <a:t>The </a:t>
            </a:r>
            <a:r>
              <a:rPr lang="en-CA" dirty="0">
                <a:solidFill>
                  <a:prstClr val="black"/>
                </a:solidFill>
                <a:latin typeface="Century Gothic" panose="020B0502020202020204" pitchFamily="34" charset="0"/>
              </a:rPr>
              <a:t>quadrant consists of: </a:t>
            </a:r>
            <a:endParaRPr lang="en-CA" dirty="0" smtClean="0">
              <a:solidFill>
                <a:prstClr val="black"/>
              </a:solidFill>
              <a:latin typeface="Century Gothic" panose="020B0502020202020204" pitchFamily="34" charset="0"/>
            </a:endParaRPr>
          </a:p>
          <a:p>
            <a:r>
              <a:rPr lang="en-CA" b="1" dirty="0" smtClean="0">
                <a:solidFill>
                  <a:srgbClr val="5B9BD5"/>
                </a:solidFill>
                <a:latin typeface="Century Gothic" panose="020B0502020202020204" pitchFamily="34" charset="0"/>
              </a:rPr>
              <a:t>Backlog</a:t>
            </a:r>
            <a:r>
              <a:rPr lang="en-CA" dirty="0" smtClean="0">
                <a:solidFill>
                  <a:prstClr val="black"/>
                </a:solidFill>
                <a:latin typeface="Century Gothic" panose="020B0502020202020204" pitchFamily="34" charset="0"/>
              </a:rPr>
              <a:t> </a:t>
            </a:r>
            <a:r>
              <a:rPr lang="en-CA" dirty="0">
                <a:solidFill>
                  <a:prstClr val="black"/>
                </a:solidFill>
                <a:latin typeface="Century Gothic" panose="020B0502020202020204" pitchFamily="34" charset="0"/>
              </a:rPr>
              <a:t>to be worked on, </a:t>
            </a:r>
            <a:endParaRPr lang="en-CA" dirty="0" smtClean="0">
              <a:solidFill>
                <a:prstClr val="black"/>
              </a:solidFill>
              <a:latin typeface="Century Gothic" panose="020B0502020202020204" pitchFamily="34" charset="0"/>
            </a:endParaRPr>
          </a:p>
          <a:p>
            <a:r>
              <a:rPr lang="en-CA" b="1" dirty="0" smtClean="0">
                <a:solidFill>
                  <a:srgbClr val="E47623"/>
                </a:solidFill>
                <a:latin typeface="Century Gothic" panose="020B0502020202020204" pitchFamily="34" charset="0"/>
              </a:rPr>
              <a:t>Activities</a:t>
            </a:r>
            <a:r>
              <a:rPr lang="en-CA" dirty="0" smtClean="0">
                <a:solidFill>
                  <a:prstClr val="black"/>
                </a:solidFill>
                <a:latin typeface="Century Gothic" panose="020B0502020202020204" pitchFamily="34" charset="0"/>
              </a:rPr>
              <a:t> </a:t>
            </a:r>
            <a:r>
              <a:rPr lang="en-CA" dirty="0">
                <a:solidFill>
                  <a:prstClr val="black"/>
                </a:solidFill>
                <a:latin typeface="Century Gothic" panose="020B0502020202020204" pitchFamily="34" charset="0"/>
              </a:rPr>
              <a:t>to be undertaken against that backlog, </a:t>
            </a:r>
            <a:endParaRPr lang="en-CA" dirty="0" smtClean="0">
              <a:solidFill>
                <a:prstClr val="black"/>
              </a:solidFill>
              <a:latin typeface="Century Gothic" panose="020B0502020202020204" pitchFamily="34" charset="0"/>
            </a:endParaRPr>
          </a:p>
          <a:p>
            <a:r>
              <a:rPr lang="en-CA" dirty="0" smtClean="0">
                <a:solidFill>
                  <a:prstClr val="black"/>
                </a:solidFill>
                <a:latin typeface="Century Gothic" panose="020B0502020202020204" pitchFamily="34" charset="0"/>
              </a:rPr>
              <a:t>The</a:t>
            </a:r>
            <a:r>
              <a:rPr lang="en-CA" dirty="0" smtClean="0">
                <a:solidFill>
                  <a:srgbClr val="73B632"/>
                </a:solidFill>
                <a:latin typeface="Century Gothic" panose="020B0502020202020204" pitchFamily="34" charset="0"/>
              </a:rPr>
              <a:t> </a:t>
            </a:r>
            <a:r>
              <a:rPr lang="en-CA" b="1" dirty="0" smtClean="0">
                <a:solidFill>
                  <a:srgbClr val="73B632"/>
                </a:solidFill>
                <a:latin typeface="Century Gothic" panose="020B0502020202020204" pitchFamily="34" charset="0"/>
              </a:rPr>
              <a:t>Team</a:t>
            </a:r>
            <a:r>
              <a:rPr lang="en-CA" dirty="0" smtClean="0">
                <a:solidFill>
                  <a:srgbClr val="73B632"/>
                </a:solidFill>
                <a:latin typeface="Century Gothic" panose="020B0502020202020204" pitchFamily="34" charset="0"/>
              </a:rPr>
              <a:t> </a:t>
            </a:r>
            <a:r>
              <a:rPr lang="en-CA" dirty="0">
                <a:solidFill>
                  <a:prstClr val="black"/>
                </a:solidFill>
                <a:latin typeface="Century Gothic" panose="020B0502020202020204" pitchFamily="34" charset="0"/>
              </a:rPr>
              <a:t>that will undertake the activities, </a:t>
            </a:r>
            <a:endParaRPr lang="en-CA" dirty="0" smtClean="0">
              <a:solidFill>
                <a:prstClr val="black"/>
              </a:solidFill>
              <a:latin typeface="Century Gothic" panose="020B0502020202020204" pitchFamily="34" charset="0"/>
            </a:endParaRPr>
          </a:p>
          <a:p>
            <a:r>
              <a:rPr lang="en-CA" dirty="0" smtClean="0">
                <a:solidFill>
                  <a:prstClr val="black"/>
                </a:solidFill>
                <a:latin typeface="Century Gothic" panose="020B0502020202020204" pitchFamily="34" charset="0"/>
              </a:rPr>
              <a:t>and </a:t>
            </a:r>
            <a:r>
              <a:rPr lang="en-CA" dirty="0">
                <a:solidFill>
                  <a:prstClr val="black"/>
                </a:solidFill>
                <a:latin typeface="Century Gothic" panose="020B0502020202020204" pitchFamily="34" charset="0"/>
              </a:rPr>
              <a:t>any </a:t>
            </a:r>
            <a:r>
              <a:rPr lang="en-CA" b="1" dirty="0" smtClean="0">
                <a:solidFill>
                  <a:srgbClr val="EF4051"/>
                </a:solidFill>
                <a:latin typeface="Century Gothic" panose="020B0502020202020204" pitchFamily="34" charset="0"/>
              </a:rPr>
              <a:t>Constraints</a:t>
            </a:r>
            <a:r>
              <a:rPr lang="en-CA" dirty="0" smtClean="0">
                <a:solidFill>
                  <a:prstClr val="black"/>
                </a:solidFill>
                <a:latin typeface="Century Gothic" panose="020B0502020202020204" pitchFamily="34" charset="0"/>
              </a:rPr>
              <a:t> </a:t>
            </a:r>
            <a:r>
              <a:rPr lang="en-CA" dirty="0">
                <a:solidFill>
                  <a:prstClr val="black"/>
                </a:solidFill>
                <a:latin typeface="Century Gothic" panose="020B0502020202020204" pitchFamily="34" charset="0"/>
              </a:rPr>
              <a:t>that the team will face.</a:t>
            </a:r>
          </a:p>
        </p:txBody>
      </p:sp>
    </p:spTree>
    <p:extLst>
      <p:ext uri="{BB962C8B-B14F-4D97-AF65-F5344CB8AC3E}">
        <p14:creationId xmlns:p14="http://schemas.microsoft.com/office/powerpoint/2010/main" val="377074917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ChangeAspect="1"/>
          </p:cNvSpPr>
          <p:nvPr/>
        </p:nvSpPr>
        <p:spPr>
          <a:xfrm>
            <a:off x="6355298" y="987164"/>
            <a:ext cx="5635680" cy="2279912"/>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9070950" cy="801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2800" b="1" dirty="0">
                <a:solidFill>
                  <a:srgbClr val="FFC000"/>
                </a:solidFill>
              </a:rPr>
              <a:t>Definition of Done (DoD)</a:t>
            </a:r>
          </a:p>
        </p:txBody>
      </p:sp>
      <p:pic>
        <p:nvPicPr>
          <p:cNvPr id="13" name="Picture 12"/>
          <p:cNvPicPr>
            <a:picLocks noChangeAspect="1"/>
          </p:cNvPicPr>
          <p:nvPr/>
        </p:nvPicPr>
        <p:blipFill>
          <a:blip r:embed="rId3"/>
          <a:stretch>
            <a:fillRect/>
          </a:stretch>
        </p:blipFill>
        <p:spPr>
          <a:xfrm>
            <a:off x="10111379" y="174963"/>
            <a:ext cx="1879599" cy="586245"/>
          </a:xfrm>
          <a:prstGeom prst="rect">
            <a:avLst/>
          </a:prstGeom>
        </p:spPr>
      </p:pic>
      <p:sp>
        <p:nvSpPr>
          <p:cNvPr id="14" name="Title 1">
            <a:extLst>
              <a:ext uri="{FF2B5EF4-FFF2-40B4-BE49-F238E27FC236}">
                <a16:creationId xmlns:a16="http://schemas.microsoft.com/office/drawing/2014/main" xmlns="" id="{C4CC0F66-F716-9E4A-A350-90E627E348D3}"/>
              </a:ext>
            </a:extLst>
          </p:cNvPr>
          <p:cNvSpPr txBox="1">
            <a:spLocks/>
          </p:cNvSpPr>
          <p:nvPr/>
        </p:nvSpPr>
        <p:spPr bwMode="auto">
          <a:xfrm>
            <a:off x="6355298" y="987164"/>
            <a:ext cx="5517521" cy="2127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endParaRPr lang="en-CA" sz="1100" dirty="0" smtClean="0">
              <a:solidFill>
                <a:prstClr val="black"/>
              </a:solidFill>
            </a:endParaRPr>
          </a:p>
          <a:p>
            <a:r>
              <a:rPr lang="en-CA" sz="1200" dirty="0">
                <a:solidFill>
                  <a:prstClr val="black"/>
                </a:solidFill>
              </a:rPr>
              <a:t>During the Transition between Plays, the team must define and agree upon the definition of done</a:t>
            </a:r>
            <a:r>
              <a:rPr lang="en-CA" sz="1200" b="1" dirty="0">
                <a:solidFill>
                  <a:prstClr val="black"/>
                </a:solidFill>
              </a:rPr>
              <a:t> </a:t>
            </a:r>
            <a:r>
              <a:rPr lang="en-CA" sz="1200" dirty="0">
                <a:solidFill>
                  <a:prstClr val="black"/>
                </a:solidFill>
              </a:rPr>
              <a:t>for all of the activities that are going to be undertaken in the upcoming Play.  </a:t>
            </a:r>
            <a:endParaRPr lang="en-CA" sz="1200" dirty="0" smtClean="0">
              <a:solidFill>
                <a:prstClr val="black"/>
              </a:solidFill>
            </a:endParaRPr>
          </a:p>
          <a:p>
            <a:endParaRPr lang="en-CA" sz="1200" dirty="0">
              <a:solidFill>
                <a:prstClr val="black"/>
              </a:solidFill>
            </a:endParaRPr>
          </a:p>
          <a:p>
            <a:r>
              <a:rPr lang="en-CA" sz="1200" dirty="0">
                <a:solidFill>
                  <a:prstClr val="black"/>
                </a:solidFill>
              </a:rPr>
              <a:t>The DoD is a clear and concise checklist of requirements that must be met in order for the team to consider an activity complete. </a:t>
            </a:r>
            <a:endParaRPr lang="en-CA" sz="1200" dirty="0" smtClean="0">
              <a:solidFill>
                <a:prstClr val="black"/>
              </a:solidFill>
            </a:endParaRPr>
          </a:p>
          <a:p>
            <a:endParaRPr lang="en-CA" sz="1200" dirty="0">
              <a:solidFill>
                <a:prstClr val="black"/>
              </a:solidFill>
            </a:endParaRPr>
          </a:p>
          <a:p>
            <a:r>
              <a:rPr lang="en-CA" sz="1200" dirty="0">
                <a:solidFill>
                  <a:prstClr val="black"/>
                </a:solidFill>
              </a:rPr>
              <a:t>The DoD changes over the life of a project and between plays, and should be revisited and reviewed during each Transition between Plays.  </a:t>
            </a:r>
          </a:p>
        </p:txBody>
      </p:sp>
      <p:sp>
        <p:nvSpPr>
          <p:cNvPr id="2" name="Rectangle 1"/>
          <p:cNvSpPr/>
          <p:nvPr/>
        </p:nvSpPr>
        <p:spPr>
          <a:xfrm>
            <a:off x="269820" y="2127120"/>
            <a:ext cx="1762125" cy="4073655"/>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smtClean="0">
                <a:solidFill>
                  <a:schemeClr val="bg1"/>
                </a:solidFill>
                <a:latin typeface="Century Gothic" panose="020B0502020202020204" pitchFamily="34" charset="0"/>
              </a:rPr>
              <a:t>Product Backlog</a:t>
            </a:r>
          </a:p>
          <a:p>
            <a:pPr algn="ctr"/>
            <a:endParaRPr lang="en-CA" b="1" dirty="0">
              <a:solidFill>
                <a:schemeClr val="bg1"/>
              </a:solidFill>
              <a:latin typeface="Century Gothic" panose="020B0502020202020204" pitchFamily="34" charset="0"/>
            </a:endParaRP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p>
          <a:p>
            <a:pPr marL="285750" indent="-285750">
              <a:buFont typeface="Arial" panose="020B0604020202020204" pitchFamily="34" charset="0"/>
              <a:buChar char="•"/>
            </a:pPr>
            <a:r>
              <a:rPr lang="en-CA" b="1" dirty="0" smtClean="0">
                <a:solidFill>
                  <a:schemeClr val="bg1"/>
                </a:solidFill>
                <a:latin typeface="Century Gothic" panose="020B0502020202020204" pitchFamily="34" charset="0"/>
              </a:rPr>
              <a:t>-------------</a:t>
            </a:r>
            <a:endParaRPr lang="en-CA" b="1" dirty="0">
              <a:solidFill>
                <a:schemeClr val="bg1"/>
              </a:solidFill>
              <a:latin typeface="Century Gothic" panose="020B0502020202020204" pitchFamily="34" charset="0"/>
            </a:endParaRPr>
          </a:p>
        </p:txBody>
      </p:sp>
      <p:sp>
        <p:nvSpPr>
          <p:cNvPr id="7" name="Rectangle 6"/>
          <p:cNvSpPr/>
          <p:nvPr/>
        </p:nvSpPr>
        <p:spPr>
          <a:xfrm>
            <a:off x="3043170" y="2819399"/>
            <a:ext cx="1762125" cy="3381375"/>
          </a:xfrm>
          <a:prstGeom prst="rect">
            <a:avLst/>
          </a:prstGeom>
          <a:solidFill>
            <a:srgbClr val="E47623">
              <a:alpha val="60000"/>
            </a:srgbClr>
          </a:solidFill>
          <a:ln>
            <a:solidFill>
              <a:srgbClr val="E47623"/>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smtClean="0">
                <a:latin typeface="Century Gothic" panose="020B0502020202020204" pitchFamily="34" charset="0"/>
              </a:rPr>
              <a:t>Definition of Ready</a:t>
            </a:r>
          </a:p>
          <a:p>
            <a:pPr algn="ctr"/>
            <a:endParaRPr lang="en-CA" b="1" dirty="0">
              <a:latin typeface="Century Gothic" panose="020B0502020202020204" pitchFamily="34" charset="0"/>
            </a:endParaRPr>
          </a:p>
          <a:p>
            <a:r>
              <a:rPr lang="en-CA" dirty="0" smtClean="0">
                <a:latin typeface="Wingdings"/>
              </a:rPr>
              <a:t>ü</a:t>
            </a:r>
            <a:r>
              <a:rPr lang="en-CA" dirty="0" smtClean="0">
                <a:latin typeface="Century Gothic" panose="020B0502020202020204" pitchFamily="34" charset="0"/>
              </a:rPr>
              <a:t>-----------------</a:t>
            </a: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endParaRPr lang="en-CA" b="1" dirty="0">
              <a:latin typeface="Century Gothic" panose="020B0502020202020204" pitchFamily="34" charset="0"/>
            </a:endParaRPr>
          </a:p>
          <a:p>
            <a:r>
              <a:rPr lang="en-CA" dirty="0" smtClean="0">
                <a:latin typeface="Wingdings"/>
              </a:rPr>
              <a:t> </a:t>
            </a:r>
            <a:endParaRPr lang="en-CA" b="1" dirty="0">
              <a:latin typeface="Century Gothic" panose="020B0502020202020204" pitchFamily="34" charset="0"/>
            </a:endParaRPr>
          </a:p>
        </p:txBody>
      </p:sp>
      <p:sp>
        <p:nvSpPr>
          <p:cNvPr id="3" name="Circular Arrow 2"/>
          <p:cNvSpPr/>
          <p:nvPr/>
        </p:nvSpPr>
        <p:spPr>
          <a:xfrm>
            <a:off x="5610224" y="3678172"/>
            <a:ext cx="1419225" cy="1274828"/>
          </a:xfrm>
          <a:prstGeom prst="circular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9" name="Circular Arrow 8"/>
          <p:cNvSpPr/>
          <p:nvPr/>
        </p:nvSpPr>
        <p:spPr>
          <a:xfrm rot="10800000">
            <a:off x="5610223" y="3925822"/>
            <a:ext cx="1419225" cy="1274828"/>
          </a:xfrm>
          <a:prstGeom prst="circular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0" name="Rectangle 9"/>
          <p:cNvSpPr/>
          <p:nvPr/>
        </p:nvSpPr>
        <p:spPr>
          <a:xfrm>
            <a:off x="8053950" y="3691698"/>
            <a:ext cx="1762125" cy="2522603"/>
          </a:xfrm>
          <a:prstGeom prst="rect">
            <a:avLst/>
          </a:prstGeom>
          <a:solidFill>
            <a:srgbClr val="73B632">
              <a:alpha val="60000"/>
            </a:srgbClr>
          </a:solidFill>
          <a:ln>
            <a:solidFill>
              <a:srgbClr val="73B63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smtClean="0">
                <a:latin typeface="Century Gothic" panose="020B0502020202020204" pitchFamily="34" charset="0"/>
              </a:rPr>
              <a:t>Definition of Done</a:t>
            </a: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r>
              <a:rPr lang="en-CA" dirty="0">
                <a:latin typeface="Wingdings"/>
              </a:rPr>
              <a:t>ü</a:t>
            </a:r>
            <a:r>
              <a:rPr lang="en-CA" dirty="0">
                <a:latin typeface="Century Gothic" panose="020B0502020202020204" pitchFamily="34" charset="0"/>
              </a:rPr>
              <a:t>-----------------</a:t>
            </a:r>
            <a:endParaRPr lang="en-CA" b="1" dirty="0">
              <a:latin typeface="Century Gothic" panose="020B0502020202020204" pitchFamily="34" charset="0"/>
            </a:endParaRPr>
          </a:p>
          <a:p>
            <a:endParaRPr lang="en-CA" b="1" dirty="0">
              <a:latin typeface="Century Gothic" panose="020B0502020202020204" pitchFamily="34" charset="0"/>
            </a:endParaRPr>
          </a:p>
        </p:txBody>
      </p:sp>
      <p:sp>
        <p:nvSpPr>
          <p:cNvPr id="4" name="Right Arrow 3"/>
          <p:cNvSpPr/>
          <p:nvPr/>
        </p:nvSpPr>
        <p:spPr>
          <a:xfrm>
            <a:off x="2031945" y="4163947"/>
            <a:ext cx="978408" cy="484632"/>
          </a:xfrm>
          <a:prstGeom prst="rightArrow">
            <a:avLst/>
          </a:prstGeom>
          <a:gradFill flip="none" rotWithShape="1">
            <a:gsLst>
              <a:gs pos="0">
                <a:srgbClr val="5B9BD5"/>
              </a:gs>
              <a:gs pos="100000">
                <a:srgbClr val="E47623"/>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ight Arrow 14"/>
          <p:cNvSpPr/>
          <p:nvPr/>
        </p:nvSpPr>
        <p:spPr>
          <a:xfrm>
            <a:off x="4805295" y="4202426"/>
            <a:ext cx="978408" cy="484632"/>
          </a:xfrm>
          <a:prstGeom prst="rightArrow">
            <a:avLst/>
          </a:prstGeom>
          <a:gradFill>
            <a:gsLst>
              <a:gs pos="0">
                <a:srgbClr val="E47623"/>
              </a:gs>
              <a:gs pos="100000">
                <a:srgbClr val="FFC000"/>
              </a:gs>
            </a:gsLst>
            <a:lin ang="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ight Arrow 16"/>
          <p:cNvSpPr/>
          <p:nvPr/>
        </p:nvSpPr>
        <p:spPr>
          <a:xfrm>
            <a:off x="7008867" y="4202426"/>
            <a:ext cx="978408" cy="484632"/>
          </a:xfrm>
          <a:prstGeom prst="rightArrow">
            <a:avLst/>
          </a:prstGeom>
          <a:gradFill>
            <a:gsLst>
              <a:gs pos="0">
                <a:srgbClr val="FFC000"/>
              </a:gs>
              <a:gs pos="100000">
                <a:srgbClr val="73B632"/>
              </a:gs>
            </a:gsLst>
            <a:lin ang="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itle 1">
            <a:extLst>
              <a:ext uri="{FF2B5EF4-FFF2-40B4-BE49-F238E27FC236}">
                <a16:creationId xmlns:a16="http://schemas.microsoft.com/office/drawing/2014/main" xmlns="" id="{C4CC0F66-F716-9E4A-A350-90E627E348D3}"/>
              </a:ext>
            </a:extLst>
          </p:cNvPr>
          <p:cNvSpPr txBox="1">
            <a:spLocks/>
          </p:cNvSpPr>
          <p:nvPr/>
        </p:nvSpPr>
        <p:spPr bwMode="auto">
          <a:xfrm>
            <a:off x="5920727" y="4232357"/>
            <a:ext cx="869141"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smtClean="0">
                <a:solidFill>
                  <a:schemeClr val="tx1"/>
                </a:solidFill>
              </a:rPr>
              <a:t>SPRINT</a:t>
            </a:r>
            <a:endParaRPr kumimoji="0" lang="en-CA" sz="1600" b="1" i="0" u="none" strike="noStrike" kern="1200" cap="none" spc="0" normalizeH="0" baseline="0" noProof="0" dirty="0">
              <a:ln>
                <a:noFill/>
              </a:ln>
              <a:solidFill>
                <a:schemeClr val="tx1"/>
              </a:solidFill>
              <a:effectLst/>
              <a:uLnTx/>
              <a:uFillTx/>
            </a:endParaRPr>
          </a:p>
        </p:txBody>
      </p:sp>
    </p:spTree>
    <p:extLst>
      <p:ext uri="{BB962C8B-B14F-4D97-AF65-F5344CB8AC3E}">
        <p14:creationId xmlns:p14="http://schemas.microsoft.com/office/powerpoint/2010/main" val="3867755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2163" y="2164626"/>
            <a:ext cx="5876925" cy="4385643"/>
          </a:xfrm>
          <a:prstGeom prst="rect">
            <a:avLst/>
          </a:prstGeom>
          <a:ln w="28575">
            <a:solidFill>
              <a:srgbClr val="E47623"/>
            </a:solidFill>
          </a:ln>
        </p:spPr>
        <p:style>
          <a:lnRef idx="2">
            <a:schemeClr val="accent1"/>
          </a:lnRef>
          <a:fillRef idx="1">
            <a:schemeClr val="lt1"/>
          </a:fillRef>
          <a:effectRef idx="0">
            <a:schemeClr val="accent1"/>
          </a:effectRef>
          <a:fontRef idx="minor">
            <a:schemeClr val="dk1"/>
          </a:fontRef>
        </p:style>
        <p:txBody>
          <a:bodyPr rtlCol="0" anchor="t"/>
          <a:lstStyle/>
          <a:p>
            <a:pPr algn="ctr"/>
            <a:r>
              <a:rPr lang="en-CA" sz="1600" b="1" dirty="0" smtClean="0">
                <a:solidFill>
                  <a:srgbClr val="E47623"/>
                </a:solidFill>
                <a:latin typeface="Century Gothic" panose="020B0502020202020204" pitchFamily="34" charset="0"/>
              </a:rPr>
              <a:t>Working Agreement</a:t>
            </a:r>
            <a:endParaRPr lang="en-CA" sz="1600" b="1" dirty="0">
              <a:solidFill>
                <a:srgbClr val="E47623"/>
              </a:solidFill>
              <a:latin typeface="Century Gothic" panose="020B0502020202020204" pitchFamily="34" charset="0"/>
            </a:endParaRPr>
          </a:p>
        </p:txBody>
      </p:sp>
      <p:sp>
        <p:nvSpPr>
          <p:cNvPr id="11" name="Rectangle 10"/>
          <p:cNvSpPr/>
          <p:nvPr/>
        </p:nvSpPr>
        <p:spPr>
          <a:xfrm>
            <a:off x="6334974" y="2178611"/>
            <a:ext cx="5594864" cy="3641897"/>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Rectangle 9"/>
          <p:cNvSpPr/>
          <p:nvPr/>
        </p:nvSpPr>
        <p:spPr>
          <a:xfrm>
            <a:off x="262163" y="1047991"/>
            <a:ext cx="11667675" cy="1000617"/>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4"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FFC000"/>
                </a:solidFill>
              </a:rPr>
              <a:t>Working Agreement</a:t>
            </a:r>
            <a:endParaRPr lang="en-CA" sz="2800" b="1" dirty="0">
              <a:solidFill>
                <a:srgbClr val="FFC000"/>
              </a:solidFill>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187981"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a:solidFill>
                  <a:prstClr val="black"/>
                </a:solidFill>
              </a:rPr>
              <a:t>Implement production ready capabilities</a:t>
            </a:r>
          </a:p>
        </p:txBody>
      </p:sp>
      <p:sp>
        <p:nvSpPr>
          <p:cNvPr id="8" name="Rectangle 7"/>
          <p:cNvSpPr/>
          <p:nvPr/>
        </p:nvSpPr>
        <p:spPr>
          <a:xfrm>
            <a:off x="616026" y="1181069"/>
            <a:ext cx="11023524" cy="954107"/>
          </a:xfrm>
          <a:prstGeom prst="rect">
            <a:avLst/>
          </a:prstGeom>
        </p:spPr>
        <p:txBody>
          <a:bodyPr wrap="square">
            <a:spAutoFit/>
          </a:bodyPr>
          <a:lstStyle/>
          <a:p>
            <a:r>
              <a:rPr lang="en-CA" sz="1400" dirty="0">
                <a:solidFill>
                  <a:prstClr val="black"/>
                </a:solidFill>
                <a:latin typeface="Century Gothic" panose="020B0502020202020204" pitchFamily="34" charset="0"/>
              </a:rPr>
              <a:t>A working agreement establishes rules and disciplines that all scrum team members agree to adhere to throughout the entire process. Team members should hold each other accountable through the entire process and can use the sprint retrospective to reflect on the agreement and update if necessary.</a:t>
            </a:r>
          </a:p>
          <a:p>
            <a:endParaRPr lang="en-CA" sz="1400" dirty="0">
              <a:solidFill>
                <a:prstClr val="black"/>
              </a:solidFill>
              <a:latin typeface="Century Gothic" panose="020B0502020202020204" pitchFamily="34" charset="0"/>
            </a:endParaRPr>
          </a:p>
        </p:txBody>
      </p:sp>
      <p:sp>
        <p:nvSpPr>
          <p:cNvPr id="9" name="Rectangle 8"/>
          <p:cNvSpPr/>
          <p:nvPr/>
        </p:nvSpPr>
        <p:spPr>
          <a:xfrm>
            <a:off x="6463071" y="2315587"/>
            <a:ext cx="5176479" cy="3323987"/>
          </a:xfrm>
          <a:prstGeom prst="rect">
            <a:avLst/>
          </a:prstGeom>
        </p:spPr>
        <p:txBody>
          <a:bodyPr wrap="square">
            <a:spAutoFit/>
          </a:bodyPr>
          <a:lstStyle/>
          <a:p>
            <a:r>
              <a:rPr lang="en-CA" sz="1400" dirty="0">
                <a:solidFill>
                  <a:prstClr val="black"/>
                </a:solidFill>
                <a:latin typeface="Century Gothic" panose="020B0502020202020204" pitchFamily="34" charset="0"/>
              </a:rPr>
              <a:t>Examples of items found in a typical working agreement:</a:t>
            </a:r>
          </a:p>
          <a:p>
            <a:endParaRPr lang="en-CA" sz="1400" dirty="0">
              <a:solidFill>
                <a:prstClr val="black"/>
              </a:solidFill>
              <a:latin typeface="Century Gothic" panose="020B0502020202020204" pitchFamily="34" charset="0"/>
            </a:endParaRP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A list of scrum team members, the time they have allocated to the project, the team member's roles and responsibilities</a:t>
            </a: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When will the product owner be available and through which channels</a:t>
            </a: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What is the </a:t>
            </a:r>
            <a:r>
              <a:rPr lang="en-CA" sz="1400" dirty="0" smtClean="0">
                <a:solidFill>
                  <a:prstClr val="black"/>
                </a:solidFill>
                <a:latin typeface="Century Gothic" panose="020B0502020202020204" pitchFamily="34" charset="0"/>
              </a:rPr>
              <a:t>Definition of Ready </a:t>
            </a:r>
            <a:r>
              <a:rPr lang="en-CA" sz="1400" dirty="0">
                <a:solidFill>
                  <a:prstClr val="black"/>
                </a:solidFill>
                <a:latin typeface="Century Gothic" panose="020B0502020202020204" pitchFamily="34" charset="0"/>
              </a:rPr>
              <a:t>for user stories</a:t>
            </a: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What is the Definition of </a:t>
            </a:r>
            <a:r>
              <a:rPr lang="en-CA" sz="1400" dirty="0" smtClean="0">
                <a:solidFill>
                  <a:prstClr val="black"/>
                </a:solidFill>
                <a:latin typeface="Century Gothic" panose="020B0502020202020204" pitchFamily="34" charset="0"/>
              </a:rPr>
              <a:t>Done </a:t>
            </a:r>
            <a:r>
              <a:rPr lang="en-CA" sz="1400" dirty="0">
                <a:solidFill>
                  <a:prstClr val="black"/>
                </a:solidFill>
                <a:latin typeface="Century Gothic" panose="020B0502020202020204" pitchFamily="34" charset="0"/>
              </a:rPr>
              <a:t>for user stories</a:t>
            </a: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What ceremonies will be held, and where and when they will take place</a:t>
            </a: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What artifacts will be created, and how they will be shared with </a:t>
            </a:r>
            <a:r>
              <a:rPr lang="en-CA" sz="1400" dirty="0" smtClean="0">
                <a:solidFill>
                  <a:prstClr val="black"/>
                </a:solidFill>
                <a:latin typeface="Century Gothic" panose="020B0502020202020204" pitchFamily="34" charset="0"/>
              </a:rPr>
              <a:t>the team</a:t>
            </a:r>
            <a:endParaRPr lang="en-CA" sz="1400" dirty="0">
              <a:solidFill>
                <a:prstClr val="black"/>
              </a:solidFill>
              <a:latin typeface="Century Gothic" panose="020B0502020202020204" pitchFamily="34" charset="0"/>
            </a:endParaRPr>
          </a:p>
          <a:p>
            <a:pPr marL="285750" indent="-285750">
              <a:buFont typeface="Arial" panose="020B0604020202020204" pitchFamily="34" charset="0"/>
              <a:buChar char="•"/>
            </a:pPr>
            <a:r>
              <a:rPr lang="en-CA" sz="1400" dirty="0">
                <a:solidFill>
                  <a:prstClr val="black"/>
                </a:solidFill>
                <a:latin typeface="Century Gothic" panose="020B0502020202020204" pitchFamily="34" charset="0"/>
              </a:rPr>
              <a:t>What tools and processes will be used to manage the user stories, bugs, impediments, etc.</a:t>
            </a:r>
          </a:p>
        </p:txBody>
      </p:sp>
      <p:sp>
        <p:nvSpPr>
          <p:cNvPr id="3" name="Rectangle 2"/>
          <p:cNvSpPr/>
          <p:nvPr/>
        </p:nvSpPr>
        <p:spPr>
          <a:xfrm>
            <a:off x="468879" y="2603875"/>
            <a:ext cx="2160021" cy="3709006"/>
          </a:xfrm>
          <a:prstGeom prst="rect">
            <a:avLst/>
          </a:prstGeom>
          <a:noFill/>
          <a:ln w="2857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smtClean="0">
                <a:solidFill>
                  <a:srgbClr val="5B9BD5"/>
                </a:solidFill>
                <a:latin typeface="Century Gothic" panose="020B0502020202020204" pitchFamily="34" charset="0"/>
              </a:rPr>
              <a:t>Definition of Done</a:t>
            </a:r>
          </a:p>
          <a:p>
            <a:pPr algn="ctr"/>
            <a:r>
              <a:rPr lang="en-CA" b="1" dirty="0" smtClean="0">
                <a:solidFill>
                  <a:srgbClr val="5B9BD5"/>
                </a:solidFill>
                <a:latin typeface="Century Gothic" panose="020B0502020202020204" pitchFamily="34" charset="0"/>
              </a:rPr>
              <a:t>----------------------------------------  </a:t>
            </a:r>
            <a:r>
              <a:rPr lang="en-CA" dirty="0" smtClean="0">
                <a:solidFill>
                  <a:srgbClr val="5B9BD5"/>
                </a:solidFill>
              </a:rPr>
              <a:t>□</a:t>
            </a:r>
            <a:r>
              <a:rPr lang="en-CA" b="1" dirty="0" smtClean="0">
                <a:solidFill>
                  <a:srgbClr val="5B9BD5"/>
                </a:solidFill>
                <a:latin typeface="Century Gothic" panose="020B0502020202020204" pitchFamily="34" charset="0"/>
              </a:rPr>
              <a:t>-------------------</a:t>
            </a:r>
            <a:r>
              <a:rPr lang="en-CA" dirty="0" smtClean="0">
                <a:solidFill>
                  <a:srgbClr val="5B9BD5"/>
                </a:solidFill>
              </a:rPr>
              <a:t>□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r>
              <a:rPr lang="en-CA" dirty="0">
                <a:solidFill>
                  <a:srgbClr val="5B9BD5"/>
                </a:solidFill>
              </a:rPr>
              <a:t> □ </a:t>
            </a:r>
            <a:r>
              <a:rPr lang="en-CA" b="1" dirty="0" smtClean="0">
                <a:solidFill>
                  <a:srgbClr val="5B9BD5"/>
                </a:solidFill>
                <a:latin typeface="Century Gothic" panose="020B0502020202020204" pitchFamily="34" charset="0"/>
              </a:rPr>
              <a:t>------------------</a:t>
            </a:r>
            <a:endParaRPr lang="en-CA" b="1" dirty="0">
              <a:solidFill>
                <a:srgbClr val="5B9BD5"/>
              </a:solidFill>
              <a:latin typeface="Century Gothic" panose="020B0502020202020204" pitchFamily="34" charset="0"/>
            </a:endParaRPr>
          </a:p>
        </p:txBody>
      </p:sp>
      <p:sp>
        <p:nvSpPr>
          <p:cNvPr id="6" name="Rectangle 5"/>
          <p:cNvSpPr/>
          <p:nvPr/>
        </p:nvSpPr>
        <p:spPr>
          <a:xfrm>
            <a:off x="2857500" y="2603874"/>
            <a:ext cx="3114675" cy="1828800"/>
          </a:xfrm>
          <a:prstGeom prst="rect">
            <a:avLst/>
          </a:prstGeom>
          <a:noFill/>
          <a:ln w="28575">
            <a:solidFill>
              <a:srgbClr val="EF405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smtClean="0">
                <a:solidFill>
                  <a:srgbClr val="EF4051"/>
                </a:solidFill>
                <a:latin typeface="Century Gothic" panose="020B0502020202020204" pitchFamily="34" charset="0"/>
              </a:rPr>
              <a:t>Sprint Calendar</a:t>
            </a:r>
          </a:p>
          <a:p>
            <a:pPr algn="ctr"/>
            <a:endParaRPr lang="en-CA" b="1" dirty="0">
              <a:solidFill>
                <a:srgbClr val="EF4051"/>
              </a:solidFill>
              <a:latin typeface="Century Gothic" panose="020B0502020202020204" pitchFamily="34" charset="0"/>
            </a:endParaRPr>
          </a:p>
        </p:txBody>
      </p:sp>
      <p:sp>
        <p:nvSpPr>
          <p:cNvPr id="12" name="Rectangle 11"/>
          <p:cNvSpPr/>
          <p:nvPr/>
        </p:nvSpPr>
        <p:spPr>
          <a:xfrm>
            <a:off x="2857499" y="4577348"/>
            <a:ext cx="3114675" cy="1735533"/>
          </a:xfrm>
          <a:prstGeom prst="rect">
            <a:avLst/>
          </a:prstGeom>
          <a:noFill/>
          <a:ln w="28575">
            <a:solidFill>
              <a:srgbClr val="73B63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b="1" dirty="0">
                <a:solidFill>
                  <a:srgbClr val="73B632"/>
                </a:solidFill>
                <a:latin typeface="Century Gothic" panose="020B0502020202020204" pitchFamily="34" charset="0"/>
              </a:rPr>
              <a:t>Scrum Team Roles &amp; </a:t>
            </a:r>
            <a:r>
              <a:rPr lang="en-CA" b="1" dirty="0" smtClean="0">
                <a:solidFill>
                  <a:srgbClr val="73B632"/>
                </a:solidFill>
                <a:latin typeface="Century Gothic" panose="020B0502020202020204" pitchFamily="34" charset="0"/>
              </a:rPr>
              <a:t>Responsibilities</a:t>
            </a:r>
          </a:p>
          <a:p>
            <a:pPr algn="ctr"/>
            <a:endParaRPr lang="en-CA" b="1" dirty="0">
              <a:solidFill>
                <a:srgbClr val="73B632"/>
              </a:solidFill>
              <a:latin typeface="Century Gothic" panose="020B0502020202020204" pitchFamily="34" charset="0"/>
            </a:endParaRPr>
          </a:p>
          <a:p>
            <a:pPr algn="ctr"/>
            <a:r>
              <a:rPr lang="en-CA" b="1" dirty="0" smtClean="0">
                <a:solidFill>
                  <a:srgbClr val="73B632"/>
                </a:solidFill>
                <a:latin typeface="Century Gothic" panose="020B0502020202020204" pitchFamily="34" charset="0"/>
              </a:rPr>
              <a:t>------------------------------------------------------------------------------------------</a:t>
            </a:r>
            <a:endParaRPr lang="en-CA" b="1" dirty="0">
              <a:solidFill>
                <a:srgbClr val="73B632"/>
              </a:solidFill>
              <a:latin typeface="Century Gothic" panose="020B0502020202020204" pitchFamily="34" charset="0"/>
            </a:endParaRPr>
          </a:p>
        </p:txBody>
      </p:sp>
      <p:sp>
        <p:nvSpPr>
          <p:cNvPr id="7" name="Rectangle 6"/>
          <p:cNvSpPr/>
          <p:nvPr/>
        </p:nvSpPr>
        <p:spPr>
          <a:xfrm>
            <a:off x="3011563" y="3127375"/>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3" name="Rectangle 12"/>
          <p:cNvSpPr/>
          <p:nvPr/>
        </p:nvSpPr>
        <p:spPr>
          <a:xfrm>
            <a:off x="3564013" y="3127374"/>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4" name="Rectangle 13"/>
          <p:cNvSpPr/>
          <p:nvPr/>
        </p:nvSpPr>
        <p:spPr>
          <a:xfrm>
            <a:off x="4116463" y="3127373"/>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5" name="Rectangle 14"/>
          <p:cNvSpPr/>
          <p:nvPr/>
        </p:nvSpPr>
        <p:spPr>
          <a:xfrm>
            <a:off x="4670576" y="3127375"/>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6" name="Rectangle 15"/>
          <p:cNvSpPr/>
          <p:nvPr/>
        </p:nvSpPr>
        <p:spPr>
          <a:xfrm>
            <a:off x="5223026" y="3127375"/>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7" name="Rectangle 16"/>
          <p:cNvSpPr/>
          <p:nvPr/>
        </p:nvSpPr>
        <p:spPr>
          <a:xfrm>
            <a:off x="3011563" y="3594102"/>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8" name="Rectangle 17"/>
          <p:cNvSpPr/>
          <p:nvPr/>
        </p:nvSpPr>
        <p:spPr>
          <a:xfrm>
            <a:off x="3564013" y="3594101"/>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9" name="Rectangle 18"/>
          <p:cNvSpPr/>
          <p:nvPr/>
        </p:nvSpPr>
        <p:spPr>
          <a:xfrm>
            <a:off x="4116463" y="3594100"/>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20" name="Rectangle 19"/>
          <p:cNvSpPr/>
          <p:nvPr/>
        </p:nvSpPr>
        <p:spPr>
          <a:xfrm>
            <a:off x="4670576" y="3594102"/>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21" name="Rectangle 20"/>
          <p:cNvSpPr/>
          <p:nvPr/>
        </p:nvSpPr>
        <p:spPr>
          <a:xfrm>
            <a:off x="5223026" y="3594102"/>
            <a:ext cx="552450" cy="352425"/>
          </a:xfrm>
          <a:prstGeom prst="rect">
            <a:avLst/>
          </a:prstGeom>
          <a:gradFill flip="none" rotWithShape="1">
            <a:gsLst>
              <a:gs pos="0">
                <a:srgbClr val="EF4051">
                  <a:tint val="66000"/>
                  <a:satMod val="160000"/>
                </a:srgbClr>
              </a:gs>
              <a:gs pos="50000">
                <a:srgbClr val="EF4051">
                  <a:tint val="44500"/>
                  <a:satMod val="160000"/>
                </a:srgbClr>
              </a:gs>
              <a:gs pos="100000">
                <a:srgbClr val="EF4051">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Tree>
    <p:extLst>
      <p:ext uri="{BB962C8B-B14F-4D97-AF65-F5344CB8AC3E}">
        <p14:creationId xmlns:p14="http://schemas.microsoft.com/office/powerpoint/2010/main" val="38886034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07842"/>
            <a:ext cx="10972800" cy="2042319"/>
          </a:xfrm>
        </p:spPr>
        <p:txBody>
          <a:bodyPr anchor="t">
            <a:noAutofit/>
          </a:bodyPr>
          <a:lstStyle/>
          <a:p>
            <a:pPr algn="ctr"/>
            <a:r>
              <a:rPr lang="en-CA" sz="8000" dirty="0">
                <a:solidFill>
                  <a:srgbClr val="FFC000"/>
                </a:solidFill>
              </a:rPr>
              <a:t>Questions?</a:t>
            </a:r>
          </a:p>
        </p:txBody>
      </p:sp>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38</a:t>
            </a:fld>
            <a:endParaRPr lang="en-US" altLang="en-US" dirty="0"/>
          </a:p>
        </p:txBody>
      </p:sp>
    </p:spTree>
    <p:extLst>
      <p:ext uri="{BB962C8B-B14F-4D97-AF65-F5344CB8AC3E}">
        <p14:creationId xmlns:p14="http://schemas.microsoft.com/office/powerpoint/2010/main" val="38068047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39</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solidFill>
                <a:prstClr val="white"/>
              </a:solidFill>
            </a:endParaRPr>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fontScale="55000" lnSpcReduction="20000"/>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a:solidFill>
                  <a:prstClr val="white"/>
                </a:solidFill>
              </a:rPr>
              <a:t>Exercise: </a:t>
            </a:r>
            <a:endParaRPr lang="en-CA" sz="5300" dirty="0" smtClean="0">
              <a:solidFill>
                <a:prstClr val="white"/>
              </a:solidFill>
            </a:endParaRPr>
          </a:p>
          <a:p>
            <a:r>
              <a:rPr lang="en-CA" sz="5300" dirty="0" smtClean="0">
                <a:solidFill>
                  <a:prstClr val="white"/>
                </a:solidFill>
              </a:rPr>
              <a:t>Transition Between Plays &amp; Working Agreement</a:t>
            </a:r>
            <a:endParaRPr lang="en-CA" sz="5300" dirty="0">
              <a:solidFill>
                <a:prstClr val="white"/>
              </a:solidFill>
            </a:endParaRPr>
          </a:p>
        </p:txBody>
      </p:sp>
    </p:spTree>
    <p:extLst>
      <p:ext uri="{BB962C8B-B14F-4D97-AF65-F5344CB8AC3E}">
        <p14:creationId xmlns:p14="http://schemas.microsoft.com/office/powerpoint/2010/main" val="18467353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5B9BD5"/>
                </a:solidFill>
              </a:rPr>
              <a:t>Ideation</a:t>
            </a:r>
            <a:endParaRPr lang="en-CA" sz="2800" b="1" dirty="0">
              <a:solidFill>
                <a:srgbClr val="5B9BD5"/>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a:solidFill>
                  <a:prstClr val="black"/>
                </a:solidFill>
              </a:rPr>
              <a:t>Identify new problems or opportunities</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4</a:t>
            </a:fld>
            <a:endParaRPr lang="en-US">
              <a:solidFill>
                <a:prstClr val="black">
                  <a:tint val="75000"/>
                </a:prstClr>
              </a:solidFill>
            </a:endParaRPr>
          </a:p>
        </p:txBody>
      </p:sp>
      <p:sp>
        <p:nvSpPr>
          <p:cNvPr id="3" name="Rectangle 2"/>
          <p:cNvSpPr/>
          <p:nvPr/>
        </p:nvSpPr>
        <p:spPr>
          <a:xfrm>
            <a:off x="7016864" y="878647"/>
            <a:ext cx="4769755" cy="5381473"/>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43" name="Title 1">
            <a:extLst>
              <a:ext uri="{FF2B5EF4-FFF2-40B4-BE49-F238E27FC236}">
                <a16:creationId xmlns:a16="http://schemas.microsoft.com/office/drawing/2014/main" xmlns="" id="{C4CC0F66-F716-9E4A-A350-90E627E348D3}"/>
              </a:ext>
            </a:extLst>
          </p:cNvPr>
          <p:cNvSpPr txBox="1">
            <a:spLocks/>
          </p:cNvSpPr>
          <p:nvPr/>
        </p:nvSpPr>
        <p:spPr bwMode="auto">
          <a:xfrm>
            <a:off x="7227864" y="1032212"/>
            <a:ext cx="853165" cy="281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Why?</a:t>
            </a:r>
            <a:endParaRPr lang="en-CA" sz="1600" b="1" dirty="0">
              <a:solidFill>
                <a:srgbClr val="73B632"/>
              </a:solidFill>
            </a:endParaRPr>
          </a:p>
        </p:txBody>
      </p:sp>
      <p:sp>
        <p:nvSpPr>
          <p:cNvPr id="144" name="Title 1">
            <a:extLst>
              <a:ext uri="{FF2B5EF4-FFF2-40B4-BE49-F238E27FC236}">
                <a16:creationId xmlns:a16="http://schemas.microsoft.com/office/drawing/2014/main" xmlns="" id="{C4CC0F66-F716-9E4A-A350-90E627E348D3}"/>
              </a:ext>
            </a:extLst>
          </p:cNvPr>
          <p:cNvSpPr txBox="1">
            <a:spLocks/>
          </p:cNvSpPr>
          <p:nvPr/>
        </p:nvSpPr>
        <p:spPr bwMode="auto">
          <a:xfrm>
            <a:off x="7227864" y="1354803"/>
            <a:ext cx="4465901" cy="53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In order to innovate and empower a team to solve a challenge, we need to clearly define and understand the challenge and how you will measure success.</a:t>
            </a:r>
            <a:endParaRPr lang="en-CA" sz="1200" dirty="0">
              <a:solidFill>
                <a:prstClr val="black"/>
              </a:solidFill>
            </a:endParaRPr>
          </a:p>
        </p:txBody>
      </p:sp>
      <p:sp>
        <p:nvSpPr>
          <p:cNvPr id="147" name="Title 1">
            <a:extLst>
              <a:ext uri="{FF2B5EF4-FFF2-40B4-BE49-F238E27FC236}">
                <a16:creationId xmlns:a16="http://schemas.microsoft.com/office/drawing/2014/main" xmlns="" id="{C4CC0F66-F716-9E4A-A350-90E627E348D3}"/>
              </a:ext>
            </a:extLst>
          </p:cNvPr>
          <p:cNvSpPr txBox="1">
            <a:spLocks/>
          </p:cNvSpPr>
          <p:nvPr/>
        </p:nvSpPr>
        <p:spPr bwMode="auto">
          <a:xfrm>
            <a:off x="7244746" y="3492961"/>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Who?</a:t>
            </a:r>
            <a:endParaRPr lang="en-CA" sz="1600" b="1" dirty="0">
              <a:solidFill>
                <a:srgbClr val="E47623"/>
              </a:solidFill>
            </a:endParaRPr>
          </a:p>
        </p:txBody>
      </p:sp>
      <p:sp>
        <p:nvSpPr>
          <p:cNvPr id="148" name="Title 1">
            <a:extLst>
              <a:ext uri="{FF2B5EF4-FFF2-40B4-BE49-F238E27FC236}">
                <a16:creationId xmlns:a16="http://schemas.microsoft.com/office/drawing/2014/main" xmlns="" id="{C4CC0F66-F716-9E4A-A350-90E627E348D3}"/>
              </a:ext>
            </a:extLst>
          </p:cNvPr>
          <p:cNvSpPr txBox="1">
            <a:spLocks/>
          </p:cNvSpPr>
          <p:nvPr/>
        </p:nvSpPr>
        <p:spPr bwMode="auto">
          <a:xfrm>
            <a:off x="7573343" y="3968984"/>
            <a:ext cx="2010926" cy="1979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indent="-171450">
              <a:buFont typeface="Arial" panose="020B0604020202020204" pitchFamily="34" charset="0"/>
              <a:buChar char="•"/>
              <a:defRPr/>
            </a:pPr>
            <a:endParaRPr lang="en-CA" sz="1200" dirty="0" smtClean="0">
              <a:solidFill>
                <a:prstClr val="black"/>
              </a:solidFill>
            </a:endParaRPr>
          </a:p>
          <a:p>
            <a:pPr marL="171450" indent="-171450">
              <a:buFont typeface="Arial" panose="020B0604020202020204" pitchFamily="34" charset="0"/>
              <a:buChar char="•"/>
              <a:defRPr/>
            </a:pPr>
            <a:endParaRPr lang="en-CA" sz="1200" dirty="0">
              <a:solidFill>
                <a:prstClr val="black"/>
              </a:solidFill>
            </a:endParaRPr>
          </a:p>
          <a:p>
            <a:pPr>
              <a:defRPr/>
            </a:pPr>
            <a:r>
              <a:rPr lang="en-CA" sz="1200" dirty="0" smtClean="0">
                <a:solidFill>
                  <a:prstClr val="black"/>
                </a:solidFill>
              </a:rPr>
              <a:t>Program Stakeholders</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Program Owner</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Program SMEs</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UX Designer</a:t>
            </a:r>
          </a:p>
        </p:txBody>
      </p:sp>
      <p:sp>
        <p:nvSpPr>
          <p:cNvPr id="149" name="Title 1">
            <a:extLst>
              <a:ext uri="{FF2B5EF4-FFF2-40B4-BE49-F238E27FC236}">
                <a16:creationId xmlns:a16="http://schemas.microsoft.com/office/drawing/2014/main" xmlns="" id="{C4CC0F66-F716-9E4A-A350-90E627E348D3}"/>
              </a:ext>
            </a:extLst>
          </p:cNvPr>
          <p:cNvSpPr txBox="1">
            <a:spLocks/>
          </p:cNvSpPr>
          <p:nvPr/>
        </p:nvSpPr>
        <p:spPr bwMode="auto">
          <a:xfrm>
            <a:off x="10024553" y="3967907"/>
            <a:ext cx="2010926" cy="1980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Product Owner</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Business Analyst</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Account Manager</a:t>
            </a:r>
          </a:p>
          <a:p>
            <a:pPr>
              <a:defRPr/>
            </a:pPr>
            <a:endParaRPr lang="en-CA" sz="1200" dirty="0" smtClean="0">
              <a:solidFill>
                <a:prstClr val="black"/>
              </a:solidFill>
            </a:endParaRPr>
          </a:p>
          <a:p>
            <a:pPr>
              <a:defRPr/>
            </a:pPr>
            <a:endParaRPr lang="en-CA" sz="1200" dirty="0" smtClean="0">
              <a:solidFill>
                <a:prstClr val="black"/>
              </a:solidFill>
            </a:endParaRPr>
          </a:p>
          <a:p>
            <a:pPr>
              <a:defRPr/>
            </a:pPr>
            <a:r>
              <a:rPr lang="en-CA" sz="1200" dirty="0" smtClean="0">
                <a:solidFill>
                  <a:prstClr val="black"/>
                </a:solidFill>
              </a:rPr>
              <a:t>Technical SMEs</a:t>
            </a:r>
          </a:p>
        </p:txBody>
      </p:sp>
      <p:grpSp>
        <p:nvGrpSpPr>
          <p:cNvPr id="151" name="Group 150"/>
          <p:cNvGrpSpPr/>
          <p:nvPr/>
        </p:nvGrpSpPr>
        <p:grpSpPr>
          <a:xfrm>
            <a:off x="9790232" y="4053066"/>
            <a:ext cx="252000" cy="266926"/>
            <a:chOff x="3948113" y="3911600"/>
            <a:chExt cx="403225" cy="461963"/>
          </a:xfrm>
        </p:grpSpPr>
        <p:sp>
          <p:nvSpPr>
            <p:cNvPr id="152" name="Freeform 188"/>
            <p:cNvSpPr>
              <a:spLocks noEditPoints="1"/>
            </p:cNvSpPr>
            <p:nvPr/>
          </p:nvSpPr>
          <p:spPr bwMode="auto">
            <a:xfrm>
              <a:off x="3948113" y="3970338"/>
              <a:ext cx="230188" cy="217488"/>
            </a:xfrm>
            <a:custGeom>
              <a:avLst/>
              <a:gdLst>
                <a:gd name="T0" fmla="*/ 64 w 128"/>
                <a:gd name="T1" fmla="*/ 121 h 121"/>
                <a:gd name="T2" fmla="*/ 62 w 128"/>
                <a:gd name="T3" fmla="*/ 119 h 121"/>
                <a:gd name="T4" fmla="*/ 0 w 128"/>
                <a:gd name="T5" fmla="*/ 40 h 121"/>
                <a:gd name="T6" fmla="*/ 38 w 128"/>
                <a:gd name="T7" fmla="*/ 0 h 121"/>
                <a:gd name="T8" fmla="*/ 64 w 128"/>
                <a:gd name="T9" fmla="*/ 15 h 121"/>
                <a:gd name="T10" fmla="*/ 90 w 128"/>
                <a:gd name="T11" fmla="*/ 0 h 121"/>
                <a:gd name="T12" fmla="*/ 128 w 128"/>
                <a:gd name="T13" fmla="*/ 40 h 121"/>
                <a:gd name="T14" fmla="*/ 66 w 128"/>
                <a:gd name="T15" fmla="*/ 119 h 121"/>
                <a:gd name="T16" fmla="*/ 64 w 128"/>
                <a:gd name="T17" fmla="*/ 121 h 121"/>
                <a:gd name="T18" fmla="*/ 38 w 128"/>
                <a:gd name="T19" fmla="*/ 8 h 121"/>
                <a:gd name="T20" fmla="*/ 8 w 128"/>
                <a:gd name="T21" fmla="*/ 40 h 121"/>
                <a:gd name="T22" fmla="*/ 64 w 128"/>
                <a:gd name="T23" fmla="*/ 111 h 121"/>
                <a:gd name="T24" fmla="*/ 120 w 128"/>
                <a:gd name="T25" fmla="*/ 40 h 121"/>
                <a:gd name="T26" fmla="*/ 90 w 128"/>
                <a:gd name="T27" fmla="*/ 8 h 121"/>
                <a:gd name="T28" fmla="*/ 68 w 128"/>
                <a:gd name="T29" fmla="*/ 32 h 121"/>
                <a:gd name="T30" fmla="*/ 60 w 128"/>
                <a:gd name="T31" fmla="*/ 32 h 121"/>
                <a:gd name="T32" fmla="*/ 54 w 128"/>
                <a:gd name="T33" fmla="*/ 14 h 121"/>
                <a:gd name="T34" fmla="*/ 38 w 128"/>
                <a:gd name="T35"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21">
                  <a:moveTo>
                    <a:pt x="64" y="121"/>
                  </a:moveTo>
                  <a:cubicBezTo>
                    <a:pt x="62" y="119"/>
                    <a:pt x="62" y="119"/>
                    <a:pt x="62" y="119"/>
                  </a:cubicBezTo>
                  <a:cubicBezTo>
                    <a:pt x="60" y="118"/>
                    <a:pt x="0" y="84"/>
                    <a:pt x="0" y="40"/>
                  </a:cubicBezTo>
                  <a:cubicBezTo>
                    <a:pt x="0" y="15"/>
                    <a:pt x="20" y="0"/>
                    <a:pt x="38" y="0"/>
                  </a:cubicBezTo>
                  <a:cubicBezTo>
                    <a:pt x="49" y="0"/>
                    <a:pt x="59" y="5"/>
                    <a:pt x="64" y="15"/>
                  </a:cubicBezTo>
                  <a:cubicBezTo>
                    <a:pt x="70" y="5"/>
                    <a:pt x="80" y="0"/>
                    <a:pt x="90" y="0"/>
                  </a:cubicBezTo>
                  <a:cubicBezTo>
                    <a:pt x="109" y="0"/>
                    <a:pt x="128" y="15"/>
                    <a:pt x="128" y="40"/>
                  </a:cubicBezTo>
                  <a:cubicBezTo>
                    <a:pt x="128" y="84"/>
                    <a:pt x="69" y="118"/>
                    <a:pt x="66" y="119"/>
                  </a:cubicBezTo>
                  <a:lnTo>
                    <a:pt x="64" y="121"/>
                  </a:lnTo>
                  <a:close/>
                  <a:moveTo>
                    <a:pt x="38" y="8"/>
                  </a:moveTo>
                  <a:cubicBezTo>
                    <a:pt x="24" y="8"/>
                    <a:pt x="8" y="20"/>
                    <a:pt x="8" y="40"/>
                  </a:cubicBezTo>
                  <a:cubicBezTo>
                    <a:pt x="8" y="75"/>
                    <a:pt x="54" y="105"/>
                    <a:pt x="64" y="111"/>
                  </a:cubicBezTo>
                  <a:cubicBezTo>
                    <a:pt x="74" y="105"/>
                    <a:pt x="120" y="75"/>
                    <a:pt x="120" y="40"/>
                  </a:cubicBezTo>
                  <a:cubicBezTo>
                    <a:pt x="120" y="20"/>
                    <a:pt x="105" y="8"/>
                    <a:pt x="90" y="8"/>
                  </a:cubicBezTo>
                  <a:cubicBezTo>
                    <a:pt x="79" y="8"/>
                    <a:pt x="68" y="14"/>
                    <a:pt x="68" y="32"/>
                  </a:cubicBezTo>
                  <a:cubicBezTo>
                    <a:pt x="60" y="32"/>
                    <a:pt x="60" y="32"/>
                    <a:pt x="60" y="32"/>
                  </a:cubicBezTo>
                  <a:cubicBezTo>
                    <a:pt x="60" y="24"/>
                    <a:pt x="58" y="18"/>
                    <a:pt x="54" y="14"/>
                  </a:cubicBezTo>
                  <a:cubicBezTo>
                    <a:pt x="50" y="10"/>
                    <a:pt x="44" y="8"/>
                    <a:pt x="3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3" name="Freeform 189"/>
            <p:cNvSpPr>
              <a:spLocks/>
            </p:cNvSpPr>
            <p:nvPr/>
          </p:nvSpPr>
          <p:spPr bwMode="auto">
            <a:xfrm>
              <a:off x="402907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3"/>
                    <a:pt x="5"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4" name="Freeform 190"/>
            <p:cNvSpPr>
              <a:spLocks/>
            </p:cNvSpPr>
            <p:nvPr/>
          </p:nvSpPr>
          <p:spPr bwMode="auto">
            <a:xfrm>
              <a:off x="4059238" y="3911600"/>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5" name="Rectangle 191"/>
            <p:cNvSpPr>
              <a:spLocks noChangeArrowheads="1"/>
            </p:cNvSpPr>
            <p:nvPr/>
          </p:nvSpPr>
          <p:spPr bwMode="auto">
            <a:xfrm>
              <a:off x="4056063"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6" name="Rectangle 192"/>
            <p:cNvSpPr>
              <a:spLocks noChangeArrowheads="1"/>
            </p:cNvSpPr>
            <p:nvPr/>
          </p:nvSpPr>
          <p:spPr bwMode="auto">
            <a:xfrm>
              <a:off x="4025901"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7" name="Rectangle 193"/>
            <p:cNvSpPr>
              <a:spLocks noChangeArrowheads="1"/>
            </p:cNvSpPr>
            <p:nvPr/>
          </p:nvSpPr>
          <p:spPr bwMode="auto">
            <a:xfrm>
              <a:off x="4084638"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58" name="Rectangle 194"/>
            <p:cNvSpPr>
              <a:spLocks noChangeArrowheads="1"/>
            </p:cNvSpPr>
            <p:nvPr/>
          </p:nvSpPr>
          <p:spPr bwMode="auto">
            <a:xfrm>
              <a:off x="4192588"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159" name="Group 158"/>
          <p:cNvGrpSpPr/>
          <p:nvPr/>
        </p:nvGrpSpPr>
        <p:grpSpPr>
          <a:xfrm>
            <a:off x="7294913" y="4559857"/>
            <a:ext cx="302344" cy="286540"/>
            <a:chOff x="682626" y="1619250"/>
            <a:chExt cx="460375" cy="461963"/>
          </a:xfrm>
        </p:grpSpPr>
        <p:sp>
          <p:nvSpPr>
            <p:cNvPr id="160"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61"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62"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66"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170"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03"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04"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05"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18" name="Group 217"/>
          <p:cNvGrpSpPr/>
          <p:nvPr/>
        </p:nvGrpSpPr>
        <p:grpSpPr>
          <a:xfrm>
            <a:off x="7279655" y="3996523"/>
            <a:ext cx="311787" cy="324165"/>
            <a:chOff x="7181851" y="3905251"/>
            <a:chExt cx="460375" cy="461962"/>
          </a:xfrm>
        </p:grpSpPr>
        <p:sp>
          <p:nvSpPr>
            <p:cNvPr id="219" name="Rectangle 572"/>
            <p:cNvSpPr>
              <a:spLocks noChangeArrowheads="1"/>
            </p:cNvSpPr>
            <p:nvPr/>
          </p:nvSpPr>
          <p:spPr bwMode="auto">
            <a:xfrm>
              <a:off x="7261226"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0" name="Rectangle 573"/>
            <p:cNvSpPr>
              <a:spLocks noChangeArrowheads="1"/>
            </p:cNvSpPr>
            <p:nvPr/>
          </p:nvSpPr>
          <p:spPr bwMode="auto">
            <a:xfrm>
              <a:off x="7210426" y="42370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1" name="Freeform 574"/>
            <p:cNvSpPr>
              <a:spLocks noEditPoints="1"/>
            </p:cNvSpPr>
            <p:nvPr/>
          </p:nvSpPr>
          <p:spPr bwMode="auto">
            <a:xfrm>
              <a:off x="7210426"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2" name="Freeform 575"/>
            <p:cNvSpPr>
              <a:spLocks/>
            </p:cNvSpPr>
            <p:nvPr/>
          </p:nvSpPr>
          <p:spPr bwMode="auto">
            <a:xfrm>
              <a:off x="7196138" y="3990976"/>
              <a:ext cx="179388" cy="252412"/>
            </a:xfrm>
            <a:custGeom>
              <a:avLst/>
              <a:gdLst>
                <a:gd name="T0" fmla="*/ 18 w 100"/>
                <a:gd name="T1" fmla="*/ 140 h 140"/>
                <a:gd name="T2" fmla="*/ 0 w 100"/>
                <a:gd name="T3" fmla="*/ 140 h 140"/>
                <a:gd name="T4" fmla="*/ 0 w 100"/>
                <a:gd name="T5" fmla="*/ 16 h 140"/>
                <a:gd name="T6" fmla="*/ 16 w 100"/>
                <a:gd name="T7" fmla="*/ 0 h 140"/>
                <a:gd name="T8" fmla="*/ 32 w 100"/>
                <a:gd name="T9" fmla="*/ 0 h 140"/>
                <a:gd name="T10" fmla="*/ 56 w 100"/>
                <a:gd name="T11" fmla="*/ 24 h 140"/>
                <a:gd name="T12" fmla="*/ 56 w 100"/>
                <a:gd name="T13" fmla="*/ 48 h 140"/>
                <a:gd name="T14" fmla="*/ 100 w 100"/>
                <a:gd name="T15" fmla="*/ 48 h 140"/>
                <a:gd name="T16" fmla="*/ 100 w 100"/>
                <a:gd name="T17" fmla="*/ 72 h 140"/>
                <a:gd name="T18" fmla="*/ 33 w 100"/>
                <a:gd name="T19" fmla="*/ 72 h 140"/>
                <a:gd name="T20" fmla="*/ 16 w 100"/>
                <a:gd name="T21" fmla="*/ 29 h 140"/>
                <a:gd name="T22" fmla="*/ 24 w 100"/>
                <a:gd name="T23" fmla="*/ 27 h 140"/>
                <a:gd name="T24" fmla="*/ 39 w 100"/>
                <a:gd name="T25" fmla="*/ 64 h 140"/>
                <a:gd name="T26" fmla="*/ 92 w 100"/>
                <a:gd name="T27" fmla="*/ 64 h 140"/>
                <a:gd name="T28" fmla="*/ 92 w 100"/>
                <a:gd name="T29" fmla="*/ 56 h 140"/>
                <a:gd name="T30" fmla="*/ 48 w 100"/>
                <a:gd name="T31" fmla="*/ 56 h 140"/>
                <a:gd name="T32" fmla="*/ 48 w 100"/>
                <a:gd name="T33" fmla="*/ 24 h 140"/>
                <a:gd name="T34" fmla="*/ 32 w 100"/>
                <a:gd name="T35" fmla="*/ 8 h 140"/>
                <a:gd name="T36" fmla="*/ 16 w 100"/>
                <a:gd name="T37" fmla="*/ 8 h 140"/>
                <a:gd name="T38" fmla="*/ 8 w 100"/>
                <a:gd name="T39" fmla="*/ 16 h 140"/>
                <a:gd name="T40" fmla="*/ 8 w 100"/>
                <a:gd name="T41" fmla="*/ 132 h 140"/>
                <a:gd name="T42" fmla="*/ 14 w 100"/>
                <a:gd name="T43" fmla="*/ 132 h 140"/>
                <a:gd name="T44" fmla="*/ 48 w 100"/>
                <a:gd name="T45" fmla="*/ 98 h 140"/>
                <a:gd name="T46" fmla="*/ 48 w 100"/>
                <a:gd name="T47" fmla="*/ 80 h 140"/>
                <a:gd name="T48" fmla="*/ 56 w 100"/>
                <a:gd name="T49" fmla="*/ 80 h 140"/>
                <a:gd name="T50" fmla="*/ 56 w 100"/>
                <a:gd name="T51" fmla="*/ 102 h 140"/>
                <a:gd name="T52" fmla="*/ 18 w 100"/>
                <a:gd name="T53"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0">
                  <a:moveTo>
                    <a:pt x="18" y="140"/>
                  </a:moveTo>
                  <a:cubicBezTo>
                    <a:pt x="0" y="140"/>
                    <a:pt x="0" y="140"/>
                    <a:pt x="0" y="140"/>
                  </a:cubicBezTo>
                  <a:cubicBezTo>
                    <a:pt x="0" y="16"/>
                    <a:pt x="0" y="16"/>
                    <a:pt x="0" y="16"/>
                  </a:cubicBezTo>
                  <a:cubicBezTo>
                    <a:pt x="0" y="7"/>
                    <a:pt x="7" y="0"/>
                    <a:pt x="16" y="0"/>
                  </a:cubicBezTo>
                  <a:cubicBezTo>
                    <a:pt x="32" y="0"/>
                    <a:pt x="32" y="0"/>
                    <a:pt x="32" y="0"/>
                  </a:cubicBezTo>
                  <a:cubicBezTo>
                    <a:pt x="45" y="0"/>
                    <a:pt x="56" y="11"/>
                    <a:pt x="56" y="24"/>
                  </a:cubicBezTo>
                  <a:cubicBezTo>
                    <a:pt x="56" y="48"/>
                    <a:pt x="56" y="48"/>
                    <a:pt x="56" y="48"/>
                  </a:cubicBezTo>
                  <a:cubicBezTo>
                    <a:pt x="100" y="48"/>
                    <a:pt x="100" y="48"/>
                    <a:pt x="100" y="48"/>
                  </a:cubicBezTo>
                  <a:cubicBezTo>
                    <a:pt x="100" y="72"/>
                    <a:pt x="100" y="72"/>
                    <a:pt x="100" y="72"/>
                  </a:cubicBezTo>
                  <a:cubicBezTo>
                    <a:pt x="33" y="72"/>
                    <a:pt x="33" y="72"/>
                    <a:pt x="33" y="72"/>
                  </a:cubicBezTo>
                  <a:cubicBezTo>
                    <a:pt x="16" y="29"/>
                    <a:pt x="16" y="29"/>
                    <a:pt x="16" y="29"/>
                  </a:cubicBezTo>
                  <a:cubicBezTo>
                    <a:pt x="24" y="27"/>
                    <a:pt x="24" y="27"/>
                    <a:pt x="24" y="27"/>
                  </a:cubicBezTo>
                  <a:cubicBezTo>
                    <a:pt x="39" y="64"/>
                    <a:pt x="39" y="64"/>
                    <a:pt x="39" y="64"/>
                  </a:cubicBezTo>
                  <a:cubicBezTo>
                    <a:pt x="92" y="64"/>
                    <a:pt x="92" y="64"/>
                    <a:pt x="92" y="64"/>
                  </a:cubicBezTo>
                  <a:cubicBezTo>
                    <a:pt x="92" y="56"/>
                    <a:pt x="92" y="56"/>
                    <a:pt x="92" y="56"/>
                  </a:cubicBezTo>
                  <a:cubicBezTo>
                    <a:pt x="48" y="56"/>
                    <a:pt x="48" y="56"/>
                    <a:pt x="48" y="56"/>
                  </a:cubicBezTo>
                  <a:cubicBezTo>
                    <a:pt x="48" y="24"/>
                    <a:pt x="48" y="24"/>
                    <a:pt x="48" y="24"/>
                  </a:cubicBezTo>
                  <a:cubicBezTo>
                    <a:pt x="48" y="15"/>
                    <a:pt x="41" y="8"/>
                    <a:pt x="32" y="8"/>
                  </a:cubicBezTo>
                  <a:cubicBezTo>
                    <a:pt x="16" y="8"/>
                    <a:pt x="16" y="8"/>
                    <a:pt x="16" y="8"/>
                  </a:cubicBezTo>
                  <a:cubicBezTo>
                    <a:pt x="12" y="8"/>
                    <a:pt x="8" y="12"/>
                    <a:pt x="8" y="16"/>
                  </a:cubicBezTo>
                  <a:cubicBezTo>
                    <a:pt x="8" y="132"/>
                    <a:pt x="8" y="132"/>
                    <a:pt x="8" y="132"/>
                  </a:cubicBezTo>
                  <a:cubicBezTo>
                    <a:pt x="14" y="132"/>
                    <a:pt x="14" y="132"/>
                    <a:pt x="14" y="132"/>
                  </a:cubicBezTo>
                  <a:cubicBezTo>
                    <a:pt x="48" y="98"/>
                    <a:pt x="48" y="98"/>
                    <a:pt x="48" y="98"/>
                  </a:cubicBezTo>
                  <a:cubicBezTo>
                    <a:pt x="48" y="80"/>
                    <a:pt x="48" y="80"/>
                    <a:pt x="48" y="80"/>
                  </a:cubicBezTo>
                  <a:cubicBezTo>
                    <a:pt x="56" y="80"/>
                    <a:pt x="56" y="80"/>
                    <a:pt x="56" y="80"/>
                  </a:cubicBezTo>
                  <a:cubicBezTo>
                    <a:pt x="56" y="102"/>
                    <a:pt x="56" y="102"/>
                    <a:pt x="56" y="102"/>
                  </a:cubicBezTo>
                  <a:lnTo>
                    <a:pt x="1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3" name="Rectangle 576"/>
            <p:cNvSpPr>
              <a:spLocks noChangeArrowheads="1"/>
            </p:cNvSpPr>
            <p:nvPr/>
          </p:nvSpPr>
          <p:spPr bwMode="auto">
            <a:xfrm>
              <a:off x="7548563"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4" name="Rectangle 577"/>
            <p:cNvSpPr>
              <a:spLocks noChangeArrowheads="1"/>
            </p:cNvSpPr>
            <p:nvPr/>
          </p:nvSpPr>
          <p:spPr bwMode="auto">
            <a:xfrm>
              <a:off x="7599363" y="4243388"/>
              <a:ext cx="14288" cy="1158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5" name="Freeform 578"/>
            <p:cNvSpPr>
              <a:spLocks noEditPoints="1"/>
            </p:cNvSpPr>
            <p:nvPr/>
          </p:nvSpPr>
          <p:spPr bwMode="auto">
            <a:xfrm>
              <a:off x="7542213"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6" name="Freeform 579"/>
            <p:cNvSpPr>
              <a:spLocks/>
            </p:cNvSpPr>
            <p:nvPr/>
          </p:nvSpPr>
          <p:spPr bwMode="auto">
            <a:xfrm>
              <a:off x="7448551" y="3990976"/>
              <a:ext cx="179388" cy="260350"/>
            </a:xfrm>
            <a:custGeom>
              <a:avLst/>
              <a:gdLst>
                <a:gd name="T0" fmla="*/ 100 w 100"/>
                <a:gd name="T1" fmla="*/ 144 h 144"/>
                <a:gd name="T2" fmla="*/ 86 w 100"/>
                <a:gd name="T3" fmla="*/ 144 h 144"/>
                <a:gd name="T4" fmla="*/ 44 w 100"/>
                <a:gd name="T5" fmla="*/ 102 h 144"/>
                <a:gd name="T6" fmla="*/ 44 w 100"/>
                <a:gd name="T7" fmla="*/ 80 h 144"/>
                <a:gd name="T8" fmla="*/ 52 w 100"/>
                <a:gd name="T9" fmla="*/ 80 h 144"/>
                <a:gd name="T10" fmla="*/ 52 w 100"/>
                <a:gd name="T11" fmla="*/ 98 h 144"/>
                <a:gd name="T12" fmla="*/ 90 w 100"/>
                <a:gd name="T13" fmla="*/ 136 h 144"/>
                <a:gd name="T14" fmla="*/ 92 w 100"/>
                <a:gd name="T15" fmla="*/ 136 h 144"/>
                <a:gd name="T16" fmla="*/ 92 w 100"/>
                <a:gd name="T17" fmla="*/ 16 h 144"/>
                <a:gd name="T18" fmla="*/ 84 w 100"/>
                <a:gd name="T19" fmla="*/ 8 h 144"/>
                <a:gd name="T20" fmla="*/ 68 w 100"/>
                <a:gd name="T21" fmla="*/ 8 h 144"/>
                <a:gd name="T22" fmla="*/ 52 w 100"/>
                <a:gd name="T23" fmla="*/ 24 h 144"/>
                <a:gd name="T24" fmla="*/ 52 w 100"/>
                <a:gd name="T25" fmla="*/ 56 h 144"/>
                <a:gd name="T26" fmla="*/ 8 w 100"/>
                <a:gd name="T27" fmla="*/ 56 h 144"/>
                <a:gd name="T28" fmla="*/ 8 w 100"/>
                <a:gd name="T29" fmla="*/ 64 h 144"/>
                <a:gd name="T30" fmla="*/ 61 w 100"/>
                <a:gd name="T31" fmla="*/ 64 h 144"/>
                <a:gd name="T32" fmla="*/ 76 w 100"/>
                <a:gd name="T33" fmla="*/ 27 h 144"/>
                <a:gd name="T34" fmla="*/ 84 w 100"/>
                <a:gd name="T35" fmla="*/ 29 h 144"/>
                <a:gd name="T36" fmla="*/ 67 w 100"/>
                <a:gd name="T37" fmla="*/ 72 h 144"/>
                <a:gd name="T38" fmla="*/ 0 w 100"/>
                <a:gd name="T39" fmla="*/ 72 h 144"/>
                <a:gd name="T40" fmla="*/ 0 w 100"/>
                <a:gd name="T41" fmla="*/ 48 h 144"/>
                <a:gd name="T42" fmla="*/ 44 w 100"/>
                <a:gd name="T43" fmla="*/ 48 h 144"/>
                <a:gd name="T44" fmla="*/ 44 w 100"/>
                <a:gd name="T45" fmla="*/ 24 h 144"/>
                <a:gd name="T46" fmla="*/ 68 w 100"/>
                <a:gd name="T47" fmla="*/ 0 h 144"/>
                <a:gd name="T48" fmla="*/ 84 w 100"/>
                <a:gd name="T49" fmla="*/ 0 h 144"/>
                <a:gd name="T50" fmla="*/ 100 w 100"/>
                <a:gd name="T51" fmla="*/ 16 h 144"/>
                <a:gd name="T52" fmla="*/ 100 w 100"/>
                <a:gd name="T5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4">
                  <a:moveTo>
                    <a:pt x="100" y="144"/>
                  </a:moveTo>
                  <a:cubicBezTo>
                    <a:pt x="86" y="144"/>
                    <a:pt x="86" y="144"/>
                    <a:pt x="86" y="144"/>
                  </a:cubicBezTo>
                  <a:cubicBezTo>
                    <a:pt x="44" y="102"/>
                    <a:pt x="44" y="102"/>
                    <a:pt x="44" y="102"/>
                  </a:cubicBezTo>
                  <a:cubicBezTo>
                    <a:pt x="44" y="80"/>
                    <a:pt x="44" y="80"/>
                    <a:pt x="44" y="80"/>
                  </a:cubicBezTo>
                  <a:cubicBezTo>
                    <a:pt x="52" y="80"/>
                    <a:pt x="52" y="80"/>
                    <a:pt x="52" y="80"/>
                  </a:cubicBezTo>
                  <a:cubicBezTo>
                    <a:pt x="52" y="98"/>
                    <a:pt x="52" y="98"/>
                    <a:pt x="52" y="98"/>
                  </a:cubicBezTo>
                  <a:cubicBezTo>
                    <a:pt x="90" y="136"/>
                    <a:pt x="90" y="136"/>
                    <a:pt x="90" y="136"/>
                  </a:cubicBezTo>
                  <a:cubicBezTo>
                    <a:pt x="92" y="136"/>
                    <a:pt x="92" y="136"/>
                    <a:pt x="92" y="136"/>
                  </a:cubicBezTo>
                  <a:cubicBezTo>
                    <a:pt x="92" y="16"/>
                    <a:pt x="92" y="16"/>
                    <a:pt x="92" y="16"/>
                  </a:cubicBezTo>
                  <a:cubicBezTo>
                    <a:pt x="92" y="12"/>
                    <a:pt x="89" y="8"/>
                    <a:pt x="84" y="8"/>
                  </a:cubicBezTo>
                  <a:cubicBezTo>
                    <a:pt x="68" y="8"/>
                    <a:pt x="68" y="8"/>
                    <a:pt x="68" y="8"/>
                  </a:cubicBezTo>
                  <a:cubicBezTo>
                    <a:pt x="59" y="8"/>
                    <a:pt x="52" y="15"/>
                    <a:pt x="52" y="24"/>
                  </a:cubicBezTo>
                  <a:cubicBezTo>
                    <a:pt x="52" y="56"/>
                    <a:pt x="52" y="56"/>
                    <a:pt x="52" y="56"/>
                  </a:cubicBezTo>
                  <a:cubicBezTo>
                    <a:pt x="8" y="56"/>
                    <a:pt x="8" y="56"/>
                    <a:pt x="8" y="56"/>
                  </a:cubicBezTo>
                  <a:cubicBezTo>
                    <a:pt x="8" y="64"/>
                    <a:pt x="8" y="64"/>
                    <a:pt x="8" y="64"/>
                  </a:cubicBezTo>
                  <a:cubicBezTo>
                    <a:pt x="61" y="64"/>
                    <a:pt x="61" y="64"/>
                    <a:pt x="61" y="64"/>
                  </a:cubicBezTo>
                  <a:cubicBezTo>
                    <a:pt x="76" y="27"/>
                    <a:pt x="76" y="27"/>
                    <a:pt x="76" y="27"/>
                  </a:cubicBezTo>
                  <a:cubicBezTo>
                    <a:pt x="84" y="29"/>
                    <a:pt x="84" y="29"/>
                    <a:pt x="84" y="29"/>
                  </a:cubicBezTo>
                  <a:cubicBezTo>
                    <a:pt x="67" y="72"/>
                    <a:pt x="67" y="72"/>
                    <a:pt x="67" y="72"/>
                  </a:cubicBezTo>
                  <a:cubicBezTo>
                    <a:pt x="0" y="72"/>
                    <a:pt x="0" y="72"/>
                    <a:pt x="0" y="72"/>
                  </a:cubicBezTo>
                  <a:cubicBezTo>
                    <a:pt x="0" y="48"/>
                    <a:pt x="0" y="48"/>
                    <a:pt x="0" y="48"/>
                  </a:cubicBezTo>
                  <a:cubicBezTo>
                    <a:pt x="44" y="48"/>
                    <a:pt x="44" y="48"/>
                    <a:pt x="44" y="48"/>
                  </a:cubicBezTo>
                  <a:cubicBezTo>
                    <a:pt x="44" y="24"/>
                    <a:pt x="44" y="24"/>
                    <a:pt x="44" y="24"/>
                  </a:cubicBezTo>
                  <a:cubicBezTo>
                    <a:pt x="44" y="11"/>
                    <a:pt x="55" y="0"/>
                    <a:pt x="68" y="0"/>
                  </a:cubicBezTo>
                  <a:cubicBezTo>
                    <a:pt x="84" y="0"/>
                    <a:pt x="84" y="0"/>
                    <a:pt x="84" y="0"/>
                  </a:cubicBezTo>
                  <a:cubicBezTo>
                    <a:pt x="93" y="0"/>
                    <a:pt x="100" y="7"/>
                    <a:pt x="100" y="16"/>
                  </a:cubicBezTo>
                  <a:lnTo>
                    <a:pt x="100" y="1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7" name="Rectangle 580"/>
            <p:cNvSpPr>
              <a:spLocks noChangeArrowheads="1"/>
            </p:cNvSpPr>
            <p:nvPr/>
          </p:nvSpPr>
          <p:spPr bwMode="auto">
            <a:xfrm>
              <a:off x="7318376" y="4114801"/>
              <a:ext cx="14288" cy="650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8" name="Rectangle 581"/>
            <p:cNvSpPr>
              <a:spLocks noChangeArrowheads="1"/>
            </p:cNvSpPr>
            <p:nvPr/>
          </p:nvSpPr>
          <p:spPr bwMode="auto">
            <a:xfrm>
              <a:off x="7491413" y="4222751"/>
              <a:ext cx="14288" cy="1365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29" name="Rectangle 582"/>
            <p:cNvSpPr>
              <a:spLocks noChangeArrowheads="1"/>
            </p:cNvSpPr>
            <p:nvPr/>
          </p:nvSpPr>
          <p:spPr bwMode="auto">
            <a:xfrm>
              <a:off x="7405688"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0" name="Rectangle 583"/>
            <p:cNvSpPr>
              <a:spLocks noChangeArrowheads="1"/>
            </p:cNvSpPr>
            <p:nvPr/>
          </p:nvSpPr>
          <p:spPr bwMode="auto">
            <a:xfrm>
              <a:off x="7375526"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1" name="Rectangle 584"/>
            <p:cNvSpPr>
              <a:spLocks noChangeArrowheads="1"/>
            </p:cNvSpPr>
            <p:nvPr/>
          </p:nvSpPr>
          <p:spPr bwMode="auto">
            <a:xfrm>
              <a:off x="7434263"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2" name="Freeform 585"/>
            <p:cNvSpPr>
              <a:spLocks/>
            </p:cNvSpPr>
            <p:nvPr/>
          </p:nvSpPr>
          <p:spPr bwMode="auto">
            <a:xfrm>
              <a:off x="7318376" y="4129088"/>
              <a:ext cx="187325" cy="230187"/>
            </a:xfrm>
            <a:custGeom>
              <a:avLst/>
              <a:gdLst>
                <a:gd name="T0" fmla="*/ 8 w 104"/>
                <a:gd name="T1" fmla="*/ 128 h 128"/>
                <a:gd name="T2" fmla="*/ 0 w 104"/>
                <a:gd name="T3" fmla="*/ 128 h 128"/>
                <a:gd name="T4" fmla="*/ 0 w 104"/>
                <a:gd name="T5" fmla="*/ 36 h 128"/>
                <a:gd name="T6" fmla="*/ 40 w 104"/>
                <a:gd name="T7" fmla="*/ 36 h 128"/>
                <a:gd name="T8" fmla="*/ 38 w 104"/>
                <a:gd name="T9" fmla="*/ 33 h 128"/>
                <a:gd name="T10" fmla="*/ 32 w 104"/>
                <a:gd name="T11" fmla="*/ 20 h 128"/>
                <a:gd name="T12" fmla="*/ 52 w 104"/>
                <a:gd name="T13" fmla="*/ 0 h 128"/>
                <a:gd name="T14" fmla="*/ 72 w 104"/>
                <a:gd name="T15" fmla="*/ 20 h 128"/>
                <a:gd name="T16" fmla="*/ 66 w 104"/>
                <a:gd name="T17" fmla="*/ 33 h 128"/>
                <a:gd name="T18" fmla="*/ 64 w 104"/>
                <a:gd name="T19" fmla="*/ 36 h 128"/>
                <a:gd name="T20" fmla="*/ 96 w 104"/>
                <a:gd name="T21" fmla="*/ 36 h 128"/>
                <a:gd name="T22" fmla="*/ 96 w 104"/>
                <a:gd name="T23" fmla="*/ 4 h 128"/>
                <a:gd name="T24" fmla="*/ 104 w 104"/>
                <a:gd name="T25" fmla="*/ 4 h 128"/>
                <a:gd name="T26" fmla="*/ 104 w 104"/>
                <a:gd name="T27" fmla="*/ 44 h 128"/>
                <a:gd name="T28" fmla="*/ 56 w 104"/>
                <a:gd name="T29" fmla="*/ 44 h 128"/>
                <a:gd name="T30" fmla="*/ 56 w 104"/>
                <a:gd name="T31" fmla="*/ 36 h 128"/>
                <a:gd name="T32" fmla="*/ 60 w 104"/>
                <a:gd name="T33" fmla="*/ 28 h 128"/>
                <a:gd name="T34" fmla="*/ 64 w 104"/>
                <a:gd name="T35" fmla="*/ 20 h 128"/>
                <a:gd name="T36" fmla="*/ 52 w 104"/>
                <a:gd name="T37" fmla="*/ 8 h 128"/>
                <a:gd name="T38" fmla="*/ 40 w 104"/>
                <a:gd name="T39" fmla="*/ 20 h 128"/>
                <a:gd name="T40" fmla="*/ 44 w 104"/>
                <a:gd name="T41" fmla="*/ 28 h 128"/>
                <a:gd name="T42" fmla="*/ 48 w 104"/>
                <a:gd name="T43" fmla="*/ 36 h 128"/>
                <a:gd name="T44" fmla="*/ 48 w 104"/>
                <a:gd name="T45" fmla="*/ 44 h 128"/>
                <a:gd name="T46" fmla="*/ 8 w 104"/>
                <a:gd name="T47" fmla="*/ 44 h 128"/>
                <a:gd name="T48" fmla="*/ 8 w 104"/>
                <a:gd name="T4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128">
                  <a:moveTo>
                    <a:pt x="8" y="128"/>
                  </a:moveTo>
                  <a:cubicBezTo>
                    <a:pt x="0" y="128"/>
                    <a:pt x="0" y="128"/>
                    <a:pt x="0" y="128"/>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96" y="36"/>
                    <a:pt x="96" y="36"/>
                    <a:pt x="96" y="36"/>
                  </a:cubicBezTo>
                  <a:cubicBezTo>
                    <a:pt x="96" y="4"/>
                    <a:pt x="96" y="4"/>
                    <a:pt x="96" y="4"/>
                  </a:cubicBezTo>
                  <a:cubicBezTo>
                    <a:pt x="104" y="4"/>
                    <a:pt x="104" y="4"/>
                    <a:pt x="104" y="4"/>
                  </a:cubicBezTo>
                  <a:cubicBezTo>
                    <a:pt x="104" y="44"/>
                    <a:pt x="104" y="44"/>
                    <a:pt x="104"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lnTo>
                    <a:pt x="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3" name="Freeform 586"/>
            <p:cNvSpPr>
              <a:spLocks/>
            </p:cNvSpPr>
            <p:nvPr/>
          </p:nvSpPr>
          <p:spPr bwMode="auto">
            <a:xfrm>
              <a:off x="7181851" y="4287838"/>
              <a:ext cx="460375" cy="79375"/>
            </a:xfrm>
            <a:custGeom>
              <a:avLst/>
              <a:gdLst>
                <a:gd name="T0" fmla="*/ 256 w 256"/>
                <a:gd name="T1" fmla="*/ 44 h 44"/>
                <a:gd name="T2" fmla="*/ 132 w 256"/>
                <a:gd name="T3" fmla="*/ 44 h 44"/>
                <a:gd name="T4" fmla="*/ 132 w 256"/>
                <a:gd name="T5" fmla="*/ 36 h 44"/>
                <a:gd name="T6" fmla="*/ 136 w 256"/>
                <a:gd name="T7" fmla="*/ 28 h 44"/>
                <a:gd name="T8" fmla="*/ 140 w 256"/>
                <a:gd name="T9" fmla="*/ 20 h 44"/>
                <a:gd name="T10" fmla="*/ 128 w 256"/>
                <a:gd name="T11" fmla="*/ 8 h 44"/>
                <a:gd name="T12" fmla="*/ 116 w 256"/>
                <a:gd name="T13" fmla="*/ 20 h 44"/>
                <a:gd name="T14" fmla="*/ 120 w 256"/>
                <a:gd name="T15" fmla="*/ 28 h 44"/>
                <a:gd name="T16" fmla="*/ 124 w 256"/>
                <a:gd name="T17" fmla="*/ 36 h 44"/>
                <a:gd name="T18" fmla="*/ 124 w 256"/>
                <a:gd name="T19" fmla="*/ 44 h 44"/>
                <a:gd name="T20" fmla="*/ 0 w 256"/>
                <a:gd name="T21" fmla="*/ 44 h 44"/>
                <a:gd name="T22" fmla="*/ 0 w 256"/>
                <a:gd name="T23" fmla="*/ 36 h 44"/>
                <a:gd name="T24" fmla="*/ 116 w 256"/>
                <a:gd name="T25" fmla="*/ 36 h 44"/>
                <a:gd name="T26" fmla="*/ 114 w 256"/>
                <a:gd name="T27" fmla="*/ 33 h 44"/>
                <a:gd name="T28" fmla="*/ 108 w 256"/>
                <a:gd name="T29" fmla="*/ 20 h 44"/>
                <a:gd name="T30" fmla="*/ 128 w 256"/>
                <a:gd name="T31" fmla="*/ 0 h 44"/>
                <a:gd name="T32" fmla="*/ 148 w 256"/>
                <a:gd name="T33" fmla="*/ 20 h 44"/>
                <a:gd name="T34" fmla="*/ 142 w 256"/>
                <a:gd name="T35" fmla="*/ 33 h 44"/>
                <a:gd name="T36" fmla="*/ 140 w 256"/>
                <a:gd name="T37" fmla="*/ 36 h 44"/>
                <a:gd name="T38" fmla="*/ 256 w 256"/>
                <a:gd name="T39" fmla="*/ 36 h 44"/>
                <a:gd name="T40" fmla="*/ 256 w 256"/>
                <a:gd name="T4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 h="44">
                  <a:moveTo>
                    <a:pt x="256" y="44"/>
                  </a:moveTo>
                  <a:cubicBezTo>
                    <a:pt x="132" y="44"/>
                    <a:pt x="132" y="44"/>
                    <a:pt x="132" y="44"/>
                  </a:cubicBezTo>
                  <a:cubicBezTo>
                    <a:pt x="132" y="36"/>
                    <a:pt x="132" y="36"/>
                    <a:pt x="132" y="36"/>
                  </a:cubicBezTo>
                  <a:cubicBezTo>
                    <a:pt x="132" y="33"/>
                    <a:pt x="134" y="31"/>
                    <a:pt x="136" y="28"/>
                  </a:cubicBezTo>
                  <a:cubicBezTo>
                    <a:pt x="138" y="26"/>
                    <a:pt x="140" y="23"/>
                    <a:pt x="140" y="20"/>
                  </a:cubicBezTo>
                  <a:cubicBezTo>
                    <a:pt x="140" y="13"/>
                    <a:pt x="135" y="8"/>
                    <a:pt x="128" y="8"/>
                  </a:cubicBezTo>
                  <a:cubicBezTo>
                    <a:pt x="121" y="8"/>
                    <a:pt x="116" y="13"/>
                    <a:pt x="116" y="20"/>
                  </a:cubicBezTo>
                  <a:cubicBezTo>
                    <a:pt x="116" y="23"/>
                    <a:pt x="118" y="26"/>
                    <a:pt x="120" y="28"/>
                  </a:cubicBezTo>
                  <a:cubicBezTo>
                    <a:pt x="122" y="31"/>
                    <a:pt x="124" y="33"/>
                    <a:pt x="124" y="36"/>
                  </a:cubicBezTo>
                  <a:cubicBezTo>
                    <a:pt x="124" y="44"/>
                    <a:pt x="124" y="44"/>
                    <a:pt x="124" y="44"/>
                  </a:cubicBezTo>
                  <a:cubicBezTo>
                    <a:pt x="0" y="44"/>
                    <a:pt x="0" y="44"/>
                    <a:pt x="0" y="44"/>
                  </a:cubicBezTo>
                  <a:cubicBezTo>
                    <a:pt x="0" y="36"/>
                    <a:pt x="0" y="36"/>
                    <a:pt x="0" y="36"/>
                  </a:cubicBezTo>
                  <a:cubicBezTo>
                    <a:pt x="116" y="36"/>
                    <a:pt x="116" y="36"/>
                    <a:pt x="116" y="36"/>
                  </a:cubicBezTo>
                  <a:cubicBezTo>
                    <a:pt x="116" y="36"/>
                    <a:pt x="115" y="34"/>
                    <a:pt x="114" y="33"/>
                  </a:cubicBezTo>
                  <a:cubicBezTo>
                    <a:pt x="112" y="30"/>
                    <a:pt x="108" y="26"/>
                    <a:pt x="108" y="20"/>
                  </a:cubicBezTo>
                  <a:cubicBezTo>
                    <a:pt x="108" y="9"/>
                    <a:pt x="117" y="0"/>
                    <a:pt x="128" y="0"/>
                  </a:cubicBezTo>
                  <a:cubicBezTo>
                    <a:pt x="139" y="0"/>
                    <a:pt x="148" y="9"/>
                    <a:pt x="148" y="20"/>
                  </a:cubicBezTo>
                  <a:cubicBezTo>
                    <a:pt x="148" y="26"/>
                    <a:pt x="145" y="30"/>
                    <a:pt x="142" y="33"/>
                  </a:cubicBezTo>
                  <a:cubicBezTo>
                    <a:pt x="141" y="34"/>
                    <a:pt x="140" y="35"/>
                    <a:pt x="140" y="36"/>
                  </a:cubicBezTo>
                  <a:cubicBezTo>
                    <a:pt x="256" y="36"/>
                    <a:pt x="256" y="36"/>
                    <a:pt x="256" y="36"/>
                  </a:cubicBezTo>
                  <a:lnTo>
                    <a:pt x="256"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4" name="Freeform 587"/>
            <p:cNvSpPr>
              <a:spLocks/>
            </p:cNvSpPr>
            <p:nvPr/>
          </p:nvSpPr>
          <p:spPr bwMode="auto">
            <a:xfrm>
              <a:off x="7318376" y="3948113"/>
              <a:ext cx="187325" cy="138112"/>
            </a:xfrm>
            <a:custGeom>
              <a:avLst/>
              <a:gdLst>
                <a:gd name="T0" fmla="*/ 104 w 104"/>
                <a:gd name="T1" fmla="*/ 76 h 76"/>
                <a:gd name="T2" fmla="*/ 96 w 104"/>
                <a:gd name="T3" fmla="*/ 76 h 76"/>
                <a:gd name="T4" fmla="*/ 96 w 104"/>
                <a:gd name="T5" fmla="*/ 44 h 76"/>
                <a:gd name="T6" fmla="*/ 56 w 104"/>
                <a:gd name="T7" fmla="*/ 44 h 76"/>
                <a:gd name="T8" fmla="*/ 56 w 104"/>
                <a:gd name="T9" fmla="*/ 36 h 76"/>
                <a:gd name="T10" fmla="*/ 60 w 104"/>
                <a:gd name="T11" fmla="*/ 28 h 76"/>
                <a:gd name="T12" fmla="*/ 64 w 104"/>
                <a:gd name="T13" fmla="*/ 20 h 76"/>
                <a:gd name="T14" fmla="*/ 52 w 104"/>
                <a:gd name="T15" fmla="*/ 8 h 76"/>
                <a:gd name="T16" fmla="*/ 40 w 104"/>
                <a:gd name="T17" fmla="*/ 20 h 76"/>
                <a:gd name="T18" fmla="*/ 44 w 104"/>
                <a:gd name="T19" fmla="*/ 28 h 76"/>
                <a:gd name="T20" fmla="*/ 48 w 104"/>
                <a:gd name="T21" fmla="*/ 36 h 76"/>
                <a:gd name="T22" fmla="*/ 48 w 104"/>
                <a:gd name="T23" fmla="*/ 44 h 76"/>
                <a:gd name="T24" fmla="*/ 8 w 104"/>
                <a:gd name="T25" fmla="*/ 44 h 76"/>
                <a:gd name="T26" fmla="*/ 8 w 104"/>
                <a:gd name="T27" fmla="*/ 64 h 76"/>
                <a:gd name="T28" fmla="*/ 0 w 104"/>
                <a:gd name="T29" fmla="*/ 64 h 76"/>
                <a:gd name="T30" fmla="*/ 0 w 104"/>
                <a:gd name="T31" fmla="*/ 36 h 76"/>
                <a:gd name="T32" fmla="*/ 40 w 104"/>
                <a:gd name="T33" fmla="*/ 36 h 76"/>
                <a:gd name="T34" fmla="*/ 38 w 104"/>
                <a:gd name="T35" fmla="*/ 33 h 76"/>
                <a:gd name="T36" fmla="*/ 32 w 104"/>
                <a:gd name="T37" fmla="*/ 20 h 76"/>
                <a:gd name="T38" fmla="*/ 52 w 104"/>
                <a:gd name="T39" fmla="*/ 0 h 76"/>
                <a:gd name="T40" fmla="*/ 72 w 104"/>
                <a:gd name="T41" fmla="*/ 20 h 76"/>
                <a:gd name="T42" fmla="*/ 66 w 104"/>
                <a:gd name="T43" fmla="*/ 33 h 76"/>
                <a:gd name="T44" fmla="*/ 64 w 104"/>
                <a:gd name="T45" fmla="*/ 36 h 76"/>
                <a:gd name="T46" fmla="*/ 104 w 104"/>
                <a:gd name="T47" fmla="*/ 36 h 76"/>
                <a:gd name="T48" fmla="*/ 104 w 104"/>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76">
                  <a:moveTo>
                    <a:pt x="104" y="76"/>
                  </a:moveTo>
                  <a:cubicBezTo>
                    <a:pt x="96" y="76"/>
                    <a:pt x="96" y="76"/>
                    <a:pt x="96" y="76"/>
                  </a:cubicBezTo>
                  <a:cubicBezTo>
                    <a:pt x="96" y="44"/>
                    <a:pt x="96" y="44"/>
                    <a:pt x="96"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cubicBezTo>
                    <a:pt x="8" y="64"/>
                    <a:pt x="8" y="64"/>
                    <a:pt x="8" y="64"/>
                  </a:cubicBezTo>
                  <a:cubicBezTo>
                    <a:pt x="0" y="64"/>
                    <a:pt x="0" y="64"/>
                    <a:pt x="0" y="64"/>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104" y="36"/>
                    <a:pt x="104" y="36"/>
                    <a:pt x="104" y="36"/>
                  </a:cubicBezTo>
                  <a:lnTo>
                    <a:pt x="104"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35" name="Group 234"/>
          <p:cNvGrpSpPr/>
          <p:nvPr/>
        </p:nvGrpSpPr>
        <p:grpSpPr>
          <a:xfrm>
            <a:off x="9776918" y="4549358"/>
            <a:ext cx="252000" cy="297039"/>
            <a:chOff x="5580063" y="3911600"/>
            <a:chExt cx="403226" cy="461963"/>
          </a:xfrm>
        </p:grpSpPr>
        <p:sp>
          <p:nvSpPr>
            <p:cNvPr id="236" name="Rectangle 18"/>
            <p:cNvSpPr>
              <a:spLocks noChangeArrowheads="1"/>
            </p:cNvSpPr>
            <p:nvPr/>
          </p:nvSpPr>
          <p:spPr bwMode="auto">
            <a:xfrm>
              <a:off x="582453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7" name="Freeform 19"/>
            <p:cNvSpPr>
              <a:spLocks/>
            </p:cNvSpPr>
            <p:nvPr/>
          </p:nvSpPr>
          <p:spPr bwMode="auto">
            <a:xfrm>
              <a:off x="5737226" y="3911600"/>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6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6" y="90"/>
                    <a:pt x="106" y="90"/>
                    <a:pt x="106" y="90"/>
                  </a:cubicBezTo>
                  <a:cubicBezTo>
                    <a:pt x="105" y="89"/>
                    <a:pt x="105" y="89"/>
                    <a:pt x="105" y="88"/>
                  </a:cubicBezTo>
                  <a:cubicBezTo>
                    <a:pt x="105" y="44"/>
                    <a:pt x="69" y="8"/>
                    <a:pt x="25" y="8"/>
                  </a:cubicBezTo>
                  <a:cubicBezTo>
                    <a:pt x="18" y="8"/>
                    <a:pt x="10" y="9"/>
                    <a:pt x="2" y="11"/>
                  </a:cubicBezTo>
                  <a:cubicBezTo>
                    <a:pt x="0" y="4"/>
                    <a:pt x="0" y="4"/>
                    <a:pt x="0" y="4"/>
                  </a:cubicBezTo>
                  <a:cubicBezTo>
                    <a:pt x="8" y="1"/>
                    <a:pt x="17" y="0"/>
                    <a:pt x="25" y="0"/>
                  </a:cubicBezTo>
                  <a:cubicBezTo>
                    <a:pt x="74" y="0"/>
                    <a:pt x="113" y="39"/>
                    <a:pt x="113" y="87"/>
                  </a:cubicBezTo>
                  <a:cubicBezTo>
                    <a:pt x="137" y="138"/>
                    <a:pt x="137" y="138"/>
                    <a:pt x="137" y="138"/>
                  </a:cubicBezTo>
                  <a:cubicBezTo>
                    <a:pt x="137" y="139"/>
                    <a:pt x="137" y="139"/>
                    <a:pt x="137" y="140"/>
                  </a:cubicBezTo>
                  <a:cubicBezTo>
                    <a:pt x="137" y="148"/>
                    <a:pt x="137" y="148"/>
                    <a:pt x="137" y="148"/>
                  </a:cubicBezTo>
                  <a:cubicBezTo>
                    <a:pt x="137" y="150"/>
                    <a:pt x="136" y="152"/>
                    <a:pt x="133" y="152"/>
                  </a:cubicBezTo>
                  <a:cubicBezTo>
                    <a:pt x="113" y="152"/>
                    <a:pt x="113" y="152"/>
                    <a:pt x="113" y="152"/>
                  </a:cubicBezTo>
                  <a:cubicBezTo>
                    <a:pt x="113" y="184"/>
                    <a:pt x="113" y="184"/>
                    <a:pt x="113" y="184"/>
                  </a:cubicBezTo>
                  <a:cubicBezTo>
                    <a:pt x="113" y="199"/>
                    <a:pt x="101"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8" name="Freeform 20"/>
            <p:cNvSpPr>
              <a:spLocks/>
            </p:cNvSpPr>
            <p:nvPr/>
          </p:nvSpPr>
          <p:spPr bwMode="auto">
            <a:xfrm>
              <a:off x="566102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4"/>
                    <a:pt x="6"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39" name="Freeform 21"/>
            <p:cNvSpPr>
              <a:spLocks noEditPoints="1"/>
            </p:cNvSpPr>
            <p:nvPr/>
          </p:nvSpPr>
          <p:spPr bwMode="auto">
            <a:xfrm>
              <a:off x="5580063" y="3941763"/>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1" y="136"/>
                    <a:pt x="0" y="105"/>
                    <a:pt x="0" y="68"/>
                  </a:cubicBezTo>
                  <a:cubicBezTo>
                    <a:pt x="0" y="31"/>
                    <a:pt x="31" y="0"/>
                    <a:pt x="68" y="0"/>
                  </a:cubicBezTo>
                  <a:cubicBezTo>
                    <a:pt x="106" y="0"/>
                    <a:pt x="136" y="31"/>
                    <a:pt x="136" y="68"/>
                  </a:cubicBezTo>
                  <a:cubicBezTo>
                    <a:pt x="136" y="105"/>
                    <a:pt x="106"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0" name="Rectangle 22"/>
            <p:cNvSpPr>
              <a:spLocks noChangeArrowheads="1"/>
            </p:cNvSpPr>
            <p:nvPr/>
          </p:nvSpPr>
          <p:spPr bwMode="auto">
            <a:xfrm>
              <a:off x="5694363" y="3948113"/>
              <a:ext cx="15875" cy="1158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1" name="Freeform 23"/>
            <p:cNvSpPr>
              <a:spLocks/>
            </p:cNvSpPr>
            <p:nvPr/>
          </p:nvSpPr>
          <p:spPr bwMode="auto">
            <a:xfrm>
              <a:off x="5618163" y="4057650"/>
              <a:ext cx="88900" cy="90488"/>
            </a:xfrm>
            <a:custGeom>
              <a:avLst/>
              <a:gdLst>
                <a:gd name="T0" fmla="*/ 7 w 56"/>
                <a:gd name="T1" fmla="*/ 57 h 57"/>
                <a:gd name="T2" fmla="*/ 0 w 56"/>
                <a:gd name="T3" fmla="*/ 50 h 57"/>
                <a:gd name="T4" fmla="*/ 50 w 56"/>
                <a:gd name="T5" fmla="*/ 0 h 57"/>
                <a:gd name="T6" fmla="*/ 56 w 56"/>
                <a:gd name="T7" fmla="*/ 7 h 57"/>
                <a:gd name="T8" fmla="*/ 7 w 56"/>
                <a:gd name="T9" fmla="*/ 57 h 57"/>
              </a:gdLst>
              <a:ahLst/>
              <a:cxnLst>
                <a:cxn ang="0">
                  <a:pos x="T0" y="T1"/>
                </a:cxn>
                <a:cxn ang="0">
                  <a:pos x="T2" y="T3"/>
                </a:cxn>
                <a:cxn ang="0">
                  <a:pos x="T4" y="T5"/>
                </a:cxn>
                <a:cxn ang="0">
                  <a:pos x="T6" y="T7"/>
                </a:cxn>
                <a:cxn ang="0">
                  <a:pos x="T8" y="T9"/>
                </a:cxn>
              </a:cxnLst>
              <a:rect l="0" t="0" r="r" b="b"/>
              <a:pathLst>
                <a:path w="56" h="57">
                  <a:moveTo>
                    <a:pt x="7" y="57"/>
                  </a:moveTo>
                  <a:lnTo>
                    <a:pt x="0" y="50"/>
                  </a:lnTo>
                  <a:lnTo>
                    <a:pt x="50" y="0"/>
                  </a:lnTo>
                  <a:lnTo>
                    <a:pt x="56" y="7"/>
                  </a:lnTo>
                  <a:lnTo>
                    <a:pt x="7" y="5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2" name="Freeform 24"/>
            <p:cNvSpPr>
              <a:spLocks/>
            </p:cNvSpPr>
            <p:nvPr/>
          </p:nvSpPr>
          <p:spPr bwMode="auto">
            <a:xfrm>
              <a:off x="5618163" y="3978275"/>
              <a:ext cx="88900" cy="90488"/>
            </a:xfrm>
            <a:custGeom>
              <a:avLst/>
              <a:gdLst>
                <a:gd name="T0" fmla="*/ 50 w 56"/>
                <a:gd name="T1" fmla="*/ 57 h 57"/>
                <a:gd name="T2" fmla="*/ 0 w 56"/>
                <a:gd name="T3" fmla="*/ 7 h 57"/>
                <a:gd name="T4" fmla="*/ 7 w 56"/>
                <a:gd name="T5" fmla="*/ 0 h 57"/>
                <a:gd name="T6" fmla="*/ 56 w 56"/>
                <a:gd name="T7" fmla="*/ 50 h 57"/>
                <a:gd name="T8" fmla="*/ 50 w 56"/>
                <a:gd name="T9" fmla="*/ 57 h 57"/>
              </a:gdLst>
              <a:ahLst/>
              <a:cxnLst>
                <a:cxn ang="0">
                  <a:pos x="T0" y="T1"/>
                </a:cxn>
                <a:cxn ang="0">
                  <a:pos x="T2" y="T3"/>
                </a:cxn>
                <a:cxn ang="0">
                  <a:pos x="T4" y="T5"/>
                </a:cxn>
                <a:cxn ang="0">
                  <a:pos x="T6" y="T7"/>
                </a:cxn>
                <a:cxn ang="0">
                  <a:pos x="T8" y="T9"/>
                </a:cxn>
              </a:cxnLst>
              <a:rect l="0" t="0" r="r" b="b"/>
              <a:pathLst>
                <a:path w="56" h="57">
                  <a:moveTo>
                    <a:pt x="50" y="57"/>
                  </a:moveTo>
                  <a:lnTo>
                    <a:pt x="0" y="7"/>
                  </a:lnTo>
                  <a:lnTo>
                    <a:pt x="7" y="0"/>
                  </a:lnTo>
                  <a:lnTo>
                    <a:pt x="56" y="50"/>
                  </a:lnTo>
                  <a:lnTo>
                    <a:pt x="50" y="5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3" name="Rectangle 25"/>
            <p:cNvSpPr>
              <a:spLocks noChangeArrowheads="1"/>
            </p:cNvSpPr>
            <p:nvPr/>
          </p:nvSpPr>
          <p:spPr bwMode="auto">
            <a:xfrm>
              <a:off x="5702301" y="4056063"/>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4" name="Freeform 26"/>
            <p:cNvSpPr>
              <a:spLocks noEditPoints="1"/>
            </p:cNvSpPr>
            <p:nvPr/>
          </p:nvSpPr>
          <p:spPr bwMode="auto">
            <a:xfrm>
              <a:off x="5608638" y="3970338"/>
              <a:ext cx="187325" cy="187325"/>
            </a:xfrm>
            <a:custGeom>
              <a:avLst/>
              <a:gdLst>
                <a:gd name="T0" fmla="*/ 52 w 104"/>
                <a:gd name="T1" fmla="*/ 104 h 104"/>
                <a:gd name="T2" fmla="*/ 0 w 104"/>
                <a:gd name="T3" fmla="*/ 52 h 104"/>
                <a:gd name="T4" fmla="*/ 52 w 104"/>
                <a:gd name="T5" fmla="*/ 0 h 104"/>
                <a:gd name="T6" fmla="*/ 104 w 104"/>
                <a:gd name="T7" fmla="*/ 52 h 104"/>
                <a:gd name="T8" fmla="*/ 52 w 104"/>
                <a:gd name="T9" fmla="*/ 104 h 104"/>
                <a:gd name="T10" fmla="*/ 52 w 104"/>
                <a:gd name="T11" fmla="*/ 8 h 104"/>
                <a:gd name="T12" fmla="*/ 8 w 104"/>
                <a:gd name="T13" fmla="*/ 52 h 104"/>
                <a:gd name="T14" fmla="*/ 52 w 104"/>
                <a:gd name="T15" fmla="*/ 96 h 104"/>
                <a:gd name="T16" fmla="*/ 96 w 104"/>
                <a:gd name="T17" fmla="*/ 52 h 104"/>
                <a:gd name="T18" fmla="*/ 52 w 104"/>
                <a:gd name="T19" fmla="*/ 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104"/>
                  </a:moveTo>
                  <a:cubicBezTo>
                    <a:pt x="24" y="104"/>
                    <a:pt x="0" y="81"/>
                    <a:pt x="0" y="52"/>
                  </a:cubicBezTo>
                  <a:cubicBezTo>
                    <a:pt x="0" y="23"/>
                    <a:pt x="24" y="0"/>
                    <a:pt x="52" y="0"/>
                  </a:cubicBezTo>
                  <a:cubicBezTo>
                    <a:pt x="81" y="0"/>
                    <a:pt x="104" y="23"/>
                    <a:pt x="104" y="52"/>
                  </a:cubicBezTo>
                  <a:cubicBezTo>
                    <a:pt x="104" y="81"/>
                    <a:pt x="81" y="104"/>
                    <a:pt x="52" y="104"/>
                  </a:cubicBezTo>
                  <a:close/>
                  <a:moveTo>
                    <a:pt x="52" y="8"/>
                  </a:moveTo>
                  <a:cubicBezTo>
                    <a:pt x="28" y="8"/>
                    <a:pt x="8" y="28"/>
                    <a:pt x="8" y="52"/>
                  </a:cubicBezTo>
                  <a:cubicBezTo>
                    <a:pt x="8" y="76"/>
                    <a:pt x="28" y="96"/>
                    <a:pt x="52" y="96"/>
                  </a:cubicBezTo>
                  <a:cubicBezTo>
                    <a:pt x="77" y="96"/>
                    <a:pt x="96" y="76"/>
                    <a:pt x="96" y="52"/>
                  </a:cubicBezTo>
                  <a:cubicBezTo>
                    <a:pt x="96" y="28"/>
                    <a:pt x="77" y="8"/>
                    <a:pt x="5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45" name="Group 244"/>
          <p:cNvGrpSpPr/>
          <p:nvPr/>
        </p:nvGrpSpPr>
        <p:grpSpPr>
          <a:xfrm>
            <a:off x="7288706" y="5619020"/>
            <a:ext cx="279611" cy="291306"/>
            <a:chOff x="3957638" y="3140075"/>
            <a:chExt cx="420688" cy="461963"/>
          </a:xfrm>
        </p:grpSpPr>
        <p:sp>
          <p:nvSpPr>
            <p:cNvPr id="246" name="Freeform 261"/>
            <p:cNvSpPr>
              <a:spLocks noEditPoints="1"/>
            </p:cNvSpPr>
            <p:nvPr/>
          </p:nvSpPr>
          <p:spPr bwMode="auto">
            <a:xfrm>
              <a:off x="3957638" y="3198813"/>
              <a:ext cx="276225" cy="223838"/>
            </a:xfrm>
            <a:custGeom>
              <a:avLst/>
              <a:gdLst>
                <a:gd name="T0" fmla="*/ 77 w 153"/>
                <a:gd name="T1" fmla="*/ 124 h 124"/>
                <a:gd name="T2" fmla="*/ 74 w 153"/>
                <a:gd name="T3" fmla="*/ 123 h 124"/>
                <a:gd name="T4" fmla="*/ 2 w 153"/>
                <a:gd name="T5" fmla="*/ 39 h 124"/>
                <a:gd name="T6" fmla="*/ 1 w 153"/>
                <a:gd name="T7" fmla="*/ 34 h 124"/>
                <a:gd name="T8" fmla="*/ 25 w 153"/>
                <a:gd name="T9" fmla="*/ 2 h 124"/>
                <a:gd name="T10" fmla="*/ 29 w 153"/>
                <a:gd name="T11" fmla="*/ 0 h 124"/>
                <a:gd name="T12" fmla="*/ 125 w 153"/>
                <a:gd name="T13" fmla="*/ 0 h 124"/>
                <a:gd name="T14" fmla="*/ 128 w 153"/>
                <a:gd name="T15" fmla="*/ 2 h 124"/>
                <a:gd name="T16" fmla="*/ 152 w 153"/>
                <a:gd name="T17" fmla="*/ 34 h 124"/>
                <a:gd name="T18" fmla="*/ 152 w 153"/>
                <a:gd name="T19" fmla="*/ 39 h 124"/>
                <a:gd name="T20" fmla="*/ 80 w 153"/>
                <a:gd name="T21" fmla="*/ 123 h 124"/>
                <a:gd name="T22" fmla="*/ 77 w 153"/>
                <a:gd name="T23" fmla="*/ 124 h 124"/>
                <a:gd name="T24" fmla="*/ 10 w 153"/>
                <a:gd name="T25" fmla="*/ 36 h 124"/>
                <a:gd name="T26" fmla="*/ 77 w 153"/>
                <a:gd name="T27" fmla="*/ 114 h 124"/>
                <a:gd name="T28" fmla="*/ 144 w 153"/>
                <a:gd name="T29" fmla="*/ 36 h 124"/>
                <a:gd name="T30" fmla="*/ 123 w 153"/>
                <a:gd name="T31" fmla="*/ 8 h 124"/>
                <a:gd name="T32" fmla="*/ 31 w 153"/>
                <a:gd name="T33" fmla="*/ 8 h 124"/>
                <a:gd name="T34" fmla="*/ 10 w 153"/>
                <a:gd name="T35" fmla="*/ 36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3" h="124">
                  <a:moveTo>
                    <a:pt x="77" y="124"/>
                  </a:moveTo>
                  <a:cubicBezTo>
                    <a:pt x="75" y="124"/>
                    <a:pt x="74" y="123"/>
                    <a:pt x="74" y="123"/>
                  </a:cubicBezTo>
                  <a:cubicBezTo>
                    <a:pt x="2" y="39"/>
                    <a:pt x="2" y="39"/>
                    <a:pt x="2" y="39"/>
                  </a:cubicBezTo>
                  <a:cubicBezTo>
                    <a:pt x="0" y="37"/>
                    <a:pt x="0" y="35"/>
                    <a:pt x="1" y="34"/>
                  </a:cubicBezTo>
                  <a:cubicBezTo>
                    <a:pt x="25" y="2"/>
                    <a:pt x="25" y="2"/>
                    <a:pt x="25" y="2"/>
                  </a:cubicBezTo>
                  <a:cubicBezTo>
                    <a:pt x="26" y="1"/>
                    <a:pt x="27" y="0"/>
                    <a:pt x="29" y="0"/>
                  </a:cubicBezTo>
                  <a:cubicBezTo>
                    <a:pt x="125" y="0"/>
                    <a:pt x="125" y="0"/>
                    <a:pt x="125" y="0"/>
                  </a:cubicBezTo>
                  <a:cubicBezTo>
                    <a:pt x="126" y="0"/>
                    <a:pt x="127" y="1"/>
                    <a:pt x="128" y="2"/>
                  </a:cubicBezTo>
                  <a:cubicBezTo>
                    <a:pt x="152" y="34"/>
                    <a:pt x="152" y="34"/>
                    <a:pt x="152" y="34"/>
                  </a:cubicBezTo>
                  <a:cubicBezTo>
                    <a:pt x="153" y="35"/>
                    <a:pt x="153" y="37"/>
                    <a:pt x="152" y="39"/>
                  </a:cubicBezTo>
                  <a:cubicBezTo>
                    <a:pt x="80" y="123"/>
                    <a:pt x="80" y="123"/>
                    <a:pt x="80" y="123"/>
                  </a:cubicBezTo>
                  <a:cubicBezTo>
                    <a:pt x="79" y="123"/>
                    <a:pt x="78" y="124"/>
                    <a:pt x="77" y="124"/>
                  </a:cubicBezTo>
                  <a:close/>
                  <a:moveTo>
                    <a:pt x="10" y="36"/>
                  </a:moveTo>
                  <a:cubicBezTo>
                    <a:pt x="77" y="114"/>
                    <a:pt x="77" y="114"/>
                    <a:pt x="77" y="114"/>
                  </a:cubicBezTo>
                  <a:cubicBezTo>
                    <a:pt x="144" y="36"/>
                    <a:pt x="144" y="36"/>
                    <a:pt x="144" y="36"/>
                  </a:cubicBezTo>
                  <a:cubicBezTo>
                    <a:pt x="123" y="8"/>
                    <a:pt x="123" y="8"/>
                    <a:pt x="123" y="8"/>
                  </a:cubicBezTo>
                  <a:cubicBezTo>
                    <a:pt x="31" y="8"/>
                    <a:pt x="31" y="8"/>
                    <a:pt x="31" y="8"/>
                  </a:cubicBezTo>
                  <a:lnTo>
                    <a:pt x="10" y="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7" name="Rectangle 262"/>
            <p:cNvSpPr>
              <a:spLocks noChangeArrowheads="1"/>
            </p:cNvSpPr>
            <p:nvPr/>
          </p:nvSpPr>
          <p:spPr bwMode="auto">
            <a:xfrm>
              <a:off x="3967163" y="3255963"/>
              <a:ext cx="2587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8" name="Freeform 263"/>
            <p:cNvSpPr>
              <a:spLocks/>
            </p:cNvSpPr>
            <p:nvPr/>
          </p:nvSpPr>
          <p:spPr bwMode="auto">
            <a:xfrm>
              <a:off x="4003676"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49" name="Freeform 264"/>
            <p:cNvSpPr>
              <a:spLocks/>
            </p:cNvSpPr>
            <p:nvPr/>
          </p:nvSpPr>
          <p:spPr bwMode="auto">
            <a:xfrm>
              <a:off x="4046538" y="3201988"/>
              <a:ext cx="55563" cy="65088"/>
            </a:xfrm>
            <a:custGeom>
              <a:avLst/>
              <a:gdLst>
                <a:gd name="T0" fmla="*/ 8 w 35"/>
                <a:gd name="T1" fmla="*/ 41 h 41"/>
                <a:gd name="T2" fmla="*/ 0 w 35"/>
                <a:gd name="T3" fmla="*/ 36 h 41"/>
                <a:gd name="T4" fmla="*/ 27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7"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0" name="Freeform 265"/>
            <p:cNvSpPr>
              <a:spLocks/>
            </p:cNvSpPr>
            <p:nvPr/>
          </p:nvSpPr>
          <p:spPr bwMode="auto">
            <a:xfrm>
              <a:off x="4089401"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1" name="Freeform 266"/>
            <p:cNvSpPr>
              <a:spLocks/>
            </p:cNvSpPr>
            <p:nvPr/>
          </p:nvSpPr>
          <p:spPr bwMode="auto">
            <a:xfrm>
              <a:off x="4132263" y="3201988"/>
              <a:ext cx="55563" cy="65088"/>
            </a:xfrm>
            <a:custGeom>
              <a:avLst/>
              <a:gdLst>
                <a:gd name="T0" fmla="*/ 8 w 35"/>
                <a:gd name="T1" fmla="*/ 41 h 41"/>
                <a:gd name="T2" fmla="*/ 0 w 35"/>
                <a:gd name="T3" fmla="*/ 36 h 41"/>
                <a:gd name="T4" fmla="*/ 28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8"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2" name="Freeform 267"/>
            <p:cNvSpPr>
              <a:spLocks/>
            </p:cNvSpPr>
            <p:nvPr/>
          </p:nvSpPr>
          <p:spPr bwMode="auto">
            <a:xfrm>
              <a:off x="4046538" y="3260725"/>
              <a:ext cx="57150" cy="155575"/>
            </a:xfrm>
            <a:custGeom>
              <a:avLst/>
              <a:gdLst>
                <a:gd name="T0" fmla="*/ 27 w 36"/>
                <a:gd name="T1" fmla="*/ 98 h 98"/>
                <a:gd name="T2" fmla="*/ 0 w 36"/>
                <a:gd name="T3" fmla="*/ 3 h 98"/>
                <a:gd name="T4" fmla="*/ 9 w 36"/>
                <a:gd name="T5" fmla="*/ 0 h 98"/>
                <a:gd name="T6" fmla="*/ 36 w 36"/>
                <a:gd name="T7" fmla="*/ 96 h 98"/>
                <a:gd name="T8" fmla="*/ 27 w 36"/>
                <a:gd name="T9" fmla="*/ 98 h 98"/>
              </a:gdLst>
              <a:ahLst/>
              <a:cxnLst>
                <a:cxn ang="0">
                  <a:pos x="T0" y="T1"/>
                </a:cxn>
                <a:cxn ang="0">
                  <a:pos x="T2" y="T3"/>
                </a:cxn>
                <a:cxn ang="0">
                  <a:pos x="T4" y="T5"/>
                </a:cxn>
                <a:cxn ang="0">
                  <a:pos x="T6" y="T7"/>
                </a:cxn>
                <a:cxn ang="0">
                  <a:pos x="T8" y="T9"/>
                </a:cxn>
              </a:cxnLst>
              <a:rect l="0" t="0" r="r" b="b"/>
              <a:pathLst>
                <a:path w="36" h="98">
                  <a:moveTo>
                    <a:pt x="27" y="98"/>
                  </a:moveTo>
                  <a:lnTo>
                    <a:pt x="0" y="3"/>
                  </a:lnTo>
                  <a:lnTo>
                    <a:pt x="9" y="0"/>
                  </a:lnTo>
                  <a:lnTo>
                    <a:pt x="36" y="96"/>
                  </a:lnTo>
                  <a:lnTo>
                    <a:pt x="27"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3" name="Freeform 268"/>
            <p:cNvSpPr>
              <a:spLocks/>
            </p:cNvSpPr>
            <p:nvPr/>
          </p:nvSpPr>
          <p:spPr bwMode="auto">
            <a:xfrm>
              <a:off x="4089401" y="3260725"/>
              <a:ext cx="57150" cy="155575"/>
            </a:xfrm>
            <a:custGeom>
              <a:avLst/>
              <a:gdLst>
                <a:gd name="T0" fmla="*/ 9 w 36"/>
                <a:gd name="T1" fmla="*/ 98 h 98"/>
                <a:gd name="T2" fmla="*/ 0 w 36"/>
                <a:gd name="T3" fmla="*/ 96 h 98"/>
                <a:gd name="T4" fmla="*/ 27 w 36"/>
                <a:gd name="T5" fmla="*/ 0 h 98"/>
                <a:gd name="T6" fmla="*/ 36 w 36"/>
                <a:gd name="T7" fmla="*/ 3 h 98"/>
                <a:gd name="T8" fmla="*/ 9 w 36"/>
                <a:gd name="T9" fmla="*/ 98 h 98"/>
              </a:gdLst>
              <a:ahLst/>
              <a:cxnLst>
                <a:cxn ang="0">
                  <a:pos x="T0" y="T1"/>
                </a:cxn>
                <a:cxn ang="0">
                  <a:pos x="T2" y="T3"/>
                </a:cxn>
                <a:cxn ang="0">
                  <a:pos x="T4" y="T5"/>
                </a:cxn>
                <a:cxn ang="0">
                  <a:pos x="T6" y="T7"/>
                </a:cxn>
                <a:cxn ang="0">
                  <a:pos x="T8" y="T9"/>
                </a:cxn>
              </a:cxnLst>
              <a:rect l="0" t="0" r="r" b="b"/>
              <a:pathLst>
                <a:path w="36" h="98">
                  <a:moveTo>
                    <a:pt x="9" y="98"/>
                  </a:moveTo>
                  <a:lnTo>
                    <a:pt x="0" y="96"/>
                  </a:lnTo>
                  <a:lnTo>
                    <a:pt x="27" y="0"/>
                  </a:lnTo>
                  <a:lnTo>
                    <a:pt x="36" y="3"/>
                  </a:lnTo>
                  <a:lnTo>
                    <a:pt x="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4" name="Freeform 269"/>
            <p:cNvSpPr>
              <a:spLocks/>
            </p:cNvSpPr>
            <p:nvPr/>
          </p:nvSpPr>
          <p:spPr bwMode="auto">
            <a:xfrm>
              <a:off x="4052888" y="3425825"/>
              <a:ext cx="36513" cy="176213"/>
            </a:xfrm>
            <a:custGeom>
              <a:avLst/>
              <a:gdLst>
                <a:gd name="T0" fmla="*/ 20 w 20"/>
                <a:gd name="T1" fmla="*/ 98 h 98"/>
                <a:gd name="T2" fmla="*/ 12 w 20"/>
                <a:gd name="T3" fmla="*/ 98 h 98"/>
                <a:gd name="T4" fmla="*/ 12 w 20"/>
                <a:gd name="T5" fmla="*/ 50 h 98"/>
                <a:gd name="T6" fmla="*/ 0 w 20"/>
                <a:gd name="T7" fmla="*/ 4 h 98"/>
                <a:gd name="T8" fmla="*/ 7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3"/>
                    <a:pt x="6" y="18"/>
                    <a:pt x="0" y="4"/>
                  </a:cubicBezTo>
                  <a:cubicBezTo>
                    <a:pt x="7" y="0"/>
                    <a:pt x="7" y="0"/>
                    <a:pt x="7"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5" name="Freeform 270"/>
            <p:cNvSpPr>
              <a:spLocks/>
            </p:cNvSpPr>
            <p:nvPr/>
          </p:nvSpPr>
          <p:spPr bwMode="auto">
            <a:xfrm>
              <a:off x="4084638" y="3140075"/>
              <a:ext cx="293688" cy="461963"/>
            </a:xfrm>
            <a:custGeom>
              <a:avLst/>
              <a:gdLst>
                <a:gd name="T0" fmla="*/ 91 w 163"/>
                <a:gd name="T1" fmla="*/ 256 h 256"/>
                <a:gd name="T2" fmla="*/ 83 w 163"/>
                <a:gd name="T3" fmla="*/ 256 h 256"/>
                <a:gd name="T4" fmla="*/ 83 w 163"/>
                <a:gd name="T5" fmla="*/ 208 h 256"/>
                <a:gd name="T6" fmla="*/ 87 w 163"/>
                <a:gd name="T7" fmla="*/ 204 h 256"/>
                <a:gd name="T8" fmla="*/ 111 w 163"/>
                <a:gd name="T9" fmla="*/ 204 h 256"/>
                <a:gd name="T10" fmla="*/ 131 w 163"/>
                <a:gd name="T11" fmla="*/ 184 h 256"/>
                <a:gd name="T12" fmla="*/ 131 w 163"/>
                <a:gd name="T13" fmla="*/ 148 h 256"/>
                <a:gd name="T14" fmla="*/ 135 w 163"/>
                <a:gd name="T15" fmla="*/ 144 h 256"/>
                <a:gd name="T16" fmla="*/ 155 w 163"/>
                <a:gd name="T17" fmla="*/ 144 h 256"/>
                <a:gd name="T18" fmla="*/ 155 w 163"/>
                <a:gd name="T19" fmla="*/ 141 h 256"/>
                <a:gd name="T20" fmla="*/ 131 w 163"/>
                <a:gd name="T21" fmla="*/ 90 h 256"/>
                <a:gd name="T22" fmla="*/ 131 w 163"/>
                <a:gd name="T23" fmla="*/ 88 h 256"/>
                <a:gd name="T24" fmla="*/ 51 w 163"/>
                <a:gd name="T25" fmla="*/ 8 h 256"/>
                <a:gd name="T26" fmla="*/ 5 w 163"/>
                <a:gd name="T27" fmla="*/ 22 h 256"/>
                <a:gd name="T28" fmla="*/ 0 w 163"/>
                <a:gd name="T29" fmla="*/ 16 h 256"/>
                <a:gd name="T30" fmla="*/ 51 w 163"/>
                <a:gd name="T31" fmla="*/ 0 h 256"/>
                <a:gd name="T32" fmla="*/ 139 w 163"/>
                <a:gd name="T33" fmla="*/ 87 h 256"/>
                <a:gd name="T34" fmla="*/ 162 w 163"/>
                <a:gd name="T35" fmla="*/ 138 h 256"/>
                <a:gd name="T36" fmla="*/ 163 w 163"/>
                <a:gd name="T37" fmla="*/ 140 h 256"/>
                <a:gd name="T38" fmla="*/ 163 w 163"/>
                <a:gd name="T39" fmla="*/ 148 h 256"/>
                <a:gd name="T40" fmla="*/ 159 w 163"/>
                <a:gd name="T41" fmla="*/ 152 h 256"/>
                <a:gd name="T42" fmla="*/ 139 w 163"/>
                <a:gd name="T43" fmla="*/ 152 h 256"/>
                <a:gd name="T44" fmla="*/ 139 w 163"/>
                <a:gd name="T45" fmla="*/ 184 h 256"/>
                <a:gd name="T46" fmla="*/ 111 w 163"/>
                <a:gd name="T47" fmla="*/ 212 h 256"/>
                <a:gd name="T48" fmla="*/ 91 w 163"/>
                <a:gd name="T49" fmla="*/ 212 h 256"/>
                <a:gd name="T50" fmla="*/ 91 w 163"/>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256">
                  <a:moveTo>
                    <a:pt x="91" y="256"/>
                  </a:moveTo>
                  <a:cubicBezTo>
                    <a:pt x="83" y="256"/>
                    <a:pt x="83" y="256"/>
                    <a:pt x="83" y="256"/>
                  </a:cubicBezTo>
                  <a:cubicBezTo>
                    <a:pt x="83" y="208"/>
                    <a:pt x="83" y="208"/>
                    <a:pt x="83" y="208"/>
                  </a:cubicBezTo>
                  <a:cubicBezTo>
                    <a:pt x="83" y="206"/>
                    <a:pt x="84" y="204"/>
                    <a:pt x="87" y="204"/>
                  </a:cubicBezTo>
                  <a:cubicBezTo>
                    <a:pt x="111" y="204"/>
                    <a:pt x="111" y="204"/>
                    <a:pt x="111" y="204"/>
                  </a:cubicBezTo>
                  <a:cubicBezTo>
                    <a:pt x="122" y="204"/>
                    <a:pt x="131" y="195"/>
                    <a:pt x="131" y="184"/>
                  </a:cubicBezTo>
                  <a:cubicBezTo>
                    <a:pt x="131" y="148"/>
                    <a:pt x="131" y="148"/>
                    <a:pt x="131" y="148"/>
                  </a:cubicBezTo>
                  <a:cubicBezTo>
                    <a:pt x="131" y="146"/>
                    <a:pt x="132" y="144"/>
                    <a:pt x="135" y="144"/>
                  </a:cubicBezTo>
                  <a:cubicBezTo>
                    <a:pt x="155" y="144"/>
                    <a:pt x="155" y="144"/>
                    <a:pt x="155" y="144"/>
                  </a:cubicBezTo>
                  <a:cubicBezTo>
                    <a:pt x="155" y="141"/>
                    <a:pt x="155" y="141"/>
                    <a:pt x="155" y="141"/>
                  </a:cubicBezTo>
                  <a:cubicBezTo>
                    <a:pt x="131" y="90"/>
                    <a:pt x="131" y="90"/>
                    <a:pt x="131" y="90"/>
                  </a:cubicBezTo>
                  <a:cubicBezTo>
                    <a:pt x="131" y="89"/>
                    <a:pt x="131" y="89"/>
                    <a:pt x="131" y="88"/>
                  </a:cubicBezTo>
                  <a:cubicBezTo>
                    <a:pt x="131" y="44"/>
                    <a:pt x="95" y="8"/>
                    <a:pt x="51" y="8"/>
                  </a:cubicBezTo>
                  <a:cubicBezTo>
                    <a:pt x="34" y="8"/>
                    <a:pt x="18" y="13"/>
                    <a:pt x="5" y="22"/>
                  </a:cubicBezTo>
                  <a:cubicBezTo>
                    <a:pt x="0" y="16"/>
                    <a:pt x="0" y="16"/>
                    <a:pt x="0" y="16"/>
                  </a:cubicBezTo>
                  <a:cubicBezTo>
                    <a:pt x="15" y="5"/>
                    <a:pt x="33" y="0"/>
                    <a:pt x="51" y="0"/>
                  </a:cubicBezTo>
                  <a:cubicBezTo>
                    <a:pt x="99" y="0"/>
                    <a:pt x="138" y="39"/>
                    <a:pt x="139" y="87"/>
                  </a:cubicBezTo>
                  <a:cubicBezTo>
                    <a:pt x="162" y="138"/>
                    <a:pt x="162" y="138"/>
                    <a:pt x="162" y="138"/>
                  </a:cubicBezTo>
                  <a:cubicBezTo>
                    <a:pt x="163" y="139"/>
                    <a:pt x="163" y="139"/>
                    <a:pt x="163" y="140"/>
                  </a:cubicBezTo>
                  <a:cubicBezTo>
                    <a:pt x="163" y="148"/>
                    <a:pt x="163" y="148"/>
                    <a:pt x="163" y="148"/>
                  </a:cubicBezTo>
                  <a:cubicBezTo>
                    <a:pt x="163" y="150"/>
                    <a:pt x="161" y="152"/>
                    <a:pt x="159" y="152"/>
                  </a:cubicBezTo>
                  <a:cubicBezTo>
                    <a:pt x="139" y="152"/>
                    <a:pt x="139" y="152"/>
                    <a:pt x="139" y="152"/>
                  </a:cubicBezTo>
                  <a:cubicBezTo>
                    <a:pt x="139" y="184"/>
                    <a:pt x="139" y="184"/>
                    <a:pt x="139" y="184"/>
                  </a:cubicBezTo>
                  <a:cubicBezTo>
                    <a:pt x="139" y="199"/>
                    <a:pt x="126" y="212"/>
                    <a:pt x="111" y="212"/>
                  </a:cubicBezTo>
                  <a:cubicBezTo>
                    <a:pt x="91" y="212"/>
                    <a:pt x="91" y="212"/>
                    <a:pt x="91" y="212"/>
                  </a:cubicBezTo>
                  <a:lnTo>
                    <a:pt x="91"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6" name="Rectangle 271"/>
            <p:cNvSpPr>
              <a:spLocks noChangeArrowheads="1"/>
            </p:cNvSpPr>
            <p:nvPr/>
          </p:nvSpPr>
          <p:spPr bwMode="auto">
            <a:xfrm>
              <a:off x="4219576"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57" name="Group 256"/>
          <p:cNvGrpSpPr/>
          <p:nvPr/>
        </p:nvGrpSpPr>
        <p:grpSpPr>
          <a:xfrm>
            <a:off x="7301089" y="5035841"/>
            <a:ext cx="273051" cy="305170"/>
            <a:chOff x="5562601" y="1658937"/>
            <a:chExt cx="460375" cy="460375"/>
          </a:xfrm>
        </p:grpSpPr>
        <p:sp>
          <p:nvSpPr>
            <p:cNvPr id="258" name="Freeform 373"/>
            <p:cNvSpPr>
              <a:spLocks/>
            </p:cNvSpPr>
            <p:nvPr/>
          </p:nvSpPr>
          <p:spPr bwMode="auto">
            <a:xfrm>
              <a:off x="5719764" y="1716087"/>
              <a:ext cx="274638" cy="158750"/>
            </a:xfrm>
            <a:custGeom>
              <a:avLst/>
              <a:gdLst>
                <a:gd name="T0" fmla="*/ 173 w 173"/>
                <a:gd name="T1" fmla="*/ 100 h 100"/>
                <a:gd name="T2" fmla="*/ 0 w 173"/>
                <a:gd name="T3" fmla="*/ 100 h 100"/>
                <a:gd name="T4" fmla="*/ 0 w 173"/>
                <a:gd name="T5" fmla="*/ 91 h 100"/>
                <a:gd name="T6" fmla="*/ 164 w 173"/>
                <a:gd name="T7" fmla="*/ 91 h 100"/>
                <a:gd name="T8" fmla="*/ 164 w 173"/>
                <a:gd name="T9" fmla="*/ 9 h 100"/>
                <a:gd name="T10" fmla="*/ 0 w 173"/>
                <a:gd name="T11" fmla="*/ 9 h 100"/>
                <a:gd name="T12" fmla="*/ 0 w 173"/>
                <a:gd name="T13" fmla="*/ 0 h 100"/>
                <a:gd name="T14" fmla="*/ 173 w 173"/>
                <a:gd name="T15" fmla="*/ 0 h 100"/>
                <a:gd name="T16" fmla="*/ 173 w 173"/>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173" y="100"/>
                  </a:moveTo>
                  <a:lnTo>
                    <a:pt x="0" y="100"/>
                  </a:lnTo>
                  <a:lnTo>
                    <a:pt x="0" y="91"/>
                  </a:lnTo>
                  <a:lnTo>
                    <a:pt x="164" y="91"/>
                  </a:lnTo>
                  <a:lnTo>
                    <a:pt x="164" y="9"/>
                  </a:lnTo>
                  <a:lnTo>
                    <a:pt x="0" y="9"/>
                  </a:lnTo>
                  <a:lnTo>
                    <a:pt x="0" y="0"/>
                  </a:lnTo>
                  <a:lnTo>
                    <a:pt x="173" y="0"/>
                  </a:lnTo>
                  <a:lnTo>
                    <a:pt x="173"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59" name="Freeform 374"/>
            <p:cNvSpPr>
              <a:spLocks noEditPoints="1"/>
            </p:cNvSpPr>
            <p:nvPr/>
          </p:nvSpPr>
          <p:spPr bwMode="auto">
            <a:xfrm>
              <a:off x="5605464" y="1658937"/>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0" name="Freeform 375"/>
            <p:cNvSpPr>
              <a:spLocks/>
            </p:cNvSpPr>
            <p:nvPr/>
          </p:nvSpPr>
          <p:spPr bwMode="auto">
            <a:xfrm>
              <a:off x="5562601" y="1687512"/>
              <a:ext cx="460375" cy="244475"/>
            </a:xfrm>
            <a:custGeom>
              <a:avLst/>
              <a:gdLst>
                <a:gd name="T0" fmla="*/ 256 w 256"/>
                <a:gd name="T1" fmla="*/ 136 h 136"/>
                <a:gd name="T2" fmla="*/ 72 w 256"/>
                <a:gd name="T3" fmla="*/ 136 h 136"/>
                <a:gd name="T4" fmla="*/ 72 w 256"/>
                <a:gd name="T5" fmla="*/ 64 h 136"/>
                <a:gd name="T6" fmla="*/ 136 w 256"/>
                <a:gd name="T7" fmla="*/ 64 h 136"/>
                <a:gd name="T8" fmla="*/ 136 w 256"/>
                <a:gd name="T9" fmla="*/ 48 h 136"/>
                <a:gd name="T10" fmla="*/ 32 w 256"/>
                <a:gd name="T11" fmla="*/ 48 h 136"/>
                <a:gd name="T12" fmla="*/ 8 w 256"/>
                <a:gd name="T13" fmla="*/ 72 h 136"/>
                <a:gd name="T14" fmla="*/ 8 w 256"/>
                <a:gd name="T15" fmla="*/ 128 h 136"/>
                <a:gd name="T16" fmla="*/ 24 w 256"/>
                <a:gd name="T17" fmla="*/ 128 h 136"/>
                <a:gd name="T18" fmla="*/ 24 w 256"/>
                <a:gd name="T19" fmla="*/ 96 h 136"/>
                <a:gd name="T20" fmla="*/ 32 w 256"/>
                <a:gd name="T21" fmla="*/ 96 h 136"/>
                <a:gd name="T22" fmla="*/ 32 w 256"/>
                <a:gd name="T23" fmla="*/ 136 h 136"/>
                <a:gd name="T24" fmla="*/ 0 w 256"/>
                <a:gd name="T25" fmla="*/ 136 h 136"/>
                <a:gd name="T26" fmla="*/ 0 w 256"/>
                <a:gd name="T27" fmla="*/ 72 h 136"/>
                <a:gd name="T28" fmla="*/ 32 w 256"/>
                <a:gd name="T29" fmla="*/ 40 h 136"/>
                <a:gd name="T30" fmla="*/ 144 w 256"/>
                <a:gd name="T31" fmla="*/ 40 h 136"/>
                <a:gd name="T32" fmla="*/ 144 w 256"/>
                <a:gd name="T33" fmla="*/ 72 h 136"/>
                <a:gd name="T34" fmla="*/ 80 w 256"/>
                <a:gd name="T35" fmla="*/ 72 h 136"/>
                <a:gd name="T36" fmla="*/ 80 w 256"/>
                <a:gd name="T37" fmla="*/ 128 h 136"/>
                <a:gd name="T38" fmla="*/ 248 w 256"/>
                <a:gd name="T39" fmla="*/ 128 h 136"/>
                <a:gd name="T40" fmla="*/ 248 w 256"/>
                <a:gd name="T41" fmla="*/ 8 h 136"/>
                <a:gd name="T42" fmla="*/ 80 w 256"/>
                <a:gd name="T43" fmla="*/ 8 h 136"/>
                <a:gd name="T44" fmla="*/ 80 w 256"/>
                <a:gd name="T45" fmla="*/ 0 h 136"/>
                <a:gd name="T46" fmla="*/ 256 w 256"/>
                <a:gd name="T47" fmla="*/ 0 h 136"/>
                <a:gd name="T48" fmla="*/ 256 w 256"/>
                <a:gd name="T49"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36">
                  <a:moveTo>
                    <a:pt x="256" y="136"/>
                  </a:moveTo>
                  <a:cubicBezTo>
                    <a:pt x="72" y="136"/>
                    <a:pt x="72" y="136"/>
                    <a:pt x="72" y="136"/>
                  </a:cubicBezTo>
                  <a:cubicBezTo>
                    <a:pt x="72" y="64"/>
                    <a:pt x="72" y="64"/>
                    <a:pt x="72" y="64"/>
                  </a:cubicBezTo>
                  <a:cubicBezTo>
                    <a:pt x="136" y="64"/>
                    <a:pt x="136" y="64"/>
                    <a:pt x="136" y="64"/>
                  </a:cubicBezTo>
                  <a:cubicBezTo>
                    <a:pt x="136" y="48"/>
                    <a:pt x="136" y="48"/>
                    <a:pt x="136" y="48"/>
                  </a:cubicBezTo>
                  <a:cubicBezTo>
                    <a:pt x="32" y="48"/>
                    <a:pt x="32" y="48"/>
                    <a:pt x="32" y="48"/>
                  </a:cubicBezTo>
                  <a:cubicBezTo>
                    <a:pt x="19" y="48"/>
                    <a:pt x="8" y="59"/>
                    <a:pt x="8" y="72"/>
                  </a:cubicBezTo>
                  <a:cubicBezTo>
                    <a:pt x="8" y="128"/>
                    <a:pt x="8" y="128"/>
                    <a:pt x="8" y="128"/>
                  </a:cubicBezTo>
                  <a:cubicBezTo>
                    <a:pt x="24" y="128"/>
                    <a:pt x="24" y="128"/>
                    <a:pt x="24" y="128"/>
                  </a:cubicBezTo>
                  <a:cubicBezTo>
                    <a:pt x="24" y="96"/>
                    <a:pt x="24" y="96"/>
                    <a:pt x="24" y="96"/>
                  </a:cubicBezTo>
                  <a:cubicBezTo>
                    <a:pt x="32" y="96"/>
                    <a:pt x="32" y="96"/>
                    <a:pt x="32" y="96"/>
                  </a:cubicBezTo>
                  <a:cubicBezTo>
                    <a:pt x="32" y="136"/>
                    <a:pt x="32" y="136"/>
                    <a:pt x="32" y="136"/>
                  </a:cubicBezTo>
                  <a:cubicBezTo>
                    <a:pt x="0" y="136"/>
                    <a:pt x="0" y="136"/>
                    <a:pt x="0" y="136"/>
                  </a:cubicBezTo>
                  <a:cubicBezTo>
                    <a:pt x="0" y="72"/>
                    <a:pt x="0" y="72"/>
                    <a:pt x="0" y="72"/>
                  </a:cubicBezTo>
                  <a:cubicBezTo>
                    <a:pt x="0" y="54"/>
                    <a:pt x="15" y="40"/>
                    <a:pt x="32" y="40"/>
                  </a:cubicBezTo>
                  <a:cubicBezTo>
                    <a:pt x="144" y="40"/>
                    <a:pt x="144" y="40"/>
                    <a:pt x="144" y="40"/>
                  </a:cubicBezTo>
                  <a:cubicBezTo>
                    <a:pt x="144" y="72"/>
                    <a:pt x="144" y="72"/>
                    <a:pt x="144" y="72"/>
                  </a:cubicBezTo>
                  <a:cubicBezTo>
                    <a:pt x="80" y="72"/>
                    <a:pt x="80" y="72"/>
                    <a:pt x="80" y="72"/>
                  </a:cubicBezTo>
                  <a:cubicBezTo>
                    <a:pt x="80" y="128"/>
                    <a:pt x="80" y="128"/>
                    <a:pt x="80" y="128"/>
                  </a:cubicBezTo>
                  <a:cubicBezTo>
                    <a:pt x="248" y="128"/>
                    <a:pt x="248" y="128"/>
                    <a:pt x="248" y="128"/>
                  </a:cubicBezTo>
                  <a:cubicBezTo>
                    <a:pt x="248" y="8"/>
                    <a:pt x="248" y="8"/>
                    <a:pt x="248" y="8"/>
                  </a:cubicBezTo>
                  <a:cubicBezTo>
                    <a:pt x="80" y="8"/>
                    <a:pt x="80" y="8"/>
                    <a:pt x="80" y="8"/>
                  </a:cubicBezTo>
                  <a:cubicBezTo>
                    <a:pt x="80" y="0"/>
                    <a:pt x="80" y="0"/>
                    <a:pt x="80" y="0"/>
                  </a:cubicBezTo>
                  <a:cubicBezTo>
                    <a:pt x="256" y="0"/>
                    <a:pt x="256" y="0"/>
                    <a:pt x="256" y="0"/>
                  </a:cubicBezTo>
                  <a:lnTo>
                    <a:pt x="256" y="1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1" name="Rectangle 376"/>
            <p:cNvSpPr>
              <a:spLocks noChangeArrowheads="1"/>
            </p:cNvSpPr>
            <p:nvPr/>
          </p:nvSpPr>
          <p:spPr bwMode="auto">
            <a:xfrm>
              <a:off x="5719764" y="1889125"/>
              <a:ext cx="274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2" name="Freeform 377"/>
            <p:cNvSpPr>
              <a:spLocks/>
            </p:cNvSpPr>
            <p:nvPr/>
          </p:nvSpPr>
          <p:spPr bwMode="auto">
            <a:xfrm>
              <a:off x="5562601" y="2043112"/>
              <a:ext cx="460375" cy="76200"/>
            </a:xfrm>
            <a:custGeom>
              <a:avLst/>
              <a:gdLst>
                <a:gd name="T0" fmla="*/ 244 w 256"/>
                <a:gd name="T1" fmla="*/ 43 h 43"/>
                <a:gd name="T2" fmla="*/ 12 w 256"/>
                <a:gd name="T3" fmla="*/ 43 h 43"/>
                <a:gd name="T4" fmla="*/ 0 w 256"/>
                <a:gd name="T5" fmla="*/ 27 h 43"/>
                <a:gd name="T6" fmla="*/ 0 w 256"/>
                <a:gd name="T7" fmla="*/ 17 h 43"/>
                <a:gd name="T8" fmla="*/ 30 w 256"/>
                <a:gd name="T9" fmla="*/ 0 h 43"/>
                <a:gd name="T10" fmla="*/ 34 w 256"/>
                <a:gd name="T11" fmla="*/ 6 h 43"/>
                <a:gd name="T12" fmla="*/ 8 w 256"/>
                <a:gd name="T13" fmla="*/ 21 h 43"/>
                <a:gd name="T14" fmla="*/ 8 w 256"/>
                <a:gd name="T15" fmla="*/ 27 h 43"/>
                <a:gd name="T16" fmla="*/ 12 w 256"/>
                <a:gd name="T17" fmla="*/ 35 h 43"/>
                <a:gd name="T18" fmla="*/ 244 w 256"/>
                <a:gd name="T19" fmla="*/ 35 h 43"/>
                <a:gd name="T20" fmla="*/ 248 w 256"/>
                <a:gd name="T21" fmla="*/ 27 h 43"/>
                <a:gd name="T22" fmla="*/ 248 w 256"/>
                <a:gd name="T23" fmla="*/ 21 h 43"/>
                <a:gd name="T24" fmla="*/ 222 w 256"/>
                <a:gd name="T25" fmla="*/ 6 h 43"/>
                <a:gd name="T26" fmla="*/ 226 w 256"/>
                <a:gd name="T27" fmla="*/ 0 h 43"/>
                <a:gd name="T28" fmla="*/ 256 w 256"/>
                <a:gd name="T29" fmla="*/ 17 h 43"/>
                <a:gd name="T30" fmla="*/ 256 w 256"/>
                <a:gd name="T31" fmla="*/ 27 h 43"/>
                <a:gd name="T32" fmla="*/ 244 w 256"/>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6" h="43">
                  <a:moveTo>
                    <a:pt x="244"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44" y="35"/>
                    <a:pt x="244" y="35"/>
                    <a:pt x="244" y="35"/>
                  </a:cubicBezTo>
                  <a:cubicBezTo>
                    <a:pt x="245" y="35"/>
                    <a:pt x="248" y="32"/>
                    <a:pt x="248" y="27"/>
                  </a:cubicBezTo>
                  <a:cubicBezTo>
                    <a:pt x="248" y="21"/>
                    <a:pt x="248" y="21"/>
                    <a:pt x="248" y="21"/>
                  </a:cubicBezTo>
                  <a:cubicBezTo>
                    <a:pt x="222" y="6"/>
                    <a:pt x="222" y="6"/>
                    <a:pt x="222" y="6"/>
                  </a:cubicBezTo>
                  <a:cubicBezTo>
                    <a:pt x="226" y="0"/>
                    <a:pt x="226" y="0"/>
                    <a:pt x="226" y="0"/>
                  </a:cubicBezTo>
                  <a:cubicBezTo>
                    <a:pt x="256" y="17"/>
                    <a:pt x="256" y="17"/>
                    <a:pt x="256" y="17"/>
                  </a:cubicBezTo>
                  <a:cubicBezTo>
                    <a:pt x="256" y="27"/>
                    <a:pt x="256" y="27"/>
                    <a:pt x="256" y="27"/>
                  </a:cubicBezTo>
                  <a:cubicBezTo>
                    <a:pt x="256" y="36"/>
                    <a:pt x="251" y="43"/>
                    <a:pt x="244" y="4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3" name="Freeform 378"/>
            <p:cNvSpPr>
              <a:spLocks/>
            </p:cNvSpPr>
            <p:nvPr/>
          </p:nvSpPr>
          <p:spPr bwMode="auto">
            <a:xfrm>
              <a:off x="5810251" y="2041525"/>
              <a:ext cx="115888" cy="44450"/>
            </a:xfrm>
            <a:custGeom>
              <a:avLst/>
              <a:gdLst>
                <a:gd name="T0" fmla="*/ 39 w 73"/>
                <a:gd name="T1" fmla="*/ 28 h 28"/>
                <a:gd name="T2" fmla="*/ 0 w 73"/>
                <a:gd name="T3" fmla="*/ 9 h 28"/>
                <a:gd name="T4" fmla="*/ 5 w 73"/>
                <a:gd name="T5" fmla="*/ 0 h 28"/>
                <a:gd name="T6" fmla="*/ 39 w 73"/>
                <a:gd name="T7" fmla="*/ 17 h 28"/>
                <a:gd name="T8" fmla="*/ 68 w 73"/>
                <a:gd name="T9" fmla="*/ 1 h 28"/>
                <a:gd name="T10" fmla="*/ 73 w 73"/>
                <a:gd name="T11" fmla="*/ 7 h 28"/>
                <a:gd name="T12" fmla="*/ 39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9" y="28"/>
                  </a:moveTo>
                  <a:lnTo>
                    <a:pt x="0" y="9"/>
                  </a:lnTo>
                  <a:lnTo>
                    <a:pt x="5" y="0"/>
                  </a:lnTo>
                  <a:lnTo>
                    <a:pt x="39" y="17"/>
                  </a:lnTo>
                  <a:lnTo>
                    <a:pt x="68" y="1"/>
                  </a:lnTo>
                  <a:lnTo>
                    <a:pt x="73" y="7"/>
                  </a:lnTo>
                  <a:lnTo>
                    <a:pt x="39"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4" name="Freeform 379"/>
            <p:cNvSpPr>
              <a:spLocks/>
            </p:cNvSpPr>
            <p:nvPr/>
          </p:nvSpPr>
          <p:spPr bwMode="auto">
            <a:xfrm>
              <a:off x="5659439" y="2041525"/>
              <a:ext cx="114300" cy="44450"/>
            </a:xfrm>
            <a:custGeom>
              <a:avLst/>
              <a:gdLst>
                <a:gd name="T0" fmla="*/ 34 w 72"/>
                <a:gd name="T1" fmla="*/ 28 h 28"/>
                <a:gd name="T2" fmla="*/ 0 w 72"/>
                <a:gd name="T3" fmla="*/ 7 h 28"/>
                <a:gd name="T4" fmla="*/ 4 w 72"/>
                <a:gd name="T5" fmla="*/ 1 h 28"/>
                <a:gd name="T6" fmla="*/ 34 w 72"/>
                <a:gd name="T7" fmla="*/ 17 h 28"/>
                <a:gd name="T8" fmla="*/ 68 w 72"/>
                <a:gd name="T9" fmla="*/ 0 h 28"/>
                <a:gd name="T10" fmla="*/ 72 w 72"/>
                <a:gd name="T11" fmla="*/ 9 h 28"/>
                <a:gd name="T12" fmla="*/ 34 w 72"/>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2" h="28">
                  <a:moveTo>
                    <a:pt x="34" y="28"/>
                  </a:moveTo>
                  <a:lnTo>
                    <a:pt x="0" y="7"/>
                  </a:lnTo>
                  <a:lnTo>
                    <a:pt x="4" y="1"/>
                  </a:lnTo>
                  <a:lnTo>
                    <a:pt x="34" y="17"/>
                  </a:lnTo>
                  <a:lnTo>
                    <a:pt x="68" y="0"/>
                  </a:lnTo>
                  <a:lnTo>
                    <a:pt x="72" y="9"/>
                  </a:lnTo>
                  <a:lnTo>
                    <a:pt x="34"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5" name="Freeform 380"/>
            <p:cNvSpPr>
              <a:spLocks noEditPoints="1"/>
            </p:cNvSpPr>
            <p:nvPr/>
          </p:nvSpPr>
          <p:spPr bwMode="auto">
            <a:xfrm>
              <a:off x="5597526"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6" name="Freeform 381"/>
            <p:cNvSpPr>
              <a:spLocks noEditPoints="1"/>
            </p:cNvSpPr>
            <p:nvPr/>
          </p:nvSpPr>
          <p:spPr bwMode="auto">
            <a:xfrm>
              <a:off x="5748339"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7" name="Freeform 382"/>
            <p:cNvSpPr>
              <a:spLocks noEditPoints="1"/>
            </p:cNvSpPr>
            <p:nvPr/>
          </p:nvSpPr>
          <p:spPr bwMode="auto">
            <a:xfrm>
              <a:off x="5900739"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8" name="Rectangle 383"/>
            <p:cNvSpPr>
              <a:spLocks noChangeArrowheads="1"/>
            </p:cNvSpPr>
            <p:nvPr/>
          </p:nvSpPr>
          <p:spPr bwMode="auto">
            <a:xfrm>
              <a:off x="570547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69" name="Rectangle 384"/>
            <p:cNvSpPr>
              <a:spLocks noChangeArrowheads="1"/>
            </p:cNvSpPr>
            <p:nvPr/>
          </p:nvSpPr>
          <p:spPr bwMode="auto">
            <a:xfrm>
              <a:off x="586422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0" name="Rectangle 385"/>
            <p:cNvSpPr>
              <a:spLocks noChangeArrowheads="1"/>
            </p:cNvSpPr>
            <p:nvPr/>
          </p:nvSpPr>
          <p:spPr bwMode="auto">
            <a:xfrm>
              <a:off x="5640389" y="1789112"/>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1" name="Rectangle 386"/>
            <p:cNvSpPr>
              <a:spLocks noChangeArrowheads="1"/>
            </p:cNvSpPr>
            <p:nvPr/>
          </p:nvSpPr>
          <p:spPr bwMode="auto">
            <a:xfrm>
              <a:off x="5640389" y="1817687"/>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72" name="Group 271"/>
          <p:cNvGrpSpPr/>
          <p:nvPr/>
        </p:nvGrpSpPr>
        <p:grpSpPr>
          <a:xfrm>
            <a:off x="9738546" y="5664156"/>
            <a:ext cx="331468" cy="320815"/>
            <a:chOff x="4778376" y="3949700"/>
            <a:chExt cx="403226" cy="461963"/>
          </a:xfrm>
        </p:grpSpPr>
        <p:sp>
          <p:nvSpPr>
            <p:cNvPr id="273" name="Rectangle 577"/>
            <p:cNvSpPr>
              <a:spLocks noChangeArrowheads="1"/>
            </p:cNvSpPr>
            <p:nvPr/>
          </p:nvSpPr>
          <p:spPr bwMode="auto">
            <a:xfrm>
              <a:off x="4973639" y="4260850"/>
              <a:ext cx="14288" cy="1508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4" name="Freeform 578"/>
            <p:cNvSpPr>
              <a:spLocks noEditPoints="1"/>
            </p:cNvSpPr>
            <p:nvPr/>
          </p:nvSpPr>
          <p:spPr bwMode="auto">
            <a:xfrm>
              <a:off x="4937126" y="3949700"/>
              <a:ext cx="87313" cy="87313"/>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5" name="Freeform 579"/>
            <p:cNvSpPr>
              <a:spLocks/>
            </p:cNvSpPr>
            <p:nvPr/>
          </p:nvSpPr>
          <p:spPr bwMode="auto">
            <a:xfrm>
              <a:off x="4894264" y="4051300"/>
              <a:ext cx="173038" cy="57150"/>
            </a:xfrm>
            <a:custGeom>
              <a:avLst/>
              <a:gdLst>
                <a:gd name="T0" fmla="*/ 96 w 96"/>
                <a:gd name="T1" fmla="*/ 32 h 32"/>
                <a:gd name="T2" fmla="*/ 88 w 96"/>
                <a:gd name="T3" fmla="*/ 32 h 32"/>
                <a:gd name="T4" fmla="*/ 88 w 96"/>
                <a:gd name="T5" fmla="*/ 28 h 32"/>
                <a:gd name="T6" fmla="*/ 68 w 96"/>
                <a:gd name="T7" fmla="*/ 8 h 32"/>
                <a:gd name="T8" fmla="*/ 28 w 96"/>
                <a:gd name="T9" fmla="*/ 8 h 32"/>
                <a:gd name="T10" fmla="*/ 8 w 96"/>
                <a:gd name="T11" fmla="*/ 28 h 32"/>
                <a:gd name="T12" fmla="*/ 8 w 96"/>
                <a:gd name="T13" fmla="*/ 32 h 32"/>
                <a:gd name="T14" fmla="*/ 0 w 96"/>
                <a:gd name="T15" fmla="*/ 32 h 32"/>
                <a:gd name="T16" fmla="*/ 0 w 96"/>
                <a:gd name="T17" fmla="*/ 28 h 32"/>
                <a:gd name="T18" fmla="*/ 28 w 96"/>
                <a:gd name="T19" fmla="*/ 0 h 32"/>
                <a:gd name="T20" fmla="*/ 68 w 96"/>
                <a:gd name="T21" fmla="*/ 0 h 32"/>
                <a:gd name="T22" fmla="*/ 96 w 96"/>
                <a:gd name="T23" fmla="*/ 28 h 32"/>
                <a:gd name="T24" fmla="*/ 96 w 96"/>
                <a:gd name="T2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32">
                  <a:moveTo>
                    <a:pt x="96" y="32"/>
                  </a:moveTo>
                  <a:cubicBezTo>
                    <a:pt x="88" y="32"/>
                    <a:pt x="88" y="32"/>
                    <a:pt x="88" y="32"/>
                  </a:cubicBezTo>
                  <a:cubicBezTo>
                    <a:pt x="88" y="28"/>
                    <a:pt x="88" y="28"/>
                    <a:pt x="88" y="28"/>
                  </a:cubicBezTo>
                  <a:cubicBezTo>
                    <a:pt x="88" y="17"/>
                    <a:pt x="79" y="8"/>
                    <a:pt x="68" y="8"/>
                  </a:cubicBezTo>
                  <a:cubicBezTo>
                    <a:pt x="28" y="8"/>
                    <a:pt x="28" y="8"/>
                    <a:pt x="28" y="8"/>
                  </a:cubicBezTo>
                  <a:cubicBezTo>
                    <a:pt x="17" y="8"/>
                    <a:pt x="8" y="17"/>
                    <a:pt x="8" y="28"/>
                  </a:cubicBezTo>
                  <a:cubicBezTo>
                    <a:pt x="8" y="32"/>
                    <a:pt x="8" y="32"/>
                    <a:pt x="8" y="32"/>
                  </a:cubicBezTo>
                  <a:cubicBezTo>
                    <a:pt x="0" y="32"/>
                    <a:pt x="0" y="32"/>
                    <a:pt x="0" y="32"/>
                  </a:cubicBezTo>
                  <a:cubicBezTo>
                    <a:pt x="0" y="28"/>
                    <a:pt x="0" y="28"/>
                    <a:pt x="0" y="28"/>
                  </a:cubicBezTo>
                  <a:cubicBezTo>
                    <a:pt x="0" y="13"/>
                    <a:pt x="12" y="0"/>
                    <a:pt x="28" y="0"/>
                  </a:cubicBezTo>
                  <a:cubicBezTo>
                    <a:pt x="68" y="0"/>
                    <a:pt x="68" y="0"/>
                    <a:pt x="68" y="0"/>
                  </a:cubicBezTo>
                  <a:cubicBezTo>
                    <a:pt x="83" y="0"/>
                    <a:pt x="96" y="13"/>
                    <a:pt x="96" y="28"/>
                  </a:cubicBezTo>
                  <a:lnTo>
                    <a:pt x="9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6" name="Rectangle 580"/>
            <p:cNvSpPr>
              <a:spLocks noChangeArrowheads="1"/>
            </p:cNvSpPr>
            <p:nvPr/>
          </p:nvSpPr>
          <p:spPr bwMode="auto">
            <a:xfrm>
              <a:off x="4851401" y="4289425"/>
              <a:ext cx="14288" cy="1222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7" name="Freeform 581"/>
            <p:cNvSpPr>
              <a:spLocks noEditPoints="1"/>
            </p:cNvSpPr>
            <p:nvPr/>
          </p:nvSpPr>
          <p:spPr bwMode="auto">
            <a:xfrm>
              <a:off x="4822826" y="40147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6" y="32"/>
                    <a:pt x="32" y="27"/>
                    <a:pt x="32" y="20"/>
                  </a:cubicBezTo>
                  <a:cubicBezTo>
                    <a:pt x="32" y="13"/>
                    <a:pt x="26"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8" name="Freeform 582"/>
            <p:cNvSpPr>
              <a:spLocks/>
            </p:cNvSpPr>
            <p:nvPr/>
          </p:nvSpPr>
          <p:spPr bwMode="auto">
            <a:xfrm>
              <a:off x="4778376" y="4102100"/>
              <a:ext cx="158750" cy="309563"/>
            </a:xfrm>
            <a:custGeom>
              <a:avLst/>
              <a:gdLst>
                <a:gd name="T0" fmla="*/ 72 w 88"/>
                <a:gd name="T1" fmla="*/ 172 h 172"/>
                <a:gd name="T2" fmla="*/ 64 w 88"/>
                <a:gd name="T3" fmla="*/ 172 h 172"/>
                <a:gd name="T4" fmla="*/ 64 w 88"/>
                <a:gd name="T5" fmla="*/ 88 h 172"/>
                <a:gd name="T6" fmla="*/ 80 w 88"/>
                <a:gd name="T7" fmla="*/ 88 h 172"/>
                <a:gd name="T8" fmla="*/ 80 w 88"/>
                <a:gd name="T9" fmla="*/ 24 h 172"/>
                <a:gd name="T10" fmla="*/ 64 w 88"/>
                <a:gd name="T11" fmla="*/ 8 h 172"/>
                <a:gd name="T12" fmla="*/ 24 w 88"/>
                <a:gd name="T13" fmla="*/ 8 h 172"/>
                <a:gd name="T14" fmla="*/ 8 w 88"/>
                <a:gd name="T15" fmla="*/ 24 h 172"/>
                <a:gd name="T16" fmla="*/ 8 w 88"/>
                <a:gd name="T17" fmla="*/ 88 h 172"/>
                <a:gd name="T18" fmla="*/ 24 w 88"/>
                <a:gd name="T19" fmla="*/ 88 h 172"/>
                <a:gd name="T20" fmla="*/ 24 w 88"/>
                <a:gd name="T21" fmla="*/ 172 h 172"/>
                <a:gd name="T22" fmla="*/ 16 w 88"/>
                <a:gd name="T23" fmla="*/ 172 h 172"/>
                <a:gd name="T24" fmla="*/ 16 w 88"/>
                <a:gd name="T25" fmla="*/ 96 h 172"/>
                <a:gd name="T26" fmla="*/ 0 w 88"/>
                <a:gd name="T27" fmla="*/ 96 h 172"/>
                <a:gd name="T28" fmla="*/ 0 w 88"/>
                <a:gd name="T29" fmla="*/ 24 h 172"/>
                <a:gd name="T30" fmla="*/ 24 w 88"/>
                <a:gd name="T31" fmla="*/ 0 h 172"/>
                <a:gd name="T32" fmla="*/ 64 w 88"/>
                <a:gd name="T33" fmla="*/ 0 h 172"/>
                <a:gd name="T34" fmla="*/ 88 w 88"/>
                <a:gd name="T35" fmla="*/ 24 h 172"/>
                <a:gd name="T36" fmla="*/ 88 w 88"/>
                <a:gd name="T37" fmla="*/ 96 h 172"/>
                <a:gd name="T38" fmla="*/ 72 w 88"/>
                <a:gd name="T39" fmla="*/ 96 h 172"/>
                <a:gd name="T40" fmla="*/ 72 w 88"/>
                <a:gd name="T4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72">
                  <a:moveTo>
                    <a:pt x="72" y="172"/>
                  </a:moveTo>
                  <a:cubicBezTo>
                    <a:pt x="64" y="172"/>
                    <a:pt x="64" y="172"/>
                    <a:pt x="64" y="172"/>
                  </a:cubicBezTo>
                  <a:cubicBezTo>
                    <a:pt x="64" y="88"/>
                    <a:pt x="64" y="88"/>
                    <a:pt x="64" y="88"/>
                  </a:cubicBezTo>
                  <a:cubicBezTo>
                    <a:pt x="80" y="88"/>
                    <a:pt x="80" y="88"/>
                    <a:pt x="80" y="88"/>
                  </a:cubicBezTo>
                  <a:cubicBezTo>
                    <a:pt x="80" y="24"/>
                    <a:pt x="80" y="24"/>
                    <a:pt x="80" y="24"/>
                  </a:cubicBezTo>
                  <a:cubicBezTo>
                    <a:pt x="80" y="15"/>
                    <a:pt x="73" y="8"/>
                    <a:pt x="64" y="8"/>
                  </a:cubicBezTo>
                  <a:cubicBezTo>
                    <a:pt x="24" y="8"/>
                    <a:pt x="24" y="8"/>
                    <a:pt x="24" y="8"/>
                  </a:cubicBezTo>
                  <a:cubicBezTo>
                    <a:pt x="15" y="8"/>
                    <a:pt x="8" y="15"/>
                    <a:pt x="8" y="24"/>
                  </a:cubicBezTo>
                  <a:cubicBezTo>
                    <a:pt x="8" y="88"/>
                    <a:pt x="8" y="88"/>
                    <a:pt x="8" y="88"/>
                  </a:cubicBezTo>
                  <a:cubicBezTo>
                    <a:pt x="24" y="88"/>
                    <a:pt x="24" y="88"/>
                    <a:pt x="24" y="88"/>
                  </a:cubicBezTo>
                  <a:cubicBezTo>
                    <a:pt x="24" y="172"/>
                    <a:pt x="24" y="172"/>
                    <a:pt x="24" y="172"/>
                  </a:cubicBezTo>
                  <a:cubicBezTo>
                    <a:pt x="16" y="172"/>
                    <a:pt x="16" y="172"/>
                    <a:pt x="16" y="172"/>
                  </a:cubicBezTo>
                  <a:cubicBezTo>
                    <a:pt x="16" y="96"/>
                    <a:pt x="16" y="96"/>
                    <a:pt x="16" y="96"/>
                  </a:cubicBezTo>
                  <a:cubicBezTo>
                    <a:pt x="0" y="96"/>
                    <a:pt x="0" y="96"/>
                    <a:pt x="0" y="96"/>
                  </a:cubicBezTo>
                  <a:cubicBezTo>
                    <a:pt x="0" y="24"/>
                    <a:pt x="0" y="24"/>
                    <a:pt x="0" y="24"/>
                  </a:cubicBezTo>
                  <a:cubicBezTo>
                    <a:pt x="0" y="11"/>
                    <a:pt x="11" y="0"/>
                    <a:pt x="24" y="0"/>
                  </a:cubicBezTo>
                  <a:cubicBezTo>
                    <a:pt x="64" y="0"/>
                    <a:pt x="64" y="0"/>
                    <a:pt x="64" y="0"/>
                  </a:cubicBezTo>
                  <a:cubicBezTo>
                    <a:pt x="77" y="0"/>
                    <a:pt x="88" y="11"/>
                    <a:pt x="88" y="24"/>
                  </a:cubicBezTo>
                  <a:cubicBezTo>
                    <a:pt x="88" y="96"/>
                    <a:pt x="88" y="96"/>
                    <a:pt x="88" y="96"/>
                  </a:cubicBezTo>
                  <a:cubicBezTo>
                    <a:pt x="72" y="96"/>
                    <a:pt x="72" y="96"/>
                    <a:pt x="72" y="96"/>
                  </a:cubicBezTo>
                  <a:lnTo>
                    <a:pt x="72" y="1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79" name="Rectangle 583"/>
            <p:cNvSpPr>
              <a:spLocks noChangeArrowheads="1"/>
            </p:cNvSpPr>
            <p:nvPr/>
          </p:nvSpPr>
          <p:spPr bwMode="auto">
            <a:xfrm>
              <a:off x="5095876" y="4289425"/>
              <a:ext cx="14288" cy="1222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0" name="Freeform 584"/>
            <p:cNvSpPr>
              <a:spLocks noEditPoints="1"/>
            </p:cNvSpPr>
            <p:nvPr/>
          </p:nvSpPr>
          <p:spPr bwMode="auto">
            <a:xfrm>
              <a:off x="5067301" y="40147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6" y="32"/>
                    <a:pt x="32" y="27"/>
                    <a:pt x="32" y="20"/>
                  </a:cubicBezTo>
                  <a:cubicBezTo>
                    <a:pt x="32" y="13"/>
                    <a:pt x="26"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1" name="Freeform 585"/>
            <p:cNvSpPr>
              <a:spLocks/>
            </p:cNvSpPr>
            <p:nvPr/>
          </p:nvSpPr>
          <p:spPr bwMode="auto">
            <a:xfrm>
              <a:off x="5024439" y="4102100"/>
              <a:ext cx="157163" cy="309563"/>
            </a:xfrm>
            <a:custGeom>
              <a:avLst/>
              <a:gdLst>
                <a:gd name="T0" fmla="*/ 72 w 88"/>
                <a:gd name="T1" fmla="*/ 172 h 172"/>
                <a:gd name="T2" fmla="*/ 64 w 88"/>
                <a:gd name="T3" fmla="*/ 172 h 172"/>
                <a:gd name="T4" fmla="*/ 64 w 88"/>
                <a:gd name="T5" fmla="*/ 88 h 172"/>
                <a:gd name="T6" fmla="*/ 80 w 88"/>
                <a:gd name="T7" fmla="*/ 88 h 172"/>
                <a:gd name="T8" fmla="*/ 80 w 88"/>
                <a:gd name="T9" fmla="*/ 24 h 172"/>
                <a:gd name="T10" fmla="*/ 64 w 88"/>
                <a:gd name="T11" fmla="*/ 8 h 172"/>
                <a:gd name="T12" fmla="*/ 24 w 88"/>
                <a:gd name="T13" fmla="*/ 8 h 172"/>
                <a:gd name="T14" fmla="*/ 8 w 88"/>
                <a:gd name="T15" fmla="*/ 24 h 172"/>
                <a:gd name="T16" fmla="*/ 8 w 88"/>
                <a:gd name="T17" fmla="*/ 88 h 172"/>
                <a:gd name="T18" fmla="*/ 24 w 88"/>
                <a:gd name="T19" fmla="*/ 88 h 172"/>
                <a:gd name="T20" fmla="*/ 24 w 88"/>
                <a:gd name="T21" fmla="*/ 172 h 172"/>
                <a:gd name="T22" fmla="*/ 16 w 88"/>
                <a:gd name="T23" fmla="*/ 172 h 172"/>
                <a:gd name="T24" fmla="*/ 16 w 88"/>
                <a:gd name="T25" fmla="*/ 96 h 172"/>
                <a:gd name="T26" fmla="*/ 0 w 88"/>
                <a:gd name="T27" fmla="*/ 96 h 172"/>
                <a:gd name="T28" fmla="*/ 0 w 88"/>
                <a:gd name="T29" fmla="*/ 24 h 172"/>
                <a:gd name="T30" fmla="*/ 24 w 88"/>
                <a:gd name="T31" fmla="*/ 0 h 172"/>
                <a:gd name="T32" fmla="*/ 64 w 88"/>
                <a:gd name="T33" fmla="*/ 0 h 172"/>
                <a:gd name="T34" fmla="*/ 88 w 88"/>
                <a:gd name="T35" fmla="*/ 24 h 172"/>
                <a:gd name="T36" fmla="*/ 88 w 88"/>
                <a:gd name="T37" fmla="*/ 96 h 172"/>
                <a:gd name="T38" fmla="*/ 72 w 88"/>
                <a:gd name="T39" fmla="*/ 96 h 172"/>
                <a:gd name="T40" fmla="*/ 72 w 88"/>
                <a:gd name="T4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72">
                  <a:moveTo>
                    <a:pt x="72" y="172"/>
                  </a:moveTo>
                  <a:cubicBezTo>
                    <a:pt x="64" y="172"/>
                    <a:pt x="64" y="172"/>
                    <a:pt x="64" y="172"/>
                  </a:cubicBezTo>
                  <a:cubicBezTo>
                    <a:pt x="64" y="88"/>
                    <a:pt x="64" y="88"/>
                    <a:pt x="64" y="88"/>
                  </a:cubicBezTo>
                  <a:cubicBezTo>
                    <a:pt x="80" y="88"/>
                    <a:pt x="80" y="88"/>
                    <a:pt x="80" y="88"/>
                  </a:cubicBezTo>
                  <a:cubicBezTo>
                    <a:pt x="80" y="24"/>
                    <a:pt x="80" y="24"/>
                    <a:pt x="80" y="24"/>
                  </a:cubicBezTo>
                  <a:cubicBezTo>
                    <a:pt x="80" y="15"/>
                    <a:pt x="73" y="8"/>
                    <a:pt x="64" y="8"/>
                  </a:cubicBezTo>
                  <a:cubicBezTo>
                    <a:pt x="24" y="8"/>
                    <a:pt x="24" y="8"/>
                    <a:pt x="24" y="8"/>
                  </a:cubicBezTo>
                  <a:cubicBezTo>
                    <a:pt x="15" y="8"/>
                    <a:pt x="8" y="15"/>
                    <a:pt x="8" y="24"/>
                  </a:cubicBezTo>
                  <a:cubicBezTo>
                    <a:pt x="8" y="88"/>
                    <a:pt x="8" y="88"/>
                    <a:pt x="8" y="88"/>
                  </a:cubicBezTo>
                  <a:cubicBezTo>
                    <a:pt x="24" y="88"/>
                    <a:pt x="24" y="88"/>
                    <a:pt x="24" y="88"/>
                  </a:cubicBezTo>
                  <a:cubicBezTo>
                    <a:pt x="24" y="172"/>
                    <a:pt x="24" y="172"/>
                    <a:pt x="24" y="172"/>
                  </a:cubicBezTo>
                  <a:cubicBezTo>
                    <a:pt x="16" y="172"/>
                    <a:pt x="16" y="172"/>
                    <a:pt x="16" y="172"/>
                  </a:cubicBezTo>
                  <a:cubicBezTo>
                    <a:pt x="16" y="96"/>
                    <a:pt x="16" y="96"/>
                    <a:pt x="16" y="96"/>
                  </a:cubicBezTo>
                  <a:cubicBezTo>
                    <a:pt x="0" y="96"/>
                    <a:pt x="0" y="96"/>
                    <a:pt x="0" y="96"/>
                  </a:cubicBezTo>
                  <a:cubicBezTo>
                    <a:pt x="0" y="24"/>
                    <a:pt x="0" y="24"/>
                    <a:pt x="0" y="24"/>
                  </a:cubicBezTo>
                  <a:cubicBezTo>
                    <a:pt x="0" y="11"/>
                    <a:pt x="11" y="0"/>
                    <a:pt x="24" y="0"/>
                  </a:cubicBezTo>
                  <a:cubicBezTo>
                    <a:pt x="64" y="0"/>
                    <a:pt x="64" y="0"/>
                    <a:pt x="64" y="0"/>
                  </a:cubicBezTo>
                  <a:cubicBezTo>
                    <a:pt x="77" y="0"/>
                    <a:pt x="88" y="11"/>
                    <a:pt x="88" y="24"/>
                  </a:cubicBezTo>
                  <a:cubicBezTo>
                    <a:pt x="88" y="96"/>
                    <a:pt x="88" y="96"/>
                    <a:pt x="88" y="96"/>
                  </a:cubicBezTo>
                  <a:cubicBezTo>
                    <a:pt x="72" y="96"/>
                    <a:pt x="72" y="96"/>
                    <a:pt x="72" y="96"/>
                  </a:cubicBezTo>
                  <a:lnTo>
                    <a:pt x="72" y="1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2" name="Rectangle 586"/>
            <p:cNvSpPr>
              <a:spLocks noChangeArrowheads="1"/>
            </p:cNvSpPr>
            <p:nvPr/>
          </p:nvSpPr>
          <p:spPr bwMode="auto">
            <a:xfrm>
              <a:off x="4973639" y="407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3" name="Rectangle 587"/>
            <p:cNvSpPr>
              <a:spLocks noChangeArrowheads="1"/>
            </p:cNvSpPr>
            <p:nvPr/>
          </p:nvSpPr>
          <p:spPr bwMode="auto">
            <a:xfrm>
              <a:off x="4973639" y="41084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4" name="Rectangle 588"/>
            <p:cNvSpPr>
              <a:spLocks noChangeArrowheads="1"/>
            </p:cNvSpPr>
            <p:nvPr/>
          </p:nvSpPr>
          <p:spPr bwMode="auto">
            <a:xfrm>
              <a:off x="5095876" y="41306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5" name="Rectangle 589"/>
            <p:cNvSpPr>
              <a:spLocks noChangeArrowheads="1"/>
            </p:cNvSpPr>
            <p:nvPr/>
          </p:nvSpPr>
          <p:spPr bwMode="auto">
            <a:xfrm>
              <a:off x="4851401" y="41306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6" name="Rectangle 590"/>
            <p:cNvSpPr>
              <a:spLocks noChangeArrowheads="1"/>
            </p:cNvSpPr>
            <p:nvPr/>
          </p:nvSpPr>
          <p:spPr bwMode="auto">
            <a:xfrm>
              <a:off x="4922839" y="4267200"/>
              <a:ext cx="14288" cy="1444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87" name="Rectangle 591"/>
            <p:cNvSpPr>
              <a:spLocks noChangeArrowheads="1"/>
            </p:cNvSpPr>
            <p:nvPr/>
          </p:nvSpPr>
          <p:spPr bwMode="auto">
            <a:xfrm>
              <a:off x="5024439" y="4267200"/>
              <a:ext cx="14288" cy="1444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288" name="Group 287"/>
          <p:cNvGrpSpPr/>
          <p:nvPr/>
        </p:nvGrpSpPr>
        <p:grpSpPr>
          <a:xfrm>
            <a:off x="9766961" y="5106885"/>
            <a:ext cx="274638" cy="258162"/>
            <a:chOff x="4749801" y="3179763"/>
            <a:chExt cx="460375" cy="460375"/>
          </a:xfrm>
        </p:grpSpPr>
        <p:sp>
          <p:nvSpPr>
            <p:cNvPr id="289" name="Rectangle 422"/>
            <p:cNvSpPr>
              <a:spLocks noChangeArrowheads="1"/>
            </p:cNvSpPr>
            <p:nvPr/>
          </p:nvSpPr>
          <p:spPr bwMode="auto">
            <a:xfrm>
              <a:off x="4973639" y="3475038"/>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0" name="Freeform 423"/>
            <p:cNvSpPr>
              <a:spLocks noEditPoints="1"/>
            </p:cNvSpPr>
            <p:nvPr/>
          </p:nvSpPr>
          <p:spPr bwMode="auto">
            <a:xfrm>
              <a:off x="4937126" y="3179763"/>
              <a:ext cx="87313"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1" name="Rectangle 424"/>
            <p:cNvSpPr>
              <a:spLocks noChangeArrowheads="1"/>
            </p:cNvSpPr>
            <p:nvPr/>
          </p:nvSpPr>
          <p:spPr bwMode="auto">
            <a:xfrm>
              <a:off x="5024439" y="3452813"/>
              <a:ext cx="14288" cy="1873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2" name="Freeform 425"/>
            <p:cNvSpPr>
              <a:spLocks/>
            </p:cNvSpPr>
            <p:nvPr/>
          </p:nvSpPr>
          <p:spPr bwMode="auto">
            <a:xfrm>
              <a:off x="4900614" y="3279775"/>
              <a:ext cx="166688" cy="138113"/>
            </a:xfrm>
            <a:custGeom>
              <a:avLst/>
              <a:gdLst>
                <a:gd name="T0" fmla="*/ 88 w 92"/>
                <a:gd name="T1" fmla="*/ 76 h 76"/>
                <a:gd name="T2" fmla="*/ 84 w 92"/>
                <a:gd name="T3" fmla="*/ 72 h 76"/>
                <a:gd name="T4" fmla="*/ 84 w 92"/>
                <a:gd name="T5" fmla="*/ 32 h 76"/>
                <a:gd name="T6" fmla="*/ 60 w 92"/>
                <a:gd name="T7" fmla="*/ 8 h 76"/>
                <a:gd name="T8" fmla="*/ 28 w 92"/>
                <a:gd name="T9" fmla="*/ 8 h 76"/>
                <a:gd name="T10" fmla="*/ 8 w 92"/>
                <a:gd name="T11" fmla="*/ 18 h 76"/>
                <a:gd name="T12" fmla="*/ 2 w 92"/>
                <a:gd name="T13" fmla="*/ 19 h 76"/>
                <a:gd name="T14" fmla="*/ 1 w 92"/>
                <a:gd name="T15" fmla="*/ 14 h 76"/>
                <a:gd name="T16" fmla="*/ 28 w 92"/>
                <a:gd name="T17" fmla="*/ 0 h 76"/>
                <a:gd name="T18" fmla="*/ 60 w 92"/>
                <a:gd name="T19" fmla="*/ 0 h 76"/>
                <a:gd name="T20" fmla="*/ 92 w 92"/>
                <a:gd name="T21" fmla="*/ 32 h 76"/>
                <a:gd name="T22" fmla="*/ 92 w 92"/>
                <a:gd name="T23" fmla="*/ 72 h 76"/>
                <a:gd name="T24" fmla="*/ 88 w 92"/>
                <a:gd name="T25"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76">
                  <a:moveTo>
                    <a:pt x="88" y="76"/>
                  </a:moveTo>
                  <a:cubicBezTo>
                    <a:pt x="86" y="76"/>
                    <a:pt x="84" y="74"/>
                    <a:pt x="84" y="72"/>
                  </a:cubicBezTo>
                  <a:cubicBezTo>
                    <a:pt x="84" y="32"/>
                    <a:pt x="84" y="32"/>
                    <a:pt x="84" y="32"/>
                  </a:cubicBezTo>
                  <a:cubicBezTo>
                    <a:pt x="84" y="19"/>
                    <a:pt x="73" y="8"/>
                    <a:pt x="60" y="8"/>
                  </a:cubicBezTo>
                  <a:cubicBezTo>
                    <a:pt x="28" y="8"/>
                    <a:pt x="28" y="8"/>
                    <a:pt x="28" y="8"/>
                  </a:cubicBezTo>
                  <a:cubicBezTo>
                    <a:pt x="20" y="8"/>
                    <a:pt x="13" y="12"/>
                    <a:pt x="8" y="18"/>
                  </a:cubicBezTo>
                  <a:cubicBezTo>
                    <a:pt x="7" y="20"/>
                    <a:pt x="4" y="21"/>
                    <a:pt x="2" y="19"/>
                  </a:cubicBezTo>
                  <a:cubicBezTo>
                    <a:pt x="1" y="18"/>
                    <a:pt x="0" y="16"/>
                    <a:pt x="1" y="14"/>
                  </a:cubicBezTo>
                  <a:cubicBezTo>
                    <a:pt x="7" y="5"/>
                    <a:pt x="17" y="0"/>
                    <a:pt x="28" y="0"/>
                  </a:cubicBezTo>
                  <a:cubicBezTo>
                    <a:pt x="60" y="0"/>
                    <a:pt x="60" y="0"/>
                    <a:pt x="60" y="0"/>
                  </a:cubicBezTo>
                  <a:cubicBezTo>
                    <a:pt x="77" y="0"/>
                    <a:pt x="92" y="14"/>
                    <a:pt x="92" y="32"/>
                  </a:cubicBezTo>
                  <a:cubicBezTo>
                    <a:pt x="92" y="72"/>
                    <a:pt x="92" y="72"/>
                    <a:pt x="92" y="72"/>
                  </a:cubicBezTo>
                  <a:cubicBezTo>
                    <a:pt x="92" y="74"/>
                    <a:pt x="90" y="76"/>
                    <a:pt x="88" y="7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3" name="Rectangle 426"/>
            <p:cNvSpPr>
              <a:spLocks noChangeArrowheads="1"/>
            </p:cNvSpPr>
            <p:nvPr/>
          </p:nvSpPr>
          <p:spPr bwMode="auto">
            <a:xfrm>
              <a:off x="4922839" y="3503613"/>
              <a:ext cx="14288" cy="1365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4" name="Freeform 427"/>
            <p:cNvSpPr>
              <a:spLocks noEditPoints="1"/>
            </p:cNvSpPr>
            <p:nvPr/>
          </p:nvSpPr>
          <p:spPr bwMode="auto">
            <a:xfrm>
              <a:off x="4749801" y="3302000"/>
              <a:ext cx="460375" cy="258763"/>
            </a:xfrm>
            <a:custGeom>
              <a:avLst/>
              <a:gdLst>
                <a:gd name="T0" fmla="*/ 72 w 256"/>
                <a:gd name="T1" fmla="*/ 144 h 144"/>
                <a:gd name="T2" fmla="*/ 40 w 256"/>
                <a:gd name="T3" fmla="*/ 112 h 144"/>
                <a:gd name="T4" fmla="*/ 41 w 256"/>
                <a:gd name="T5" fmla="*/ 103 h 144"/>
                <a:gd name="T6" fmla="*/ 32 w 256"/>
                <a:gd name="T7" fmla="*/ 104 h 144"/>
                <a:gd name="T8" fmla="*/ 0 w 256"/>
                <a:gd name="T9" fmla="*/ 72 h 144"/>
                <a:gd name="T10" fmla="*/ 32 w 256"/>
                <a:gd name="T11" fmla="*/ 40 h 144"/>
                <a:gd name="T12" fmla="*/ 41 w 256"/>
                <a:gd name="T13" fmla="*/ 41 h 144"/>
                <a:gd name="T14" fmla="*/ 40 w 256"/>
                <a:gd name="T15" fmla="*/ 32 h 144"/>
                <a:gd name="T16" fmla="*/ 72 w 256"/>
                <a:gd name="T17" fmla="*/ 0 h 144"/>
                <a:gd name="T18" fmla="*/ 104 w 256"/>
                <a:gd name="T19" fmla="*/ 32 h 144"/>
                <a:gd name="T20" fmla="*/ 104 w 256"/>
                <a:gd name="T21" fmla="*/ 44 h 144"/>
                <a:gd name="T22" fmla="*/ 116 w 256"/>
                <a:gd name="T23" fmla="*/ 56 h 144"/>
                <a:gd name="T24" fmla="*/ 256 w 256"/>
                <a:gd name="T25" fmla="*/ 56 h 144"/>
                <a:gd name="T26" fmla="*/ 256 w 256"/>
                <a:gd name="T27" fmla="*/ 88 h 144"/>
                <a:gd name="T28" fmla="*/ 116 w 256"/>
                <a:gd name="T29" fmla="*/ 88 h 144"/>
                <a:gd name="T30" fmla="*/ 104 w 256"/>
                <a:gd name="T31" fmla="*/ 100 h 144"/>
                <a:gd name="T32" fmla="*/ 104 w 256"/>
                <a:gd name="T33" fmla="*/ 112 h 144"/>
                <a:gd name="T34" fmla="*/ 72 w 256"/>
                <a:gd name="T35" fmla="*/ 144 h 144"/>
                <a:gd name="T36" fmla="*/ 55 w 256"/>
                <a:gd name="T37" fmla="*/ 95 h 144"/>
                <a:gd name="T38" fmla="*/ 48 w 256"/>
                <a:gd name="T39" fmla="*/ 112 h 144"/>
                <a:gd name="T40" fmla="*/ 72 w 256"/>
                <a:gd name="T41" fmla="*/ 136 h 144"/>
                <a:gd name="T42" fmla="*/ 96 w 256"/>
                <a:gd name="T43" fmla="*/ 112 h 144"/>
                <a:gd name="T44" fmla="*/ 96 w 256"/>
                <a:gd name="T45" fmla="*/ 100 h 144"/>
                <a:gd name="T46" fmla="*/ 116 w 256"/>
                <a:gd name="T47" fmla="*/ 80 h 144"/>
                <a:gd name="T48" fmla="*/ 248 w 256"/>
                <a:gd name="T49" fmla="*/ 80 h 144"/>
                <a:gd name="T50" fmla="*/ 248 w 256"/>
                <a:gd name="T51" fmla="*/ 64 h 144"/>
                <a:gd name="T52" fmla="*/ 116 w 256"/>
                <a:gd name="T53" fmla="*/ 64 h 144"/>
                <a:gd name="T54" fmla="*/ 96 w 256"/>
                <a:gd name="T55" fmla="*/ 44 h 144"/>
                <a:gd name="T56" fmla="*/ 96 w 256"/>
                <a:gd name="T57" fmla="*/ 32 h 144"/>
                <a:gd name="T58" fmla="*/ 72 w 256"/>
                <a:gd name="T59" fmla="*/ 8 h 144"/>
                <a:gd name="T60" fmla="*/ 48 w 256"/>
                <a:gd name="T61" fmla="*/ 32 h 144"/>
                <a:gd name="T62" fmla="*/ 55 w 256"/>
                <a:gd name="T63" fmla="*/ 49 h 144"/>
                <a:gd name="T64" fmla="*/ 55 w 256"/>
                <a:gd name="T65" fmla="*/ 49 h 144"/>
                <a:gd name="T66" fmla="*/ 49 w 256"/>
                <a:gd name="T67" fmla="*/ 55 h 144"/>
                <a:gd name="T68" fmla="*/ 32 w 256"/>
                <a:gd name="T69" fmla="*/ 48 h 144"/>
                <a:gd name="T70" fmla="*/ 8 w 256"/>
                <a:gd name="T71" fmla="*/ 72 h 144"/>
                <a:gd name="T72" fmla="*/ 32 w 256"/>
                <a:gd name="T73" fmla="*/ 96 h 144"/>
                <a:gd name="T74" fmla="*/ 49 w 256"/>
                <a:gd name="T75" fmla="*/ 89 h 144"/>
                <a:gd name="T76" fmla="*/ 49 w 256"/>
                <a:gd name="T77" fmla="*/ 89 h 144"/>
                <a:gd name="T78" fmla="*/ 55 w 256"/>
                <a:gd name="T79" fmla="*/ 95 h 144"/>
                <a:gd name="T80" fmla="*/ 55 w 256"/>
                <a:gd name="T81" fmla="*/ 95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6" h="144">
                  <a:moveTo>
                    <a:pt x="72" y="144"/>
                  </a:moveTo>
                  <a:cubicBezTo>
                    <a:pt x="54" y="144"/>
                    <a:pt x="40" y="130"/>
                    <a:pt x="40" y="112"/>
                  </a:cubicBezTo>
                  <a:cubicBezTo>
                    <a:pt x="40" y="109"/>
                    <a:pt x="40" y="106"/>
                    <a:pt x="41" y="103"/>
                  </a:cubicBezTo>
                  <a:cubicBezTo>
                    <a:pt x="38" y="104"/>
                    <a:pt x="35" y="104"/>
                    <a:pt x="32" y="104"/>
                  </a:cubicBezTo>
                  <a:cubicBezTo>
                    <a:pt x="14" y="104"/>
                    <a:pt x="0" y="90"/>
                    <a:pt x="0" y="72"/>
                  </a:cubicBezTo>
                  <a:cubicBezTo>
                    <a:pt x="0" y="54"/>
                    <a:pt x="14" y="40"/>
                    <a:pt x="32" y="40"/>
                  </a:cubicBezTo>
                  <a:cubicBezTo>
                    <a:pt x="35" y="40"/>
                    <a:pt x="38" y="40"/>
                    <a:pt x="41" y="41"/>
                  </a:cubicBezTo>
                  <a:cubicBezTo>
                    <a:pt x="40" y="38"/>
                    <a:pt x="40" y="35"/>
                    <a:pt x="40" y="32"/>
                  </a:cubicBezTo>
                  <a:cubicBezTo>
                    <a:pt x="40" y="14"/>
                    <a:pt x="54" y="0"/>
                    <a:pt x="72" y="0"/>
                  </a:cubicBezTo>
                  <a:cubicBezTo>
                    <a:pt x="89" y="0"/>
                    <a:pt x="104" y="14"/>
                    <a:pt x="104" y="32"/>
                  </a:cubicBezTo>
                  <a:cubicBezTo>
                    <a:pt x="104" y="44"/>
                    <a:pt x="104" y="44"/>
                    <a:pt x="104" y="44"/>
                  </a:cubicBezTo>
                  <a:cubicBezTo>
                    <a:pt x="104" y="51"/>
                    <a:pt x="109" y="56"/>
                    <a:pt x="116" y="56"/>
                  </a:cubicBezTo>
                  <a:cubicBezTo>
                    <a:pt x="256" y="56"/>
                    <a:pt x="256" y="56"/>
                    <a:pt x="256" y="56"/>
                  </a:cubicBezTo>
                  <a:cubicBezTo>
                    <a:pt x="256" y="88"/>
                    <a:pt x="256" y="88"/>
                    <a:pt x="256" y="88"/>
                  </a:cubicBezTo>
                  <a:cubicBezTo>
                    <a:pt x="116" y="88"/>
                    <a:pt x="116" y="88"/>
                    <a:pt x="116" y="88"/>
                  </a:cubicBezTo>
                  <a:cubicBezTo>
                    <a:pt x="109" y="88"/>
                    <a:pt x="104" y="93"/>
                    <a:pt x="104" y="100"/>
                  </a:cubicBezTo>
                  <a:cubicBezTo>
                    <a:pt x="104" y="112"/>
                    <a:pt x="104" y="112"/>
                    <a:pt x="104" y="112"/>
                  </a:cubicBezTo>
                  <a:cubicBezTo>
                    <a:pt x="104" y="130"/>
                    <a:pt x="89" y="144"/>
                    <a:pt x="72" y="144"/>
                  </a:cubicBezTo>
                  <a:close/>
                  <a:moveTo>
                    <a:pt x="55" y="95"/>
                  </a:moveTo>
                  <a:cubicBezTo>
                    <a:pt x="50" y="99"/>
                    <a:pt x="48" y="106"/>
                    <a:pt x="48" y="112"/>
                  </a:cubicBezTo>
                  <a:cubicBezTo>
                    <a:pt x="48" y="125"/>
                    <a:pt x="59" y="136"/>
                    <a:pt x="72" y="136"/>
                  </a:cubicBezTo>
                  <a:cubicBezTo>
                    <a:pt x="85" y="136"/>
                    <a:pt x="96" y="125"/>
                    <a:pt x="96" y="112"/>
                  </a:cubicBezTo>
                  <a:cubicBezTo>
                    <a:pt x="96" y="100"/>
                    <a:pt x="96" y="100"/>
                    <a:pt x="96" y="100"/>
                  </a:cubicBezTo>
                  <a:cubicBezTo>
                    <a:pt x="96" y="89"/>
                    <a:pt x="105" y="80"/>
                    <a:pt x="116" y="80"/>
                  </a:cubicBezTo>
                  <a:cubicBezTo>
                    <a:pt x="248" y="80"/>
                    <a:pt x="248" y="80"/>
                    <a:pt x="248" y="80"/>
                  </a:cubicBezTo>
                  <a:cubicBezTo>
                    <a:pt x="248" y="64"/>
                    <a:pt x="248" y="64"/>
                    <a:pt x="248" y="64"/>
                  </a:cubicBezTo>
                  <a:cubicBezTo>
                    <a:pt x="116" y="64"/>
                    <a:pt x="116" y="64"/>
                    <a:pt x="116" y="64"/>
                  </a:cubicBezTo>
                  <a:cubicBezTo>
                    <a:pt x="105" y="64"/>
                    <a:pt x="96" y="55"/>
                    <a:pt x="96" y="44"/>
                  </a:cubicBezTo>
                  <a:cubicBezTo>
                    <a:pt x="96" y="32"/>
                    <a:pt x="96" y="32"/>
                    <a:pt x="96" y="32"/>
                  </a:cubicBezTo>
                  <a:cubicBezTo>
                    <a:pt x="96" y="19"/>
                    <a:pt x="85" y="8"/>
                    <a:pt x="72" y="8"/>
                  </a:cubicBezTo>
                  <a:cubicBezTo>
                    <a:pt x="59" y="8"/>
                    <a:pt x="48" y="19"/>
                    <a:pt x="48" y="32"/>
                  </a:cubicBezTo>
                  <a:cubicBezTo>
                    <a:pt x="48" y="38"/>
                    <a:pt x="50" y="45"/>
                    <a:pt x="55" y="49"/>
                  </a:cubicBezTo>
                  <a:cubicBezTo>
                    <a:pt x="55" y="49"/>
                    <a:pt x="55" y="49"/>
                    <a:pt x="55" y="49"/>
                  </a:cubicBezTo>
                  <a:cubicBezTo>
                    <a:pt x="49" y="55"/>
                    <a:pt x="49" y="55"/>
                    <a:pt x="49" y="55"/>
                  </a:cubicBezTo>
                  <a:cubicBezTo>
                    <a:pt x="45" y="50"/>
                    <a:pt x="39" y="48"/>
                    <a:pt x="32" y="48"/>
                  </a:cubicBezTo>
                  <a:cubicBezTo>
                    <a:pt x="19" y="48"/>
                    <a:pt x="8" y="59"/>
                    <a:pt x="8" y="72"/>
                  </a:cubicBezTo>
                  <a:cubicBezTo>
                    <a:pt x="8" y="85"/>
                    <a:pt x="19" y="96"/>
                    <a:pt x="32" y="96"/>
                  </a:cubicBezTo>
                  <a:cubicBezTo>
                    <a:pt x="39" y="96"/>
                    <a:pt x="45" y="94"/>
                    <a:pt x="49" y="89"/>
                  </a:cubicBezTo>
                  <a:cubicBezTo>
                    <a:pt x="49" y="89"/>
                    <a:pt x="49" y="89"/>
                    <a:pt x="49" y="89"/>
                  </a:cubicBezTo>
                  <a:cubicBezTo>
                    <a:pt x="55" y="95"/>
                    <a:pt x="55" y="95"/>
                    <a:pt x="55" y="95"/>
                  </a:cubicBezTo>
                  <a:cubicBezTo>
                    <a:pt x="55" y="95"/>
                    <a:pt x="55" y="95"/>
                    <a:pt x="55" y="9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5" name="Freeform 428"/>
            <p:cNvSpPr>
              <a:spLocks noEditPoints="1"/>
            </p:cNvSpPr>
            <p:nvPr/>
          </p:nvSpPr>
          <p:spPr bwMode="auto">
            <a:xfrm>
              <a:off x="4851401" y="3330575"/>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1" y="8"/>
                    <a:pt x="8" y="12"/>
                    <a:pt x="8" y="16"/>
                  </a:cubicBezTo>
                  <a:cubicBezTo>
                    <a:pt x="8" y="20"/>
                    <a:pt x="11"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6" name="Freeform 429"/>
            <p:cNvSpPr>
              <a:spLocks noEditPoints="1"/>
            </p:cNvSpPr>
            <p:nvPr/>
          </p:nvSpPr>
          <p:spPr bwMode="auto">
            <a:xfrm>
              <a:off x="4851401" y="347503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1" y="8"/>
                    <a:pt x="8" y="12"/>
                    <a:pt x="8" y="16"/>
                  </a:cubicBezTo>
                  <a:cubicBezTo>
                    <a:pt x="8" y="20"/>
                    <a:pt x="11"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7" name="Freeform 430"/>
            <p:cNvSpPr>
              <a:spLocks noEditPoints="1"/>
            </p:cNvSpPr>
            <p:nvPr/>
          </p:nvSpPr>
          <p:spPr bwMode="auto">
            <a:xfrm>
              <a:off x="4778376" y="3402013"/>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1" y="8"/>
                    <a:pt x="8" y="12"/>
                    <a:pt x="8" y="16"/>
                  </a:cubicBezTo>
                  <a:cubicBezTo>
                    <a:pt x="8" y="20"/>
                    <a:pt x="11"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8" name="Rectangle 431"/>
            <p:cNvSpPr>
              <a:spLocks noChangeArrowheads="1"/>
            </p:cNvSpPr>
            <p:nvPr/>
          </p:nvSpPr>
          <p:spPr bwMode="auto">
            <a:xfrm>
              <a:off x="4872039" y="34242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299" name="Rectangle 432"/>
            <p:cNvSpPr>
              <a:spLocks noChangeArrowheads="1"/>
            </p:cNvSpPr>
            <p:nvPr/>
          </p:nvSpPr>
          <p:spPr bwMode="auto">
            <a:xfrm>
              <a:off x="4900614" y="34242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00" name="Freeform 433"/>
            <p:cNvSpPr>
              <a:spLocks/>
            </p:cNvSpPr>
            <p:nvPr/>
          </p:nvSpPr>
          <p:spPr bwMode="auto">
            <a:xfrm>
              <a:off x="5124451" y="3446463"/>
              <a:ext cx="71438" cy="71438"/>
            </a:xfrm>
            <a:custGeom>
              <a:avLst/>
              <a:gdLst>
                <a:gd name="T0" fmla="*/ 45 w 45"/>
                <a:gd name="T1" fmla="*/ 45 h 45"/>
                <a:gd name="T2" fmla="*/ 27 w 45"/>
                <a:gd name="T3" fmla="*/ 45 h 45"/>
                <a:gd name="T4" fmla="*/ 27 w 45"/>
                <a:gd name="T5" fmla="*/ 36 h 45"/>
                <a:gd name="T6" fmla="*/ 36 w 45"/>
                <a:gd name="T7" fmla="*/ 36 h 45"/>
                <a:gd name="T8" fmla="*/ 36 w 45"/>
                <a:gd name="T9" fmla="*/ 9 h 45"/>
                <a:gd name="T10" fmla="*/ 9 w 45"/>
                <a:gd name="T11" fmla="*/ 9 h 45"/>
                <a:gd name="T12" fmla="*/ 9 w 45"/>
                <a:gd name="T13" fmla="*/ 36 h 45"/>
                <a:gd name="T14" fmla="*/ 18 w 45"/>
                <a:gd name="T15" fmla="*/ 36 h 45"/>
                <a:gd name="T16" fmla="*/ 18 w 45"/>
                <a:gd name="T17" fmla="*/ 45 h 45"/>
                <a:gd name="T18" fmla="*/ 0 w 45"/>
                <a:gd name="T19" fmla="*/ 45 h 45"/>
                <a:gd name="T20" fmla="*/ 0 w 45"/>
                <a:gd name="T21" fmla="*/ 0 h 45"/>
                <a:gd name="T22" fmla="*/ 45 w 45"/>
                <a:gd name="T23" fmla="*/ 0 h 45"/>
                <a:gd name="T24" fmla="*/ 45 w 45"/>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45">
                  <a:moveTo>
                    <a:pt x="45" y="45"/>
                  </a:moveTo>
                  <a:lnTo>
                    <a:pt x="27" y="45"/>
                  </a:lnTo>
                  <a:lnTo>
                    <a:pt x="27" y="36"/>
                  </a:lnTo>
                  <a:lnTo>
                    <a:pt x="36" y="36"/>
                  </a:lnTo>
                  <a:lnTo>
                    <a:pt x="36" y="9"/>
                  </a:lnTo>
                  <a:lnTo>
                    <a:pt x="9" y="9"/>
                  </a:lnTo>
                  <a:lnTo>
                    <a:pt x="9" y="36"/>
                  </a:lnTo>
                  <a:lnTo>
                    <a:pt x="18" y="36"/>
                  </a:lnTo>
                  <a:lnTo>
                    <a:pt x="18" y="45"/>
                  </a:lnTo>
                  <a:lnTo>
                    <a:pt x="0" y="45"/>
                  </a:lnTo>
                  <a:lnTo>
                    <a:pt x="0" y="0"/>
                  </a:lnTo>
                  <a:lnTo>
                    <a:pt x="45" y="0"/>
                  </a:lnTo>
                  <a:lnTo>
                    <a:pt x="45"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01" name="Rectangle 434"/>
            <p:cNvSpPr>
              <a:spLocks noChangeArrowheads="1"/>
            </p:cNvSpPr>
            <p:nvPr/>
          </p:nvSpPr>
          <p:spPr bwMode="auto">
            <a:xfrm>
              <a:off x="5153026" y="347503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02" name="Rectangle 435"/>
            <p:cNvSpPr>
              <a:spLocks noChangeArrowheads="1"/>
            </p:cNvSpPr>
            <p:nvPr/>
          </p:nvSpPr>
          <p:spPr bwMode="auto">
            <a:xfrm>
              <a:off x="4973639" y="3308350"/>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03" name="Rectangle 436"/>
            <p:cNvSpPr>
              <a:spLocks noChangeArrowheads="1"/>
            </p:cNvSpPr>
            <p:nvPr/>
          </p:nvSpPr>
          <p:spPr bwMode="auto">
            <a:xfrm>
              <a:off x="4973639" y="33385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pic>
        <p:nvPicPr>
          <p:cNvPr id="132" name="Picture 131"/>
          <p:cNvPicPr>
            <a:picLocks noChangeAspect="1"/>
          </p:cNvPicPr>
          <p:nvPr/>
        </p:nvPicPr>
        <p:blipFill>
          <a:blip r:embed="rId2"/>
          <a:stretch>
            <a:fillRect/>
          </a:stretch>
        </p:blipFill>
        <p:spPr>
          <a:xfrm>
            <a:off x="10183373" y="91654"/>
            <a:ext cx="1857528" cy="584709"/>
          </a:xfrm>
          <a:prstGeom prst="rect">
            <a:avLst/>
          </a:prstGeom>
        </p:spPr>
      </p:pic>
      <p:grpSp>
        <p:nvGrpSpPr>
          <p:cNvPr id="136" name="Group 135"/>
          <p:cNvGrpSpPr>
            <a:grpSpLocks noChangeAspect="1"/>
          </p:cNvGrpSpPr>
          <p:nvPr/>
        </p:nvGrpSpPr>
        <p:grpSpPr>
          <a:xfrm>
            <a:off x="408643" y="1465214"/>
            <a:ext cx="6030740" cy="4376394"/>
            <a:chOff x="3704325" y="1215770"/>
            <a:chExt cx="4596116" cy="3335314"/>
          </a:xfrm>
        </p:grpSpPr>
        <p:sp>
          <p:nvSpPr>
            <p:cNvPr id="137" name="Rectangle 136">
              <a:extLst>
                <a:ext uri="{FF2B5EF4-FFF2-40B4-BE49-F238E27FC236}">
                  <a16:creationId xmlns:a16="http://schemas.microsoft.com/office/drawing/2014/main" xmlns="" id="{0E82A14B-17CE-564B-976D-0385D0A11B52}"/>
                </a:ext>
              </a:extLst>
            </p:cNvPr>
            <p:cNvSpPr>
              <a:spLocks noChangeAspect="1"/>
            </p:cNvSpPr>
            <p:nvPr/>
          </p:nvSpPr>
          <p:spPr>
            <a:xfrm>
              <a:off x="4616743" y="1671084"/>
              <a:ext cx="2880000" cy="2880000"/>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dirty="0">
                <a:ln>
                  <a:noFill/>
                </a:ln>
                <a:solidFill>
                  <a:prstClr val="white"/>
                </a:solidFill>
                <a:effectLst/>
                <a:uLnTx/>
                <a:uFillTx/>
                <a:latin typeface="Century Gothic" panose="020B0502020202020204" pitchFamily="34" charset="0"/>
              </a:endParaRPr>
            </a:p>
          </p:txBody>
        </p:sp>
        <p:sp>
          <p:nvSpPr>
            <p:cNvPr id="138" name="Rectangle 137">
              <a:extLst>
                <a:ext uri="{FF2B5EF4-FFF2-40B4-BE49-F238E27FC236}">
                  <a16:creationId xmlns:a16="http://schemas.microsoft.com/office/drawing/2014/main" xmlns="" id="{DE466E59-869D-8F44-B0DF-80EB4835F881}"/>
                </a:ext>
              </a:extLst>
            </p:cNvPr>
            <p:cNvSpPr/>
            <p:nvPr/>
          </p:nvSpPr>
          <p:spPr>
            <a:xfrm>
              <a:off x="7496743" y="1671084"/>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a:latin typeface="Century Gothic" panose="020B0502020202020204" pitchFamily="34" charset="0"/>
              </a:endParaRPr>
            </a:p>
          </p:txBody>
        </p:sp>
        <p:sp>
          <p:nvSpPr>
            <p:cNvPr id="139" name="Rectangle 138">
              <a:extLst>
                <a:ext uri="{FF2B5EF4-FFF2-40B4-BE49-F238E27FC236}">
                  <a16:creationId xmlns:a16="http://schemas.microsoft.com/office/drawing/2014/main" xmlns="" id="{A3BE19ED-587A-C34E-A624-CDCCDB427038}"/>
                </a:ext>
              </a:extLst>
            </p:cNvPr>
            <p:cNvSpPr/>
            <p:nvPr/>
          </p:nvSpPr>
          <p:spPr>
            <a:xfrm>
              <a:off x="7210956" y="3320472"/>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b="1" dirty="0">
                  <a:latin typeface="Century Gothic" panose="020B0502020202020204" pitchFamily="34" charset="0"/>
                </a:rPr>
                <a:t>Opportunity</a:t>
              </a:r>
            </a:p>
            <a:p>
              <a:pPr algn="ctr"/>
              <a:r>
                <a:rPr lang="en-US" sz="1400" b="1" dirty="0">
                  <a:latin typeface="Century Gothic" panose="020B0502020202020204" pitchFamily="34" charset="0"/>
                </a:rPr>
                <a:t>Canvas</a:t>
              </a:r>
            </a:p>
          </p:txBody>
        </p:sp>
        <p:sp>
          <p:nvSpPr>
            <p:cNvPr id="140" name="Rectangle 139">
              <a:extLst>
                <a:ext uri="{FF2B5EF4-FFF2-40B4-BE49-F238E27FC236}">
                  <a16:creationId xmlns:a16="http://schemas.microsoft.com/office/drawing/2014/main" xmlns="" id="{C9B69407-7393-3941-A9CD-BBB28FE0C438}"/>
                </a:ext>
              </a:extLst>
            </p:cNvPr>
            <p:cNvSpPr/>
            <p:nvPr/>
          </p:nvSpPr>
          <p:spPr>
            <a:xfrm>
              <a:off x="3704325" y="1864027"/>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latin typeface="Century Gothic" panose="020B0502020202020204" pitchFamily="34" charset="0"/>
                </a:rPr>
                <a:t>Standards</a:t>
              </a:r>
            </a:p>
          </p:txBody>
        </p:sp>
        <p:grpSp>
          <p:nvGrpSpPr>
            <p:cNvPr id="141" name="Group 140">
              <a:extLst>
                <a:ext uri="{FF2B5EF4-FFF2-40B4-BE49-F238E27FC236}">
                  <a16:creationId xmlns:a16="http://schemas.microsoft.com/office/drawing/2014/main" xmlns="" id="{AB6AE5AD-4F61-5044-9061-FC5A47B52B39}"/>
                </a:ext>
              </a:extLst>
            </p:cNvPr>
            <p:cNvGrpSpPr/>
            <p:nvPr/>
          </p:nvGrpSpPr>
          <p:grpSpPr>
            <a:xfrm>
              <a:off x="5096554" y="2102618"/>
              <a:ext cx="1844178" cy="1930555"/>
              <a:chOff x="5221367" y="2263873"/>
              <a:chExt cx="1844178" cy="1930555"/>
            </a:xfrm>
          </p:grpSpPr>
          <p:sp>
            <p:nvSpPr>
              <p:cNvPr id="174" name="Oval 173">
                <a:extLst>
                  <a:ext uri="{FF2B5EF4-FFF2-40B4-BE49-F238E27FC236}">
                    <a16:creationId xmlns:a16="http://schemas.microsoft.com/office/drawing/2014/main" xmlns="" id="{44373D22-FC02-A346-AB07-8F8FD7E52943}"/>
                  </a:ext>
                </a:extLst>
              </p:cNvPr>
              <p:cNvSpPr/>
              <p:nvPr/>
            </p:nvSpPr>
            <p:spPr>
              <a:xfrm>
                <a:off x="5221367" y="2350250"/>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latin typeface="Century Gothic" panose="020B0502020202020204" pitchFamily="34" charset="0"/>
                  </a:rPr>
                  <a:t>Ideation</a:t>
                </a:r>
                <a:endParaRPr lang="en-US" sz="1600" b="1" dirty="0">
                  <a:latin typeface="Century Gothic" panose="020B0502020202020204" pitchFamily="34" charset="0"/>
                </a:endParaRPr>
              </a:p>
            </p:txBody>
          </p:sp>
          <p:grpSp>
            <p:nvGrpSpPr>
              <p:cNvPr id="175" name="Group 174">
                <a:extLst>
                  <a:ext uri="{FF2B5EF4-FFF2-40B4-BE49-F238E27FC236}">
                    <a16:creationId xmlns:a16="http://schemas.microsoft.com/office/drawing/2014/main" xmlns="" id="{5959A824-2623-444D-986A-51B3BB9F50C2}"/>
                  </a:ext>
                </a:extLst>
              </p:cNvPr>
              <p:cNvGrpSpPr/>
              <p:nvPr/>
            </p:nvGrpSpPr>
            <p:grpSpPr>
              <a:xfrm>
                <a:off x="6186196" y="2263873"/>
                <a:ext cx="331400" cy="238647"/>
                <a:chOff x="6186196" y="2263873"/>
                <a:chExt cx="331400" cy="238647"/>
              </a:xfrm>
            </p:grpSpPr>
            <p:sp>
              <p:nvSpPr>
                <p:cNvPr id="176" name="Triangle 10">
                  <a:extLst>
                    <a:ext uri="{FF2B5EF4-FFF2-40B4-BE49-F238E27FC236}">
                      <a16:creationId xmlns:a16="http://schemas.microsoft.com/office/drawing/2014/main" xmlns="" id="{4490EA96-9B76-6646-9976-AE36ADA9156E}"/>
                    </a:ext>
                  </a:extLst>
                </p:cNvPr>
                <p:cNvSpPr/>
                <p:nvPr/>
              </p:nvSpPr>
              <p:spPr>
                <a:xfrm rot="17329629">
                  <a:off x="6304550" y="2243663"/>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600"/>
                </a:p>
              </p:txBody>
            </p:sp>
            <p:cxnSp>
              <p:nvCxnSpPr>
                <p:cNvPr id="177" name="Straight Connector 176">
                  <a:extLst>
                    <a:ext uri="{FF2B5EF4-FFF2-40B4-BE49-F238E27FC236}">
                      <a16:creationId xmlns:a16="http://schemas.microsoft.com/office/drawing/2014/main" xmlns="" id="{3F205664-EB30-B44B-B84B-4FBAD525903D}"/>
                    </a:ext>
                  </a:extLst>
                </p:cNvPr>
                <p:cNvCxnSpPr>
                  <a:cxnSpLocks/>
                </p:cNvCxnSpPr>
                <p:nvPr/>
              </p:nvCxnSpPr>
              <p:spPr>
                <a:xfrm>
                  <a:off x="6186196" y="2263873"/>
                  <a:ext cx="293914" cy="238647"/>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50" name="Rectangle 149">
              <a:extLst>
                <a:ext uri="{FF2B5EF4-FFF2-40B4-BE49-F238E27FC236}">
                  <a16:creationId xmlns:a16="http://schemas.microsoft.com/office/drawing/2014/main" xmlns="" id="{1293210C-0C12-2545-8A21-F6F37152181F}"/>
                </a:ext>
              </a:extLst>
            </p:cNvPr>
            <p:cNvSpPr/>
            <p:nvPr/>
          </p:nvSpPr>
          <p:spPr>
            <a:xfrm>
              <a:off x="5101925" y="1215770"/>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latin typeface="Century Gothic" panose="020B0502020202020204" pitchFamily="34" charset="0"/>
                </a:rPr>
                <a:t>Success</a:t>
              </a:r>
            </a:p>
            <a:p>
              <a:pPr algn="ctr"/>
              <a:r>
                <a:rPr lang="en-US" sz="1400" dirty="0">
                  <a:latin typeface="Century Gothic" panose="020B0502020202020204" pitchFamily="34" charset="0"/>
                </a:rPr>
                <a:t>Stories</a:t>
              </a:r>
            </a:p>
          </p:txBody>
        </p:sp>
        <p:sp>
          <p:nvSpPr>
            <p:cNvPr id="163" name="TextBox 21">
              <a:extLst>
                <a:ext uri="{FF2B5EF4-FFF2-40B4-BE49-F238E27FC236}">
                  <a16:creationId xmlns:a16="http://schemas.microsoft.com/office/drawing/2014/main" xmlns="" id="{B26B5C9B-3F33-C545-89B6-EE1292204FCD}"/>
                </a:ext>
              </a:extLst>
            </p:cNvPr>
            <p:cNvSpPr txBox="1">
              <a:spLocks/>
            </p:cNvSpPr>
            <p:nvPr/>
          </p:nvSpPr>
          <p:spPr>
            <a:xfrm>
              <a:off x="5153753" y="2115265"/>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chemeClr val="accent1"/>
                  </a:solidFill>
                  <a:latin typeface="Century Gothic" panose="020B0502020202020204" pitchFamily="34" charset="0"/>
                </a:rPr>
                <a:t>Identify</a:t>
              </a:r>
            </a:p>
            <a:p>
              <a:pPr algn="ctr"/>
              <a:r>
                <a:rPr lang="en-US" sz="1050" b="1" dirty="0">
                  <a:solidFill>
                    <a:schemeClr val="accent1"/>
                  </a:solidFill>
                  <a:latin typeface="Century Gothic" panose="020B0502020202020204" pitchFamily="34" charset="0"/>
                </a:rPr>
                <a:t>Users</a:t>
              </a:r>
              <a:endParaRPr lang="fr-CA" sz="1050" b="1" dirty="0">
                <a:solidFill>
                  <a:schemeClr val="accent1"/>
                </a:solidFill>
                <a:latin typeface="Century Gothic" panose="020B0502020202020204" pitchFamily="34" charset="0"/>
              </a:endParaRPr>
            </a:p>
          </p:txBody>
        </p:sp>
        <p:sp>
          <p:nvSpPr>
            <p:cNvPr id="164" name="TextBox 22">
              <a:extLst>
                <a:ext uri="{FF2B5EF4-FFF2-40B4-BE49-F238E27FC236}">
                  <a16:creationId xmlns:a16="http://schemas.microsoft.com/office/drawing/2014/main" xmlns="" id="{D47C70D8-EFD8-4144-905E-B685A59252D0}"/>
                </a:ext>
              </a:extLst>
            </p:cNvPr>
            <p:cNvSpPr txBox="1">
              <a:spLocks/>
            </p:cNvSpPr>
            <p:nvPr/>
          </p:nvSpPr>
          <p:spPr>
            <a:xfrm>
              <a:off x="4979698" y="3352709"/>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chemeClr val="accent1"/>
                  </a:solidFill>
                  <a:latin typeface="Century Gothic" panose="020B0502020202020204" pitchFamily="34" charset="0"/>
                </a:rPr>
                <a:t>Success</a:t>
              </a:r>
              <a:br>
                <a:rPr lang="en-US" sz="1050" b="1" dirty="0">
                  <a:solidFill>
                    <a:schemeClr val="accent1"/>
                  </a:solidFill>
                  <a:latin typeface="Century Gothic" panose="020B0502020202020204" pitchFamily="34" charset="0"/>
                </a:rPr>
              </a:br>
              <a:r>
                <a:rPr lang="en-US" sz="1050" b="1" dirty="0">
                  <a:solidFill>
                    <a:schemeClr val="accent1"/>
                  </a:solidFill>
                  <a:latin typeface="Century Gothic" panose="020B0502020202020204" pitchFamily="34" charset="0"/>
                </a:rPr>
                <a:t>Measures</a:t>
              </a:r>
              <a:endParaRPr lang="fr-CA" sz="1050" b="1" dirty="0">
                <a:solidFill>
                  <a:schemeClr val="accent1"/>
                </a:solidFill>
                <a:latin typeface="Century Gothic" panose="020B0502020202020204" pitchFamily="34" charset="0"/>
              </a:endParaRPr>
            </a:p>
          </p:txBody>
        </p:sp>
        <p:sp>
          <p:nvSpPr>
            <p:cNvPr id="165" name="TextBox 23">
              <a:extLst>
                <a:ext uri="{FF2B5EF4-FFF2-40B4-BE49-F238E27FC236}">
                  <a16:creationId xmlns:a16="http://schemas.microsoft.com/office/drawing/2014/main" xmlns="" id="{920BF861-3077-BF43-A2DF-ADA1A090F3AD}"/>
                </a:ext>
              </a:extLst>
            </p:cNvPr>
            <p:cNvSpPr txBox="1">
              <a:spLocks/>
            </p:cNvSpPr>
            <p:nvPr/>
          </p:nvSpPr>
          <p:spPr>
            <a:xfrm>
              <a:off x="6581599" y="321689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chemeClr val="accent1"/>
                  </a:solidFill>
                  <a:latin typeface="Century Gothic" panose="020B0502020202020204" pitchFamily="34" charset="0"/>
                </a:rPr>
                <a:t>Product Vision</a:t>
              </a:r>
              <a:endParaRPr lang="fr-CA" sz="1050" b="1" dirty="0">
                <a:solidFill>
                  <a:schemeClr val="accent1"/>
                </a:solidFill>
                <a:latin typeface="Century Gothic" panose="020B0502020202020204" pitchFamily="34" charset="0"/>
              </a:endParaRPr>
            </a:p>
          </p:txBody>
        </p:sp>
        <p:grpSp>
          <p:nvGrpSpPr>
            <p:cNvPr id="167" name="Group 166">
              <a:extLst>
                <a:ext uri="{FF2B5EF4-FFF2-40B4-BE49-F238E27FC236}">
                  <a16:creationId xmlns:a16="http://schemas.microsoft.com/office/drawing/2014/main" xmlns="" id="{6C4D969A-01C7-1848-B29C-390F0E288233}"/>
                </a:ext>
              </a:extLst>
            </p:cNvPr>
            <p:cNvGrpSpPr/>
            <p:nvPr/>
          </p:nvGrpSpPr>
          <p:grpSpPr>
            <a:xfrm>
              <a:off x="6754609" y="1753156"/>
              <a:ext cx="617573" cy="685355"/>
              <a:chOff x="5221367" y="2147839"/>
              <a:chExt cx="1844178" cy="2046589"/>
            </a:xfrm>
          </p:grpSpPr>
          <p:sp>
            <p:nvSpPr>
              <p:cNvPr id="169" name="Oval 168">
                <a:extLst>
                  <a:ext uri="{FF2B5EF4-FFF2-40B4-BE49-F238E27FC236}">
                    <a16:creationId xmlns:a16="http://schemas.microsoft.com/office/drawing/2014/main" xmlns="" id="{BB045C66-96D3-B04D-A9A4-AA3C53BF6F38}"/>
                  </a:ext>
                </a:extLst>
              </p:cNvPr>
              <p:cNvSpPr/>
              <p:nvPr/>
            </p:nvSpPr>
            <p:spPr>
              <a:xfrm>
                <a:off x="5221367" y="2350250"/>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b="1" dirty="0">
                    <a:latin typeface="Century Gothic" panose="020B0502020202020204" pitchFamily="34" charset="0"/>
                  </a:rPr>
                  <a:t>Validate</a:t>
                </a:r>
              </a:p>
            </p:txBody>
          </p:sp>
          <p:grpSp>
            <p:nvGrpSpPr>
              <p:cNvPr id="171" name="Group 170">
                <a:extLst>
                  <a:ext uri="{FF2B5EF4-FFF2-40B4-BE49-F238E27FC236}">
                    <a16:creationId xmlns:a16="http://schemas.microsoft.com/office/drawing/2014/main" xmlns="" id="{67D2B653-C110-5049-A8B9-B3EABD92EA3B}"/>
                  </a:ext>
                </a:extLst>
              </p:cNvPr>
              <p:cNvGrpSpPr/>
              <p:nvPr/>
            </p:nvGrpSpPr>
            <p:grpSpPr>
              <a:xfrm>
                <a:off x="5997649" y="2147839"/>
                <a:ext cx="649576" cy="601882"/>
                <a:chOff x="5997649" y="2147839"/>
                <a:chExt cx="649576" cy="601882"/>
              </a:xfrm>
            </p:grpSpPr>
            <p:sp>
              <p:nvSpPr>
                <p:cNvPr id="172" name="Triangle 29">
                  <a:extLst>
                    <a:ext uri="{FF2B5EF4-FFF2-40B4-BE49-F238E27FC236}">
                      <a16:creationId xmlns:a16="http://schemas.microsoft.com/office/drawing/2014/main" xmlns="" id="{C36B155F-FB50-934E-89CB-46DF70609432}"/>
                    </a:ext>
                  </a:extLst>
                </p:cNvPr>
                <p:cNvSpPr/>
                <p:nvPr/>
              </p:nvSpPr>
              <p:spPr>
                <a:xfrm rot="17329629">
                  <a:off x="6129865" y="2070767"/>
                  <a:ext cx="440287" cy="59443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700"/>
                </a:p>
              </p:txBody>
            </p:sp>
            <p:cxnSp>
              <p:nvCxnSpPr>
                <p:cNvPr id="173" name="Straight Connector 172">
                  <a:extLst>
                    <a:ext uri="{FF2B5EF4-FFF2-40B4-BE49-F238E27FC236}">
                      <a16:creationId xmlns:a16="http://schemas.microsoft.com/office/drawing/2014/main" xmlns="" id="{5000C111-DF1F-7F4C-832D-6D66328D8B83}"/>
                    </a:ext>
                  </a:extLst>
                </p:cNvPr>
                <p:cNvCxnSpPr>
                  <a:cxnSpLocks/>
                </p:cNvCxnSpPr>
                <p:nvPr/>
              </p:nvCxnSpPr>
              <p:spPr>
                <a:xfrm>
                  <a:off x="5997649" y="2208121"/>
                  <a:ext cx="586448" cy="541600"/>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68" name="Triangle 31">
              <a:extLst>
                <a:ext uri="{FF2B5EF4-FFF2-40B4-BE49-F238E27FC236}">
                  <a16:creationId xmlns:a16="http://schemas.microsoft.com/office/drawing/2014/main" xmlns="" id="{9C839182-4D2C-AD49-AC09-F75FBF0A832D}"/>
                </a:ext>
              </a:extLst>
            </p:cNvPr>
            <p:cNvSpPr/>
            <p:nvPr/>
          </p:nvSpPr>
          <p:spPr>
            <a:xfrm rot="5400000">
              <a:off x="7602328" y="1977421"/>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600"/>
            </a:p>
          </p:txBody>
        </p:sp>
      </p:grpSp>
      <p:sp>
        <p:nvSpPr>
          <p:cNvPr id="178" name="Title 1">
            <a:extLst>
              <a:ext uri="{FF2B5EF4-FFF2-40B4-BE49-F238E27FC236}">
                <a16:creationId xmlns:a16="http://schemas.microsoft.com/office/drawing/2014/main" xmlns="" id="{C4CC0F66-F716-9E4A-A350-90E627E348D3}"/>
              </a:ext>
            </a:extLst>
          </p:cNvPr>
          <p:cNvSpPr txBox="1">
            <a:spLocks/>
          </p:cNvSpPr>
          <p:nvPr/>
        </p:nvSpPr>
        <p:spPr bwMode="auto">
          <a:xfrm>
            <a:off x="7227863" y="2166797"/>
            <a:ext cx="85316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How?</a:t>
            </a:r>
            <a:endParaRPr lang="en-CA" sz="1600" b="1" dirty="0">
              <a:solidFill>
                <a:srgbClr val="EF4051"/>
              </a:solidFill>
            </a:endParaRPr>
          </a:p>
        </p:txBody>
      </p:sp>
      <p:sp>
        <p:nvSpPr>
          <p:cNvPr id="179" name="Title 1">
            <a:extLst>
              <a:ext uri="{FF2B5EF4-FFF2-40B4-BE49-F238E27FC236}">
                <a16:creationId xmlns:a16="http://schemas.microsoft.com/office/drawing/2014/main" xmlns="" id="{C4CC0F66-F716-9E4A-A350-90E627E348D3}"/>
              </a:ext>
            </a:extLst>
          </p:cNvPr>
          <p:cNvSpPr txBox="1">
            <a:spLocks/>
          </p:cNvSpPr>
          <p:nvPr/>
        </p:nvSpPr>
        <p:spPr bwMode="auto">
          <a:xfrm>
            <a:off x="7227863" y="2575053"/>
            <a:ext cx="4465902" cy="65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sz="1200" dirty="0">
                <a:solidFill>
                  <a:prstClr val="black"/>
                </a:solidFill>
              </a:rPr>
              <a:t>Define and frame the current problem or opportunity including key performance indicators (KPI), desired outcomes, and a documented vision.</a:t>
            </a:r>
            <a:endParaRPr lang="en-CA" sz="1200" dirty="0">
              <a:solidFill>
                <a:prstClr val="black"/>
              </a:solidFill>
            </a:endParaRPr>
          </a:p>
        </p:txBody>
      </p:sp>
    </p:spTree>
    <p:extLst>
      <p:ext uri="{BB962C8B-B14F-4D97-AF65-F5344CB8AC3E}">
        <p14:creationId xmlns:p14="http://schemas.microsoft.com/office/powerpoint/2010/main" val="328396772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8598338"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FFC000"/>
                </a:solidFill>
                <a:effectLst/>
                <a:uLnTx/>
                <a:uFillTx/>
                <a:latin typeface="Century Gothic" pitchFamily="34" charset="0"/>
                <a:ea typeface="ヒラギノ角ゴ Pro W3" pitchFamily="126" charset="-128"/>
              </a:rPr>
              <a:t>How Will You Know the Transition is Finished?</a:t>
            </a:r>
            <a:endPar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know you are done when…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44" name="Group 43"/>
          <p:cNvGrpSpPr/>
          <p:nvPr/>
        </p:nvGrpSpPr>
        <p:grpSpPr>
          <a:xfrm>
            <a:off x="6433748" y="1890107"/>
            <a:ext cx="4995949" cy="3481093"/>
            <a:chOff x="6475193" y="1014153"/>
            <a:chExt cx="4995949" cy="2414954"/>
          </a:xfrm>
        </p:grpSpPr>
        <p:sp>
          <p:nvSpPr>
            <p:cNvPr id="35" name="Rectangle 34"/>
            <p:cNvSpPr/>
            <p:nvPr/>
          </p:nvSpPr>
          <p:spPr>
            <a:xfrm>
              <a:off x="6475193" y="1014153"/>
              <a:ext cx="4995949" cy="2414954"/>
            </a:xfrm>
            <a:prstGeom prst="rect">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591571" y="1159732"/>
              <a:ext cx="4763193" cy="21280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val 35"/>
            <p:cNvSpPr/>
            <p:nvPr/>
          </p:nvSpPr>
          <p:spPr>
            <a:xfrm>
              <a:off x="6654910" y="1222078"/>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val 36"/>
            <p:cNvSpPr/>
            <p:nvPr/>
          </p:nvSpPr>
          <p:spPr>
            <a:xfrm>
              <a:off x="11228027" y="119714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p:cNvSpPr/>
            <p:nvPr/>
          </p:nvSpPr>
          <p:spPr>
            <a:xfrm>
              <a:off x="6654910"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p:cNvSpPr/>
            <p:nvPr/>
          </p:nvSpPr>
          <p:spPr>
            <a:xfrm>
              <a:off x="11228027"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Title 1">
              <a:extLst>
                <a:ext uri="{FF2B5EF4-FFF2-40B4-BE49-F238E27FC236}">
                  <a16:creationId xmlns:a16="http://schemas.microsoft.com/office/drawing/2014/main" xmlns="" id="{C4CC0F66-F716-9E4A-A350-90E627E348D3}"/>
                </a:ext>
              </a:extLst>
            </p:cNvPr>
            <p:cNvSpPr txBox="1">
              <a:spLocks/>
            </p:cNvSpPr>
            <p:nvPr/>
          </p:nvSpPr>
          <p:spPr bwMode="auto">
            <a:xfrm>
              <a:off x="6757484" y="1403437"/>
              <a:ext cx="1838912" cy="236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Considerations</a:t>
              </a:r>
              <a:endParaRPr kumimoji="0" lang="en-CA" sz="16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42" name="Title 1">
              <a:extLst>
                <a:ext uri="{FF2B5EF4-FFF2-40B4-BE49-F238E27FC236}">
                  <a16:creationId xmlns:a16="http://schemas.microsoft.com/office/drawing/2014/main" xmlns="" id="{C4CC0F66-F716-9E4A-A350-90E627E348D3}"/>
                </a:ext>
              </a:extLst>
            </p:cNvPr>
            <p:cNvSpPr txBox="1">
              <a:spLocks/>
            </p:cNvSpPr>
            <p:nvPr/>
          </p:nvSpPr>
          <p:spPr bwMode="auto">
            <a:xfrm>
              <a:off x="6795099" y="1648952"/>
              <a:ext cx="4142164" cy="383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a:solidFill>
                    <a:prstClr val="black"/>
                  </a:solidFill>
                </a:rPr>
                <a:t>Consider reviewing project kick-off materials as part of the transition</a:t>
              </a:r>
            </a:p>
          </p:txBody>
        </p:sp>
        <p:sp>
          <p:nvSpPr>
            <p:cNvPr id="43" name="Title 1">
              <a:extLst>
                <a:ext uri="{FF2B5EF4-FFF2-40B4-BE49-F238E27FC236}">
                  <a16:creationId xmlns:a16="http://schemas.microsoft.com/office/drawing/2014/main" xmlns="" id="{C4CC0F66-F716-9E4A-A350-90E627E348D3}"/>
                </a:ext>
              </a:extLst>
            </p:cNvPr>
            <p:cNvSpPr txBox="1">
              <a:spLocks/>
            </p:cNvSpPr>
            <p:nvPr/>
          </p:nvSpPr>
          <p:spPr bwMode="auto">
            <a:xfrm>
              <a:off x="6795099" y="2250783"/>
              <a:ext cx="4432928" cy="485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defPPr>
                <a:defRPr lang="en-US"/>
              </a:defPPr>
              <a:lvl1pPr defTabSz="457200" eaLnBrk="0" fontAlgn="base" hangingPunct="0">
                <a:spcBef>
                  <a:spcPct val="0"/>
                </a:spcBef>
                <a:spcAft>
                  <a:spcPct val="0"/>
                </a:spcAft>
                <a:defRPr sz="1200" b="0" i="0">
                  <a:solidFill>
                    <a:prstClr val="black"/>
                  </a:solidFill>
                  <a:latin typeface="Century Gothic" pitchFamily="34" charset="0"/>
                  <a:ea typeface="ヒラギノ角ゴ Pro W3" pitchFamily="126" charset="-128"/>
                  <a:cs typeface="Century Gothic" pitchFamily="34" charset="0"/>
                </a:defRPr>
              </a:lvl1pPr>
              <a:lvl2pPr defTabSz="45720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defTabSz="45720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defTabSz="45720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defTabSz="45720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dirty="0"/>
                <a:t>Make sure to introduce and provide an overview of key stakeholders and their interests as this will keep the team(s) focused on the common goal</a:t>
              </a:r>
            </a:p>
          </p:txBody>
        </p:sp>
      </p:grpSp>
      <p:sp>
        <p:nvSpPr>
          <p:cNvPr id="17" name="Rectangle 16"/>
          <p:cNvSpPr/>
          <p:nvPr/>
        </p:nvSpPr>
        <p:spPr>
          <a:xfrm>
            <a:off x="387780" y="1890107"/>
            <a:ext cx="5348424" cy="1333485"/>
          </a:xfrm>
          <a:prstGeom prst="rect">
            <a:avLst/>
          </a:prstGeom>
          <a:solidFill>
            <a:srgbClr val="233976"/>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489857" y="1951839"/>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schemeClr val="bg1"/>
                </a:solidFill>
                <a:effectLst/>
                <a:uLnTx/>
                <a:uFillTx/>
                <a:latin typeface="Calibri" panose="020F0502020204030204"/>
                <a:ea typeface="+mn-ea"/>
                <a:cs typeface="+mn-cs"/>
              </a:rPr>
              <a:t>Required for Completion : </a:t>
            </a:r>
            <a:endParaRPr kumimoji="0" lang="fr-CA" sz="1800" b="1"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30" name="TextBox 129"/>
          <p:cNvSpPr txBox="1"/>
          <p:nvPr/>
        </p:nvSpPr>
        <p:spPr>
          <a:xfrm>
            <a:off x="949075" y="2407469"/>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Updated Working Agreement</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31" name="Rectangle 130"/>
          <p:cNvSpPr/>
          <p:nvPr/>
        </p:nvSpPr>
        <p:spPr>
          <a:xfrm>
            <a:off x="387780" y="3825602"/>
            <a:ext cx="5348424" cy="2088815"/>
          </a:xfrm>
          <a:prstGeom prst="rect">
            <a:avLst/>
          </a:prstGeom>
          <a:solidFill>
            <a:schemeClr val="bg1"/>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TextBox 162"/>
          <p:cNvSpPr txBox="1"/>
          <p:nvPr/>
        </p:nvSpPr>
        <p:spPr>
          <a:xfrm>
            <a:off x="489857" y="3887334"/>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Supporting Artifacts :</a:t>
            </a:r>
            <a:endParaRPr kumimoji="0" lang="fr-CA"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4" name="TextBox 163"/>
          <p:cNvSpPr txBox="1"/>
          <p:nvPr/>
        </p:nvSpPr>
        <p:spPr>
          <a:xfrm>
            <a:off x="1025741" y="4793455"/>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Product Backlog</a:t>
            </a:r>
            <a:endParaRPr kumimoji="0" lang="fr-C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5" name="TextBox 164"/>
          <p:cNvSpPr txBox="1"/>
          <p:nvPr/>
        </p:nvSpPr>
        <p:spPr>
          <a:xfrm>
            <a:off x="1025741" y="4313780"/>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Product</a:t>
            </a:r>
            <a:r>
              <a:rPr kumimoji="0" lang="en-US" sz="1800" b="0" i="0" u="none" strike="noStrike" kern="1200" cap="none" spc="0" normalizeH="0" noProof="0" dirty="0" smtClean="0">
                <a:ln>
                  <a:noFill/>
                </a:ln>
                <a:solidFill>
                  <a:prstClr val="black"/>
                </a:solidFill>
                <a:effectLst/>
                <a:uLnTx/>
                <a:uFillTx/>
                <a:latin typeface="Calibri" panose="020F0502020204030204"/>
                <a:ea typeface="+mn-ea"/>
                <a:cs typeface="+mn-cs"/>
              </a:rPr>
              <a:t> Vision</a:t>
            </a:r>
            <a:endParaRPr kumimoji="0" lang="fr-C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67" name="Group 545"/>
          <p:cNvGrpSpPr>
            <a:grpSpLocks noChangeAspect="1"/>
          </p:cNvGrpSpPr>
          <p:nvPr/>
        </p:nvGrpSpPr>
        <p:grpSpPr bwMode="auto">
          <a:xfrm>
            <a:off x="632219" y="4324414"/>
            <a:ext cx="369021" cy="369021"/>
            <a:chOff x="1885" y="1944"/>
            <a:chExt cx="340" cy="340"/>
          </a:xfrm>
          <a:solidFill>
            <a:schemeClr val="tx1"/>
          </a:solidFill>
        </p:grpSpPr>
        <p:sp>
          <p:nvSpPr>
            <p:cNvPr id="168"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9"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1" name="Group 170"/>
          <p:cNvGrpSpPr/>
          <p:nvPr/>
        </p:nvGrpSpPr>
        <p:grpSpPr>
          <a:xfrm>
            <a:off x="638921" y="4793455"/>
            <a:ext cx="362319" cy="358698"/>
            <a:chOff x="448995" y="1013912"/>
            <a:chExt cx="1998618" cy="2002536"/>
          </a:xfrm>
        </p:grpSpPr>
        <p:sp>
          <p:nvSpPr>
            <p:cNvPr id="172" name="Oval 171"/>
            <p:cNvSpPr/>
            <p:nvPr/>
          </p:nvSpPr>
          <p:spPr>
            <a:xfrm>
              <a:off x="448995" y="1013912"/>
              <a:ext cx="1998618" cy="2002536"/>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73" name="Group 172"/>
            <p:cNvGrpSpPr/>
            <p:nvPr/>
          </p:nvGrpSpPr>
          <p:grpSpPr>
            <a:xfrm>
              <a:off x="991104" y="1557980"/>
              <a:ext cx="914400" cy="914400"/>
              <a:chOff x="7324726" y="2465388"/>
              <a:chExt cx="323850" cy="404812"/>
            </a:xfrm>
            <a:effectLst/>
          </p:grpSpPr>
          <p:sp>
            <p:nvSpPr>
              <p:cNvPr id="174"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0"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1"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3"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4"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5"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6"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7"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8"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9"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2"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5"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6"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8"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9"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0"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1"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2"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E5E640-B616-44A2-8A65-806F126B10F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7" name="Picture 86"/>
          <p:cNvPicPr>
            <a:picLocks noChangeAspect="1"/>
          </p:cNvPicPr>
          <p:nvPr/>
        </p:nvPicPr>
        <p:blipFill>
          <a:blip r:embed="rId2"/>
          <a:stretch>
            <a:fillRect/>
          </a:stretch>
        </p:blipFill>
        <p:spPr>
          <a:xfrm>
            <a:off x="10111379" y="174963"/>
            <a:ext cx="1879599" cy="586245"/>
          </a:xfrm>
          <a:prstGeom prst="rect">
            <a:avLst/>
          </a:prstGeom>
        </p:spPr>
      </p:pic>
      <p:sp>
        <p:nvSpPr>
          <p:cNvPr id="88" name="TextBox 87"/>
          <p:cNvSpPr txBox="1"/>
          <p:nvPr/>
        </p:nvSpPr>
        <p:spPr>
          <a:xfrm>
            <a:off x="1029725" y="5299416"/>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Release Plan</a:t>
            </a:r>
            <a:endParaRPr kumimoji="0" lang="fr-CA"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07" name="Group 106"/>
          <p:cNvGrpSpPr/>
          <p:nvPr/>
        </p:nvGrpSpPr>
        <p:grpSpPr>
          <a:xfrm>
            <a:off x="622027" y="5295445"/>
            <a:ext cx="370104" cy="369022"/>
            <a:chOff x="371928" y="3965230"/>
            <a:chExt cx="1998618" cy="2002536"/>
          </a:xfrm>
        </p:grpSpPr>
        <p:sp>
          <p:nvSpPr>
            <p:cNvPr id="108" name="Oval 107"/>
            <p:cNvSpPr/>
            <p:nvPr/>
          </p:nvSpPr>
          <p:spPr>
            <a:xfrm>
              <a:off x="371928" y="3965230"/>
              <a:ext cx="1998618" cy="2002536"/>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09" name="Group 108"/>
            <p:cNvGrpSpPr/>
            <p:nvPr/>
          </p:nvGrpSpPr>
          <p:grpSpPr>
            <a:xfrm>
              <a:off x="1017661" y="4487698"/>
              <a:ext cx="731520" cy="914400"/>
              <a:chOff x="736601" y="3949700"/>
              <a:chExt cx="360363" cy="461963"/>
            </a:xfrm>
            <a:effectLst/>
          </p:grpSpPr>
          <p:sp>
            <p:nvSpPr>
              <p:cNvPr id="110" name="Freeform 235"/>
              <p:cNvSpPr>
                <a:spLocks noEditPoints="1"/>
              </p:cNvSpPr>
              <p:nvPr/>
            </p:nvSpPr>
            <p:spPr bwMode="auto">
              <a:xfrm>
                <a:off x="736601" y="3949700"/>
                <a:ext cx="360363" cy="461963"/>
              </a:xfrm>
              <a:custGeom>
                <a:avLst/>
                <a:gdLst>
                  <a:gd name="T0" fmla="*/ 227 w 227"/>
                  <a:gd name="T1" fmla="*/ 291 h 291"/>
                  <a:gd name="T2" fmla="*/ 0 w 227"/>
                  <a:gd name="T3" fmla="*/ 291 h 291"/>
                  <a:gd name="T4" fmla="*/ 0 w 227"/>
                  <a:gd name="T5" fmla="*/ 0 h 291"/>
                  <a:gd name="T6" fmla="*/ 188 w 227"/>
                  <a:gd name="T7" fmla="*/ 0 h 291"/>
                  <a:gd name="T8" fmla="*/ 227 w 227"/>
                  <a:gd name="T9" fmla="*/ 39 h 291"/>
                  <a:gd name="T10" fmla="*/ 227 w 227"/>
                  <a:gd name="T11" fmla="*/ 291 h 291"/>
                  <a:gd name="T12" fmla="*/ 9 w 227"/>
                  <a:gd name="T13" fmla="*/ 282 h 291"/>
                  <a:gd name="T14" fmla="*/ 218 w 227"/>
                  <a:gd name="T15" fmla="*/ 282 h 291"/>
                  <a:gd name="T16" fmla="*/ 218 w 227"/>
                  <a:gd name="T17" fmla="*/ 44 h 291"/>
                  <a:gd name="T18" fmla="*/ 185 w 227"/>
                  <a:gd name="T19" fmla="*/ 10 h 291"/>
                  <a:gd name="T20" fmla="*/ 9 w 227"/>
                  <a:gd name="T21" fmla="*/ 10 h 291"/>
                  <a:gd name="T22" fmla="*/ 9 w 227"/>
                  <a:gd name="T23" fmla="*/ 282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291">
                    <a:moveTo>
                      <a:pt x="227" y="291"/>
                    </a:moveTo>
                    <a:lnTo>
                      <a:pt x="0" y="291"/>
                    </a:lnTo>
                    <a:lnTo>
                      <a:pt x="0" y="0"/>
                    </a:lnTo>
                    <a:lnTo>
                      <a:pt x="188" y="0"/>
                    </a:lnTo>
                    <a:lnTo>
                      <a:pt x="227" y="39"/>
                    </a:lnTo>
                    <a:lnTo>
                      <a:pt x="227" y="291"/>
                    </a:lnTo>
                    <a:close/>
                    <a:moveTo>
                      <a:pt x="9" y="282"/>
                    </a:moveTo>
                    <a:lnTo>
                      <a:pt x="218" y="282"/>
                    </a:lnTo>
                    <a:lnTo>
                      <a:pt x="218" y="44"/>
                    </a:lnTo>
                    <a:lnTo>
                      <a:pt x="185" y="10"/>
                    </a:lnTo>
                    <a:lnTo>
                      <a:pt x="9" y="10"/>
                    </a:lnTo>
                    <a:lnTo>
                      <a:pt x="9" y="282"/>
                    </a:lnTo>
                    <a:close/>
                  </a:path>
                </a:pathLst>
              </a:custGeom>
              <a:solidFill>
                <a:srgbClr val="222829"/>
              </a:solidFill>
              <a:ln w="9525">
                <a:solidFill>
                  <a:srgbClr val="000000"/>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Rectangle 236"/>
              <p:cNvSpPr>
                <a:spLocks noChangeArrowheads="1"/>
              </p:cNvSpPr>
              <p:nvPr/>
            </p:nvSpPr>
            <p:spPr bwMode="auto">
              <a:xfrm>
                <a:off x="779464" y="4022725"/>
                <a:ext cx="144463"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2" name="Rectangle 237"/>
              <p:cNvSpPr>
                <a:spLocks noChangeArrowheads="1"/>
              </p:cNvSpPr>
              <p:nvPr/>
            </p:nvSpPr>
            <p:spPr bwMode="auto">
              <a:xfrm>
                <a:off x="938214" y="4310063"/>
                <a:ext cx="114300"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Rectangle 238"/>
              <p:cNvSpPr>
                <a:spLocks noChangeArrowheads="1"/>
              </p:cNvSpPr>
              <p:nvPr/>
            </p:nvSpPr>
            <p:spPr bwMode="auto">
              <a:xfrm>
                <a:off x="938214" y="4340225"/>
                <a:ext cx="57150"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Freeform 239"/>
              <p:cNvSpPr>
                <a:spLocks/>
              </p:cNvSpPr>
              <p:nvPr/>
            </p:nvSpPr>
            <p:spPr bwMode="auto">
              <a:xfrm>
                <a:off x="1023939" y="3957638"/>
                <a:ext cx="65088" cy="65088"/>
              </a:xfrm>
              <a:custGeom>
                <a:avLst/>
                <a:gdLst>
                  <a:gd name="T0" fmla="*/ 41 w 41"/>
                  <a:gd name="T1" fmla="*/ 41 h 41"/>
                  <a:gd name="T2" fmla="*/ 0 w 41"/>
                  <a:gd name="T3" fmla="*/ 41 h 41"/>
                  <a:gd name="T4" fmla="*/ 0 w 41"/>
                  <a:gd name="T5" fmla="*/ 0 h 41"/>
                  <a:gd name="T6" fmla="*/ 9 w 41"/>
                  <a:gd name="T7" fmla="*/ 0 h 41"/>
                  <a:gd name="T8" fmla="*/ 9 w 41"/>
                  <a:gd name="T9" fmla="*/ 32 h 41"/>
                  <a:gd name="T10" fmla="*/ 41 w 41"/>
                  <a:gd name="T11" fmla="*/ 32 h 41"/>
                  <a:gd name="T12" fmla="*/ 41 w 41"/>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1" h="41">
                    <a:moveTo>
                      <a:pt x="41" y="41"/>
                    </a:moveTo>
                    <a:lnTo>
                      <a:pt x="0" y="41"/>
                    </a:lnTo>
                    <a:lnTo>
                      <a:pt x="0" y="0"/>
                    </a:lnTo>
                    <a:lnTo>
                      <a:pt x="9" y="0"/>
                    </a:lnTo>
                    <a:lnTo>
                      <a:pt x="9" y="32"/>
                    </a:lnTo>
                    <a:lnTo>
                      <a:pt x="41" y="32"/>
                    </a:lnTo>
                    <a:lnTo>
                      <a:pt x="41" y="41"/>
                    </a:lnTo>
                    <a:close/>
                  </a:path>
                </a:pathLst>
              </a:custGeom>
              <a:solidFill>
                <a:srgbClr val="222829"/>
              </a:solidFill>
              <a:ln w="9525">
                <a:solidFill>
                  <a:srgbClr val="000000"/>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5" name="Freeform 240"/>
              <p:cNvSpPr>
                <a:spLocks noEditPoints="1"/>
              </p:cNvSpPr>
              <p:nvPr/>
            </p:nvSpPr>
            <p:spPr bwMode="auto">
              <a:xfrm>
                <a:off x="779464" y="4065588"/>
                <a:ext cx="273050" cy="230188"/>
              </a:xfrm>
              <a:custGeom>
                <a:avLst/>
                <a:gdLst>
                  <a:gd name="T0" fmla="*/ 172 w 172"/>
                  <a:gd name="T1" fmla="*/ 145 h 145"/>
                  <a:gd name="T2" fmla="*/ 0 w 172"/>
                  <a:gd name="T3" fmla="*/ 145 h 145"/>
                  <a:gd name="T4" fmla="*/ 0 w 172"/>
                  <a:gd name="T5" fmla="*/ 0 h 145"/>
                  <a:gd name="T6" fmla="*/ 172 w 172"/>
                  <a:gd name="T7" fmla="*/ 0 h 145"/>
                  <a:gd name="T8" fmla="*/ 172 w 172"/>
                  <a:gd name="T9" fmla="*/ 145 h 145"/>
                  <a:gd name="T10" fmla="*/ 9 w 172"/>
                  <a:gd name="T11" fmla="*/ 136 h 145"/>
                  <a:gd name="T12" fmla="*/ 163 w 172"/>
                  <a:gd name="T13" fmla="*/ 136 h 145"/>
                  <a:gd name="T14" fmla="*/ 163 w 172"/>
                  <a:gd name="T15" fmla="*/ 9 h 145"/>
                  <a:gd name="T16" fmla="*/ 9 w 172"/>
                  <a:gd name="T17" fmla="*/ 9 h 145"/>
                  <a:gd name="T18" fmla="*/ 9 w 172"/>
                  <a:gd name="T19" fmla="*/ 13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45">
                    <a:moveTo>
                      <a:pt x="172" y="145"/>
                    </a:moveTo>
                    <a:lnTo>
                      <a:pt x="0" y="145"/>
                    </a:lnTo>
                    <a:lnTo>
                      <a:pt x="0" y="0"/>
                    </a:lnTo>
                    <a:lnTo>
                      <a:pt x="172" y="0"/>
                    </a:lnTo>
                    <a:lnTo>
                      <a:pt x="172" y="145"/>
                    </a:lnTo>
                    <a:close/>
                    <a:moveTo>
                      <a:pt x="9" y="136"/>
                    </a:moveTo>
                    <a:lnTo>
                      <a:pt x="163" y="136"/>
                    </a:lnTo>
                    <a:lnTo>
                      <a:pt x="163" y="9"/>
                    </a:lnTo>
                    <a:lnTo>
                      <a:pt x="9" y="9"/>
                    </a:lnTo>
                    <a:lnTo>
                      <a:pt x="9" y="136"/>
                    </a:lnTo>
                    <a:close/>
                  </a:path>
                </a:pathLst>
              </a:custGeom>
              <a:solidFill>
                <a:srgbClr val="222829"/>
              </a:solid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Rectangle 241"/>
              <p:cNvSpPr>
                <a:spLocks noChangeArrowheads="1"/>
              </p:cNvSpPr>
              <p:nvPr/>
            </p:nvSpPr>
            <p:spPr bwMode="auto">
              <a:xfrm>
                <a:off x="787401" y="4108450"/>
                <a:ext cx="258763"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Rectangle 242"/>
              <p:cNvSpPr>
                <a:spLocks noChangeArrowheads="1"/>
              </p:cNvSpPr>
              <p:nvPr/>
            </p:nvSpPr>
            <p:spPr bwMode="auto">
              <a:xfrm>
                <a:off x="865189" y="4073525"/>
                <a:ext cx="15875" cy="215900"/>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Rectangle 243"/>
              <p:cNvSpPr>
                <a:spLocks noChangeArrowheads="1"/>
              </p:cNvSpPr>
              <p:nvPr/>
            </p:nvSpPr>
            <p:spPr bwMode="auto">
              <a:xfrm>
                <a:off x="909639" y="4116388"/>
                <a:ext cx="14288" cy="17303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 name="Rectangle 244"/>
              <p:cNvSpPr>
                <a:spLocks noChangeArrowheads="1"/>
              </p:cNvSpPr>
              <p:nvPr/>
            </p:nvSpPr>
            <p:spPr bwMode="auto">
              <a:xfrm>
                <a:off x="952501" y="4116388"/>
                <a:ext cx="14288" cy="17303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 name="Rectangle 245"/>
              <p:cNvSpPr>
                <a:spLocks noChangeArrowheads="1"/>
              </p:cNvSpPr>
              <p:nvPr/>
            </p:nvSpPr>
            <p:spPr bwMode="auto">
              <a:xfrm>
                <a:off x="995364" y="4116388"/>
                <a:ext cx="14288" cy="17303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Rectangle 246"/>
              <p:cNvSpPr>
                <a:spLocks noChangeArrowheads="1"/>
              </p:cNvSpPr>
              <p:nvPr/>
            </p:nvSpPr>
            <p:spPr bwMode="auto">
              <a:xfrm>
                <a:off x="873126" y="4152900"/>
                <a:ext cx="17303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Rectangle 247"/>
              <p:cNvSpPr>
                <a:spLocks noChangeArrowheads="1"/>
              </p:cNvSpPr>
              <p:nvPr/>
            </p:nvSpPr>
            <p:spPr bwMode="auto">
              <a:xfrm>
                <a:off x="873126" y="4195763"/>
                <a:ext cx="17303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Rectangle 248"/>
              <p:cNvSpPr>
                <a:spLocks noChangeArrowheads="1"/>
              </p:cNvSpPr>
              <p:nvPr/>
            </p:nvSpPr>
            <p:spPr bwMode="auto">
              <a:xfrm>
                <a:off x="873126" y="4238625"/>
                <a:ext cx="17303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Rectangle 249"/>
              <p:cNvSpPr>
                <a:spLocks noChangeArrowheads="1"/>
              </p:cNvSpPr>
              <p:nvPr/>
            </p:nvSpPr>
            <p:spPr bwMode="auto">
              <a:xfrm>
                <a:off x="815976" y="4152900"/>
                <a:ext cx="28575"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Rectangle 250"/>
              <p:cNvSpPr>
                <a:spLocks noChangeArrowheads="1"/>
              </p:cNvSpPr>
              <p:nvPr/>
            </p:nvSpPr>
            <p:spPr bwMode="auto">
              <a:xfrm>
                <a:off x="815976" y="4195763"/>
                <a:ext cx="28575"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Rectangle 251"/>
              <p:cNvSpPr>
                <a:spLocks noChangeArrowheads="1"/>
              </p:cNvSpPr>
              <p:nvPr/>
            </p:nvSpPr>
            <p:spPr bwMode="auto">
              <a:xfrm>
                <a:off x="815976" y="4238625"/>
                <a:ext cx="28575"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Rectangle 252"/>
              <p:cNvSpPr>
                <a:spLocks noChangeArrowheads="1"/>
              </p:cNvSpPr>
              <p:nvPr/>
            </p:nvSpPr>
            <p:spPr bwMode="auto">
              <a:xfrm>
                <a:off x="779464" y="3994150"/>
                <a:ext cx="1428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Rectangle 253"/>
              <p:cNvSpPr>
                <a:spLocks noChangeArrowheads="1"/>
              </p:cNvSpPr>
              <p:nvPr/>
            </p:nvSpPr>
            <p:spPr bwMode="auto">
              <a:xfrm>
                <a:off x="808039" y="3994150"/>
                <a:ext cx="1428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Rectangle 254"/>
              <p:cNvSpPr>
                <a:spLocks noChangeArrowheads="1"/>
              </p:cNvSpPr>
              <p:nvPr/>
            </p:nvSpPr>
            <p:spPr bwMode="auto">
              <a:xfrm>
                <a:off x="836614" y="3994150"/>
                <a:ext cx="14288" cy="14288"/>
              </a:xfrm>
              <a:prstGeom prst="rect">
                <a:avLst/>
              </a:prstGeom>
              <a:solidFill>
                <a:srgbClr val="222829"/>
              </a:solidFill>
              <a:ln w="9525">
                <a:solidFill>
                  <a:srgbClr val="000000"/>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83" name="Group 82"/>
          <p:cNvGrpSpPr/>
          <p:nvPr/>
        </p:nvGrpSpPr>
        <p:grpSpPr>
          <a:xfrm>
            <a:off x="575763" y="2407469"/>
            <a:ext cx="374650" cy="463551"/>
            <a:chOff x="2351089" y="3155950"/>
            <a:chExt cx="374650" cy="463551"/>
          </a:xfrm>
          <a:solidFill>
            <a:schemeClr val="bg1"/>
          </a:solidFill>
        </p:grpSpPr>
        <p:sp>
          <p:nvSpPr>
            <p:cNvPr id="84" name="Freeform 473"/>
            <p:cNvSpPr>
              <a:spLocks/>
            </p:cNvSpPr>
            <p:nvPr/>
          </p:nvSpPr>
          <p:spPr bwMode="auto">
            <a:xfrm>
              <a:off x="2667001" y="3155950"/>
              <a:ext cx="58738" cy="101600"/>
            </a:xfrm>
            <a:custGeom>
              <a:avLst/>
              <a:gdLst>
                <a:gd name="T0" fmla="*/ 4 w 32"/>
                <a:gd name="T1" fmla="*/ 56 h 56"/>
                <a:gd name="T2" fmla="*/ 0 w 32"/>
                <a:gd name="T3" fmla="*/ 56 h 56"/>
                <a:gd name="T4" fmla="*/ 0 w 32"/>
                <a:gd name="T5" fmla="*/ 48 h 56"/>
                <a:gd name="T6" fmla="*/ 4 w 32"/>
                <a:gd name="T7" fmla="*/ 48 h 56"/>
                <a:gd name="T8" fmla="*/ 24 w 32"/>
                <a:gd name="T9" fmla="*/ 28 h 56"/>
                <a:gd name="T10" fmla="*/ 4 w 32"/>
                <a:gd name="T11" fmla="*/ 8 h 56"/>
                <a:gd name="T12" fmla="*/ 4 w 32"/>
                <a:gd name="T13" fmla="*/ 0 h 56"/>
                <a:gd name="T14" fmla="*/ 32 w 32"/>
                <a:gd name="T15" fmla="*/ 28 h 56"/>
                <a:gd name="T16" fmla="*/ 4 w 32"/>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6">
                  <a:moveTo>
                    <a:pt x="4" y="56"/>
                  </a:moveTo>
                  <a:cubicBezTo>
                    <a:pt x="0" y="56"/>
                    <a:pt x="0" y="56"/>
                    <a:pt x="0" y="56"/>
                  </a:cubicBezTo>
                  <a:cubicBezTo>
                    <a:pt x="0" y="48"/>
                    <a:pt x="0" y="48"/>
                    <a:pt x="0" y="48"/>
                  </a:cubicBezTo>
                  <a:cubicBezTo>
                    <a:pt x="4" y="48"/>
                    <a:pt x="4" y="48"/>
                    <a:pt x="4" y="48"/>
                  </a:cubicBezTo>
                  <a:cubicBezTo>
                    <a:pt x="15" y="48"/>
                    <a:pt x="24" y="39"/>
                    <a:pt x="24" y="28"/>
                  </a:cubicBezTo>
                  <a:cubicBezTo>
                    <a:pt x="24" y="17"/>
                    <a:pt x="15" y="8"/>
                    <a:pt x="4" y="8"/>
                  </a:cubicBezTo>
                  <a:cubicBezTo>
                    <a:pt x="4" y="0"/>
                    <a:pt x="4" y="0"/>
                    <a:pt x="4" y="0"/>
                  </a:cubicBezTo>
                  <a:cubicBezTo>
                    <a:pt x="20" y="0"/>
                    <a:pt x="32" y="13"/>
                    <a:pt x="32" y="28"/>
                  </a:cubicBezTo>
                  <a:cubicBezTo>
                    <a:pt x="32" y="44"/>
                    <a:pt x="20" y="56"/>
                    <a:pt x="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 name="Rectangle 474"/>
            <p:cNvSpPr>
              <a:spLocks noChangeArrowheads="1"/>
            </p:cNvSpPr>
            <p:nvPr/>
          </p:nvSpPr>
          <p:spPr bwMode="auto">
            <a:xfrm>
              <a:off x="2487614" y="32432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6" name="Rectangle 475"/>
            <p:cNvSpPr>
              <a:spLocks noChangeArrowheads="1"/>
            </p:cNvSpPr>
            <p:nvPr/>
          </p:nvSpPr>
          <p:spPr bwMode="auto">
            <a:xfrm>
              <a:off x="2516189" y="32432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 name="Rectangle 476"/>
            <p:cNvSpPr>
              <a:spLocks noChangeArrowheads="1"/>
            </p:cNvSpPr>
            <p:nvPr/>
          </p:nvSpPr>
          <p:spPr bwMode="auto">
            <a:xfrm>
              <a:off x="2459039" y="32432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 name="Rectangle 477"/>
            <p:cNvSpPr>
              <a:spLocks noChangeArrowheads="1"/>
            </p:cNvSpPr>
            <p:nvPr/>
          </p:nvSpPr>
          <p:spPr bwMode="auto">
            <a:xfrm>
              <a:off x="2408239" y="3286125"/>
              <a:ext cx="1651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1" name="Rectangle 478"/>
            <p:cNvSpPr>
              <a:spLocks noChangeArrowheads="1"/>
            </p:cNvSpPr>
            <p:nvPr/>
          </p:nvSpPr>
          <p:spPr bwMode="auto">
            <a:xfrm>
              <a:off x="2408239" y="3314700"/>
              <a:ext cx="1651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2" name="Rectangle 479"/>
            <p:cNvSpPr>
              <a:spLocks noChangeArrowheads="1"/>
            </p:cNvSpPr>
            <p:nvPr/>
          </p:nvSpPr>
          <p:spPr bwMode="auto">
            <a:xfrm>
              <a:off x="2408239" y="3343275"/>
              <a:ext cx="16510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3" name="Rectangle 480"/>
            <p:cNvSpPr>
              <a:spLocks noChangeArrowheads="1"/>
            </p:cNvSpPr>
            <p:nvPr/>
          </p:nvSpPr>
          <p:spPr bwMode="auto">
            <a:xfrm>
              <a:off x="2408239" y="3373438"/>
              <a:ext cx="1651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4" name="Rectangle 481"/>
            <p:cNvSpPr>
              <a:spLocks noChangeArrowheads="1"/>
            </p:cNvSpPr>
            <p:nvPr/>
          </p:nvSpPr>
          <p:spPr bwMode="auto">
            <a:xfrm>
              <a:off x="2408239" y="3402013"/>
              <a:ext cx="1651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 name="Freeform 482"/>
            <p:cNvSpPr>
              <a:spLocks/>
            </p:cNvSpPr>
            <p:nvPr/>
          </p:nvSpPr>
          <p:spPr bwMode="auto">
            <a:xfrm>
              <a:off x="2351089" y="3155950"/>
              <a:ext cx="330200" cy="419100"/>
            </a:xfrm>
            <a:custGeom>
              <a:avLst/>
              <a:gdLst>
                <a:gd name="T0" fmla="*/ 156 w 184"/>
                <a:gd name="T1" fmla="*/ 232 h 232"/>
                <a:gd name="T2" fmla="*/ 108 w 184"/>
                <a:gd name="T3" fmla="*/ 232 h 232"/>
                <a:gd name="T4" fmla="*/ 108 w 184"/>
                <a:gd name="T5" fmla="*/ 224 h 232"/>
                <a:gd name="T6" fmla="*/ 152 w 184"/>
                <a:gd name="T7" fmla="*/ 224 h 232"/>
                <a:gd name="T8" fmla="*/ 152 w 184"/>
                <a:gd name="T9" fmla="*/ 28 h 232"/>
                <a:gd name="T10" fmla="*/ 161 w 184"/>
                <a:gd name="T11" fmla="*/ 8 h 232"/>
                <a:gd name="T12" fmla="*/ 28 w 184"/>
                <a:gd name="T13" fmla="*/ 8 h 232"/>
                <a:gd name="T14" fmla="*/ 8 w 184"/>
                <a:gd name="T15" fmla="*/ 28 h 232"/>
                <a:gd name="T16" fmla="*/ 8 w 184"/>
                <a:gd name="T17" fmla="*/ 224 h 232"/>
                <a:gd name="T18" fmla="*/ 52 w 184"/>
                <a:gd name="T19" fmla="*/ 224 h 232"/>
                <a:gd name="T20" fmla="*/ 52 w 184"/>
                <a:gd name="T21" fmla="*/ 232 h 232"/>
                <a:gd name="T22" fmla="*/ 4 w 184"/>
                <a:gd name="T23" fmla="*/ 232 h 232"/>
                <a:gd name="T24" fmla="*/ 0 w 184"/>
                <a:gd name="T25" fmla="*/ 228 h 232"/>
                <a:gd name="T26" fmla="*/ 0 w 184"/>
                <a:gd name="T27" fmla="*/ 28 h 232"/>
                <a:gd name="T28" fmla="*/ 28 w 184"/>
                <a:gd name="T29" fmla="*/ 0 h 232"/>
                <a:gd name="T30" fmla="*/ 180 w 184"/>
                <a:gd name="T31" fmla="*/ 0 h 232"/>
                <a:gd name="T32" fmla="*/ 184 w 184"/>
                <a:gd name="T33" fmla="*/ 4 h 232"/>
                <a:gd name="T34" fmla="*/ 180 w 184"/>
                <a:gd name="T35" fmla="*/ 8 h 232"/>
                <a:gd name="T36" fmla="*/ 160 w 184"/>
                <a:gd name="T37" fmla="*/ 28 h 232"/>
                <a:gd name="T38" fmla="*/ 160 w 184"/>
                <a:gd name="T39" fmla="*/ 228 h 232"/>
                <a:gd name="T40" fmla="*/ 156 w 184"/>
                <a:gd name="T4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232">
                  <a:moveTo>
                    <a:pt x="156" y="232"/>
                  </a:moveTo>
                  <a:cubicBezTo>
                    <a:pt x="108" y="232"/>
                    <a:pt x="108" y="232"/>
                    <a:pt x="108" y="232"/>
                  </a:cubicBezTo>
                  <a:cubicBezTo>
                    <a:pt x="108" y="224"/>
                    <a:pt x="108" y="224"/>
                    <a:pt x="108" y="224"/>
                  </a:cubicBezTo>
                  <a:cubicBezTo>
                    <a:pt x="152" y="224"/>
                    <a:pt x="152" y="224"/>
                    <a:pt x="152" y="224"/>
                  </a:cubicBezTo>
                  <a:cubicBezTo>
                    <a:pt x="152" y="28"/>
                    <a:pt x="152" y="28"/>
                    <a:pt x="152" y="28"/>
                  </a:cubicBezTo>
                  <a:cubicBezTo>
                    <a:pt x="152" y="21"/>
                    <a:pt x="155" y="13"/>
                    <a:pt x="161" y="8"/>
                  </a:cubicBezTo>
                  <a:cubicBezTo>
                    <a:pt x="28" y="8"/>
                    <a:pt x="28" y="8"/>
                    <a:pt x="28" y="8"/>
                  </a:cubicBezTo>
                  <a:cubicBezTo>
                    <a:pt x="17" y="8"/>
                    <a:pt x="8" y="17"/>
                    <a:pt x="8" y="28"/>
                  </a:cubicBezTo>
                  <a:cubicBezTo>
                    <a:pt x="8" y="224"/>
                    <a:pt x="8" y="224"/>
                    <a:pt x="8" y="224"/>
                  </a:cubicBezTo>
                  <a:cubicBezTo>
                    <a:pt x="52" y="224"/>
                    <a:pt x="52" y="224"/>
                    <a:pt x="52" y="224"/>
                  </a:cubicBezTo>
                  <a:cubicBezTo>
                    <a:pt x="52" y="232"/>
                    <a:pt x="52" y="232"/>
                    <a:pt x="52" y="232"/>
                  </a:cubicBezTo>
                  <a:cubicBezTo>
                    <a:pt x="4" y="232"/>
                    <a:pt x="4" y="232"/>
                    <a:pt x="4" y="232"/>
                  </a:cubicBezTo>
                  <a:cubicBezTo>
                    <a:pt x="2" y="232"/>
                    <a:pt x="0" y="231"/>
                    <a:pt x="0" y="228"/>
                  </a:cubicBezTo>
                  <a:cubicBezTo>
                    <a:pt x="0" y="28"/>
                    <a:pt x="0" y="28"/>
                    <a:pt x="0" y="28"/>
                  </a:cubicBezTo>
                  <a:cubicBezTo>
                    <a:pt x="0" y="13"/>
                    <a:pt x="13" y="0"/>
                    <a:pt x="28" y="0"/>
                  </a:cubicBezTo>
                  <a:cubicBezTo>
                    <a:pt x="180" y="0"/>
                    <a:pt x="180" y="0"/>
                    <a:pt x="180" y="0"/>
                  </a:cubicBezTo>
                  <a:cubicBezTo>
                    <a:pt x="182" y="0"/>
                    <a:pt x="184" y="2"/>
                    <a:pt x="184" y="4"/>
                  </a:cubicBezTo>
                  <a:cubicBezTo>
                    <a:pt x="184" y="7"/>
                    <a:pt x="182" y="8"/>
                    <a:pt x="180" y="8"/>
                  </a:cubicBezTo>
                  <a:cubicBezTo>
                    <a:pt x="169" y="8"/>
                    <a:pt x="160" y="17"/>
                    <a:pt x="160" y="28"/>
                  </a:cubicBezTo>
                  <a:cubicBezTo>
                    <a:pt x="160" y="228"/>
                    <a:pt x="160" y="228"/>
                    <a:pt x="160" y="228"/>
                  </a:cubicBezTo>
                  <a:cubicBezTo>
                    <a:pt x="160" y="231"/>
                    <a:pt x="158" y="232"/>
                    <a:pt x="156" y="2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 name="Freeform 483"/>
            <p:cNvSpPr>
              <a:spLocks/>
            </p:cNvSpPr>
            <p:nvPr/>
          </p:nvSpPr>
          <p:spPr bwMode="auto">
            <a:xfrm>
              <a:off x="2459039" y="3532188"/>
              <a:ext cx="71438" cy="87313"/>
            </a:xfrm>
            <a:custGeom>
              <a:avLst/>
              <a:gdLst>
                <a:gd name="T0" fmla="*/ 36 w 40"/>
                <a:gd name="T1" fmla="*/ 48 h 49"/>
                <a:gd name="T2" fmla="*/ 33 w 40"/>
                <a:gd name="T3" fmla="*/ 47 h 49"/>
                <a:gd name="T4" fmla="*/ 20 w 40"/>
                <a:gd name="T5" fmla="*/ 34 h 49"/>
                <a:gd name="T6" fmla="*/ 7 w 40"/>
                <a:gd name="T7" fmla="*/ 47 h 49"/>
                <a:gd name="T8" fmla="*/ 3 w 40"/>
                <a:gd name="T9" fmla="*/ 48 h 49"/>
                <a:gd name="T10" fmla="*/ 0 w 40"/>
                <a:gd name="T11" fmla="*/ 44 h 49"/>
                <a:gd name="T12" fmla="*/ 0 w 40"/>
                <a:gd name="T13" fmla="*/ 0 h 49"/>
                <a:gd name="T14" fmla="*/ 8 w 40"/>
                <a:gd name="T15" fmla="*/ 0 h 49"/>
                <a:gd name="T16" fmla="*/ 8 w 40"/>
                <a:gd name="T17" fmla="*/ 35 h 49"/>
                <a:gd name="T18" fmla="*/ 17 w 40"/>
                <a:gd name="T19" fmla="*/ 26 h 49"/>
                <a:gd name="T20" fmla="*/ 23 w 40"/>
                <a:gd name="T21" fmla="*/ 26 h 49"/>
                <a:gd name="T22" fmla="*/ 32 w 40"/>
                <a:gd name="T23" fmla="*/ 35 h 49"/>
                <a:gd name="T24" fmla="*/ 32 w 40"/>
                <a:gd name="T25" fmla="*/ 0 h 49"/>
                <a:gd name="T26" fmla="*/ 40 w 40"/>
                <a:gd name="T27" fmla="*/ 0 h 49"/>
                <a:gd name="T28" fmla="*/ 40 w 40"/>
                <a:gd name="T29" fmla="*/ 44 h 49"/>
                <a:gd name="T30" fmla="*/ 38 w 40"/>
                <a:gd name="T31" fmla="*/ 48 h 49"/>
                <a:gd name="T32" fmla="*/ 36 w 40"/>
                <a:gd name="T33" fmla="*/ 4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49">
                  <a:moveTo>
                    <a:pt x="36" y="48"/>
                  </a:moveTo>
                  <a:cubicBezTo>
                    <a:pt x="35" y="48"/>
                    <a:pt x="34" y="48"/>
                    <a:pt x="33" y="47"/>
                  </a:cubicBezTo>
                  <a:cubicBezTo>
                    <a:pt x="20" y="34"/>
                    <a:pt x="20" y="34"/>
                    <a:pt x="20" y="34"/>
                  </a:cubicBezTo>
                  <a:cubicBezTo>
                    <a:pt x="7" y="47"/>
                    <a:pt x="7" y="47"/>
                    <a:pt x="7" y="47"/>
                  </a:cubicBezTo>
                  <a:cubicBezTo>
                    <a:pt x="6" y="48"/>
                    <a:pt x="4" y="49"/>
                    <a:pt x="3" y="48"/>
                  </a:cubicBezTo>
                  <a:cubicBezTo>
                    <a:pt x="1" y="47"/>
                    <a:pt x="0" y="46"/>
                    <a:pt x="0" y="44"/>
                  </a:cubicBezTo>
                  <a:cubicBezTo>
                    <a:pt x="0" y="0"/>
                    <a:pt x="0" y="0"/>
                    <a:pt x="0" y="0"/>
                  </a:cubicBezTo>
                  <a:cubicBezTo>
                    <a:pt x="8" y="0"/>
                    <a:pt x="8" y="0"/>
                    <a:pt x="8" y="0"/>
                  </a:cubicBezTo>
                  <a:cubicBezTo>
                    <a:pt x="8" y="35"/>
                    <a:pt x="8" y="35"/>
                    <a:pt x="8" y="35"/>
                  </a:cubicBezTo>
                  <a:cubicBezTo>
                    <a:pt x="17" y="26"/>
                    <a:pt x="17" y="26"/>
                    <a:pt x="17" y="26"/>
                  </a:cubicBezTo>
                  <a:cubicBezTo>
                    <a:pt x="19" y="24"/>
                    <a:pt x="21" y="24"/>
                    <a:pt x="23" y="26"/>
                  </a:cubicBezTo>
                  <a:cubicBezTo>
                    <a:pt x="32" y="35"/>
                    <a:pt x="32" y="35"/>
                    <a:pt x="32" y="35"/>
                  </a:cubicBezTo>
                  <a:cubicBezTo>
                    <a:pt x="32" y="0"/>
                    <a:pt x="32" y="0"/>
                    <a:pt x="32" y="0"/>
                  </a:cubicBezTo>
                  <a:cubicBezTo>
                    <a:pt x="40" y="0"/>
                    <a:pt x="40" y="0"/>
                    <a:pt x="40" y="0"/>
                  </a:cubicBezTo>
                  <a:cubicBezTo>
                    <a:pt x="40" y="44"/>
                    <a:pt x="40" y="44"/>
                    <a:pt x="40" y="44"/>
                  </a:cubicBezTo>
                  <a:cubicBezTo>
                    <a:pt x="40" y="46"/>
                    <a:pt x="39" y="47"/>
                    <a:pt x="38" y="48"/>
                  </a:cubicBezTo>
                  <a:cubicBezTo>
                    <a:pt x="37" y="48"/>
                    <a:pt x="37" y="48"/>
                    <a:pt x="3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7" name="Freeform 484"/>
            <p:cNvSpPr>
              <a:spLocks noEditPoints="1"/>
            </p:cNvSpPr>
            <p:nvPr/>
          </p:nvSpPr>
          <p:spPr bwMode="auto">
            <a:xfrm>
              <a:off x="2444751" y="3444875"/>
              <a:ext cx="100013" cy="101600"/>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8 h 56"/>
                <a:gd name="T12" fmla="*/ 8 w 56"/>
                <a:gd name="T13" fmla="*/ 28 h 56"/>
                <a:gd name="T14" fmla="*/ 28 w 56"/>
                <a:gd name="T15" fmla="*/ 48 h 56"/>
                <a:gd name="T16" fmla="*/ 48 w 56"/>
                <a:gd name="T17" fmla="*/ 28 h 56"/>
                <a:gd name="T18" fmla="*/ 28 w 56"/>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3" y="56"/>
                    <a:pt x="0" y="44"/>
                    <a:pt x="0" y="28"/>
                  </a:cubicBezTo>
                  <a:cubicBezTo>
                    <a:pt x="0" y="13"/>
                    <a:pt x="13" y="0"/>
                    <a:pt x="28" y="0"/>
                  </a:cubicBezTo>
                  <a:cubicBezTo>
                    <a:pt x="44" y="0"/>
                    <a:pt x="56" y="13"/>
                    <a:pt x="56" y="28"/>
                  </a:cubicBezTo>
                  <a:cubicBezTo>
                    <a:pt x="56" y="44"/>
                    <a:pt x="44" y="56"/>
                    <a:pt x="28" y="56"/>
                  </a:cubicBezTo>
                  <a:close/>
                  <a:moveTo>
                    <a:pt x="28" y="8"/>
                  </a:moveTo>
                  <a:cubicBezTo>
                    <a:pt x="17" y="8"/>
                    <a:pt x="8" y="17"/>
                    <a:pt x="8" y="28"/>
                  </a:cubicBezTo>
                  <a:cubicBezTo>
                    <a:pt x="8" y="39"/>
                    <a:pt x="17" y="48"/>
                    <a:pt x="28" y="48"/>
                  </a:cubicBezTo>
                  <a:cubicBezTo>
                    <a:pt x="39" y="48"/>
                    <a:pt x="48" y="39"/>
                    <a:pt x="48" y="28"/>
                  </a:cubicBezTo>
                  <a:cubicBezTo>
                    <a:pt x="48" y="17"/>
                    <a:pt x="39"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 name="Rectangle 485"/>
            <p:cNvSpPr>
              <a:spLocks noChangeArrowheads="1"/>
            </p:cNvSpPr>
            <p:nvPr/>
          </p:nvSpPr>
          <p:spPr bwMode="auto">
            <a:xfrm>
              <a:off x="2408239" y="34877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 name="Rectangle 486"/>
            <p:cNvSpPr>
              <a:spLocks noChangeArrowheads="1"/>
            </p:cNvSpPr>
            <p:nvPr/>
          </p:nvSpPr>
          <p:spPr bwMode="auto">
            <a:xfrm>
              <a:off x="2559051" y="34877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 name="Rectangle 487"/>
            <p:cNvSpPr>
              <a:spLocks noChangeArrowheads="1"/>
            </p:cNvSpPr>
            <p:nvPr/>
          </p:nvSpPr>
          <p:spPr bwMode="auto">
            <a:xfrm>
              <a:off x="2652714" y="3243263"/>
              <a:ext cx="14288"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Tree>
    <p:extLst>
      <p:ext uri="{BB962C8B-B14F-4D97-AF65-F5344CB8AC3E}">
        <p14:creationId xmlns:p14="http://schemas.microsoft.com/office/powerpoint/2010/main" val="5353065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1" y="2424333"/>
            <a:ext cx="11470665"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Build your idea, iteratively…</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39639859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Rectangle 237"/>
          <p:cNvSpPr/>
          <p:nvPr/>
        </p:nvSpPr>
        <p:spPr>
          <a:xfrm>
            <a:off x="7016864" y="914399"/>
            <a:ext cx="4769755" cy="5495537"/>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a:solidFill>
                  <a:srgbClr val="73B632"/>
                </a:solidFill>
              </a:rPr>
              <a:t>Delivery</a:t>
            </a:r>
            <a:endParaRPr lang="en-CA" sz="2800" b="1" dirty="0">
              <a:solidFill>
                <a:srgbClr val="E47623"/>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Implement production ready capabilities</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42</a:t>
            </a:fld>
            <a:endParaRPr lang="en-US">
              <a:solidFill>
                <a:prstClr val="black">
                  <a:tint val="75000"/>
                </a:prstClr>
              </a:solidFill>
            </a:endParaRPr>
          </a:p>
        </p:txBody>
      </p:sp>
      <p:grpSp>
        <p:nvGrpSpPr>
          <p:cNvPr id="7" name="Group 6"/>
          <p:cNvGrpSpPr/>
          <p:nvPr/>
        </p:nvGrpSpPr>
        <p:grpSpPr>
          <a:xfrm>
            <a:off x="7260210" y="2161034"/>
            <a:ext cx="4441666" cy="855669"/>
            <a:chOff x="6443736" y="2336464"/>
            <a:chExt cx="4441666" cy="855669"/>
          </a:xfrm>
        </p:grpSpPr>
        <p:sp>
          <p:nvSpPr>
            <p:cNvPr id="145" name="Title 1">
              <a:extLst>
                <a:ext uri="{FF2B5EF4-FFF2-40B4-BE49-F238E27FC236}">
                  <a16:creationId xmlns:a16="http://schemas.microsoft.com/office/drawing/2014/main" xmlns="" id="{C4CC0F66-F716-9E4A-A350-90E627E348D3}"/>
                </a:ext>
              </a:extLst>
            </p:cNvPr>
            <p:cNvSpPr txBox="1">
              <a:spLocks/>
            </p:cNvSpPr>
            <p:nvPr/>
          </p:nvSpPr>
          <p:spPr bwMode="auto">
            <a:xfrm>
              <a:off x="6443736" y="2336464"/>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How?</a:t>
              </a:r>
              <a:endParaRPr lang="en-CA" sz="1600" b="1" dirty="0">
                <a:solidFill>
                  <a:srgbClr val="EF4051"/>
                </a:solidFill>
              </a:endParaRPr>
            </a:p>
          </p:txBody>
        </p:sp>
        <p:sp>
          <p:nvSpPr>
            <p:cNvPr id="146" name="Title 1">
              <a:extLst>
                <a:ext uri="{FF2B5EF4-FFF2-40B4-BE49-F238E27FC236}">
                  <a16:creationId xmlns:a16="http://schemas.microsoft.com/office/drawing/2014/main" xmlns="" id="{C4CC0F66-F716-9E4A-A350-90E627E348D3}"/>
                </a:ext>
              </a:extLst>
            </p:cNvPr>
            <p:cNvSpPr txBox="1">
              <a:spLocks/>
            </p:cNvSpPr>
            <p:nvPr/>
          </p:nvSpPr>
          <p:spPr bwMode="auto">
            <a:xfrm>
              <a:off x="6443737" y="2666716"/>
              <a:ext cx="4441665" cy="525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200" dirty="0" smtClean="0">
                  <a:solidFill>
                    <a:prstClr val="black"/>
                  </a:solidFill>
                </a:rPr>
                <a:t>In </a:t>
              </a:r>
              <a:r>
                <a:rPr lang="en-US" sz="1200" dirty="0">
                  <a:solidFill>
                    <a:prstClr val="black"/>
                  </a:solidFill>
                </a:rPr>
                <a:t>the delivery phase we will begin the iterative build process in order to deliver solution increments.</a:t>
              </a:r>
              <a:endParaRPr lang="en-CA" sz="1200" dirty="0">
                <a:solidFill>
                  <a:prstClr val="black"/>
                </a:solidFill>
              </a:endParaRPr>
            </a:p>
          </p:txBody>
        </p:sp>
      </p:grpSp>
      <p:sp>
        <p:nvSpPr>
          <p:cNvPr id="475" name="Title 1">
            <a:extLst>
              <a:ext uri="{FF2B5EF4-FFF2-40B4-BE49-F238E27FC236}">
                <a16:creationId xmlns:a16="http://schemas.microsoft.com/office/drawing/2014/main" xmlns="" id="{C4CC0F66-F716-9E4A-A350-90E627E348D3}"/>
              </a:ext>
            </a:extLst>
          </p:cNvPr>
          <p:cNvSpPr txBox="1">
            <a:spLocks/>
          </p:cNvSpPr>
          <p:nvPr/>
        </p:nvSpPr>
        <p:spPr bwMode="auto">
          <a:xfrm>
            <a:off x="2004553" y="437500"/>
            <a:ext cx="2010926" cy="1324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indent="-171450">
              <a:buFont typeface="Arial" panose="020B0604020202020204" pitchFamily="34" charset="0"/>
              <a:buChar char="•"/>
              <a:defRPr/>
            </a:pPr>
            <a:endParaRPr lang="en-CA" sz="1200" dirty="0" smtClean="0">
              <a:solidFill>
                <a:prstClr val="black"/>
              </a:solidFill>
            </a:endParaRPr>
          </a:p>
        </p:txBody>
      </p:sp>
      <p:grpSp>
        <p:nvGrpSpPr>
          <p:cNvPr id="8" name="Group 7"/>
          <p:cNvGrpSpPr/>
          <p:nvPr/>
        </p:nvGrpSpPr>
        <p:grpSpPr>
          <a:xfrm>
            <a:off x="7265705" y="3214698"/>
            <a:ext cx="4807041" cy="3007412"/>
            <a:chOff x="7265705" y="3478458"/>
            <a:chExt cx="4807041" cy="3007412"/>
          </a:xfrm>
        </p:grpSpPr>
        <p:sp>
          <p:nvSpPr>
            <p:cNvPr id="147" name="Title 1">
              <a:extLst>
                <a:ext uri="{FF2B5EF4-FFF2-40B4-BE49-F238E27FC236}">
                  <a16:creationId xmlns:a16="http://schemas.microsoft.com/office/drawing/2014/main" xmlns="" id="{C4CC0F66-F716-9E4A-A350-90E627E348D3}"/>
                </a:ext>
              </a:extLst>
            </p:cNvPr>
            <p:cNvSpPr txBox="1">
              <a:spLocks/>
            </p:cNvSpPr>
            <p:nvPr/>
          </p:nvSpPr>
          <p:spPr bwMode="auto">
            <a:xfrm>
              <a:off x="7265705" y="3478458"/>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Who?</a:t>
              </a:r>
              <a:endParaRPr lang="en-CA" sz="1600" b="1" dirty="0">
                <a:solidFill>
                  <a:srgbClr val="E47623"/>
                </a:solidFill>
              </a:endParaRPr>
            </a:p>
          </p:txBody>
        </p:sp>
        <p:sp>
          <p:nvSpPr>
            <p:cNvPr id="148" name="Title 1">
              <a:extLst>
                <a:ext uri="{FF2B5EF4-FFF2-40B4-BE49-F238E27FC236}">
                  <a16:creationId xmlns:a16="http://schemas.microsoft.com/office/drawing/2014/main" xmlns="" id="{C4CC0F66-F716-9E4A-A350-90E627E348D3}"/>
                </a:ext>
              </a:extLst>
            </p:cNvPr>
            <p:cNvSpPr txBox="1">
              <a:spLocks/>
            </p:cNvSpPr>
            <p:nvPr/>
          </p:nvSpPr>
          <p:spPr bwMode="auto">
            <a:xfrm>
              <a:off x="7569102" y="4066519"/>
              <a:ext cx="2010926" cy="2419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Program Stakeholders</a:t>
              </a:r>
            </a:p>
            <a:p>
              <a:pPr>
                <a:defRPr/>
              </a:pPr>
              <a:endParaRPr lang="en-CA" sz="1200" dirty="0" smtClean="0">
                <a:solidFill>
                  <a:prstClr val="black"/>
                </a:solidFill>
              </a:endParaRPr>
            </a:p>
            <a:p>
              <a:pPr>
                <a:defRPr/>
              </a:pPr>
              <a:r>
                <a:rPr lang="en-CA" sz="1200" dirty="0" smtClean="0">
                  <a:solidFill>
                    <a:prstClr val="black"/>
                  </a:solidFill>
                </a:rPr>
                <a:t>Program Owner</a:t>
              </a:r>
            </a:p>
            <a:p>
              <a:pPr>
                <a:defRPr/>
              </a:pPr>
              <a:endParaRPr lang="en-CA" sz="1200" dirty="0" smtClean="0">
                <a:solidFill>
                  <a:prstClr val="black"/>
                </a:solidFill>
              </a:endParaRPr>
            </a:p>
            <a:p>
              <a:pPr>
                <a:defRPr/>
              </a:pPr>
              <a:r>
                <a:rPr lang="en-CA" sz="1200" dirty="0" smtClean="0">
                  <a:solidFill>
                    <a:prstClr val="black"/>
                  </a:solidFill>
                </a:rPr>
                <a:t>Program SMEs</a:t>
              </a:r>
            </a:p>
            <a:p>
              <a:pPr>
                <a:defRPr/>
              </a:pPr>
              <a:endParaRPr lang="en-CA" sz="1200" dirty="0" smtClean="0">
                <a:solidFill>
                  <a:prstClr val="black"/>
                </a:solidFill>
              </a:endParaRPr>
            </a:p>
            <a:p>
              <a:pPr>
                <a:defRPr/>
              </a:pPr>
              <a:r>
                <a:rPr lang="en-CA" sz="1200" dirty="0" smtClean="0">
                  <a:solidFill>
                    <a:prstClr val="black"/>
                  </a:solidFill>
                </a:rPr>
                <a:t>UX Designer</a:t>
              </a:r>
            </a:p>
            <a:p>
              <a:pPr>
                <a:defRPr/>
              </a:pPr>
              <a:endParaRPr lang="en-CA" sz="1200" dirty="0" smtClean="0">
                <a:solidFill>
                  <a:prstClr val="black"/>
                </a:solidFill>
              </a:endParaRPr>
            </a:p>
            <a:p>
              <a:pPr lvl="0">
                <a:defRPr/>
              </a:pPr>
              <a:r>
                <a:rPr lang="en-CA" sz="1200" dirty="0">
                  <a:solidFill>
                    <a:prstClr val="black"/>
                  </a:solidFill>
                </a:rPr>
                <a:t>Solution </a:t>
              </a:r>
              <a:r>
                <a:rPr lang="en-CA" sz="1200" dirty="0" smtClean="0">
                  <a:solidFill>
                    <a:prstClr val="black"/>
                  </a:solidFill>
                </a:rPr>
                <a:t>Architect</a:t>
              </a:r>
            </a:p>
            <a:p>
              <a:pPr lvl="0">
                <a:defRPr/>
              </a:pPr>
              <a:endParaRPr lang="en-CA" sz="1200" dirty="0">
                <a:solidFill>
                  <a:prstClr val="black"/>
                </a:solidFill>
              </a:endParaRPr>
            </a:p>
            <a:p>
              <a:pPr lvl="0">
                <a:defRPr/>
              </a:pPr>
              <a:r>
                <a:rPr lang="en-CA" sz="1200" dirty="0">
                  <a:solidFill>
                    <a:prstClr val="black"/>
                  </a:solidFill>
                </a:rPr>
                <a:t>Developers</a:t>
              </a:r>
            </a:p>
            <a:p>
              <a:pPr>
                <a:defRPr/>
              </a:pPr>
              <a:endParaRPr lang="en-CA" sz="1200" dirty="0">
                <a:solidFill>
                  <a:prstClr val="black"/>
                </a:solidFill>
              </a:endParaRPr>
            </a:p>
            <a:p>
              <a:pPr>
                <a:defRPr/>
              </a:pPr>
              <a:r>
                <a:rPr lang="en-CA" sz="1200" dirty="0">
                  <a:solidFill>
                    <a:prstClr val="black"/>
                  </a:solidFill>
                </a:rPr>
                <a:t>Users</a:t>
              </a:r>
            </a:p>
          </p:txBody>
        </p:sp>
        <p:sp>
          <p:nvSpPr>
            <p:cNvPr id="149" name="Title 1">
              <a:extLst>
                <a:ext uri="{FF2B5EF4-FFF2-40B4-BE49-F238E27FC236}">
                  <a16:creationId xmlns:a16="http://schemas.microsoft.com/office/drawing/2014/main" xmlns="" id="{C4CC0F66-F716-9E4A-A350-90E627E348D3}"/>
                </a:ext>
              </a:extLst>
            </p:cNvPr>
            <p:cNvSpPr txBox="1">
              <a:spLocks/>
            </p:cNvSpPr>
            <p:nvPr/>
          </p:nvSpPr>
          <p:spPr bwMode="auto">
            <a:xfrm>
              <a:off x="10061820" y="4066518"/>
              <a:ext cx="2010926" cy="2419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Product Owner</a:t>
              </a:r>
            </a:p>
            <a:p>
              <a:pPr>
                <a:defRPr/>
              </a:pPr>
              <a:endParaRPr lang="en-CA" sz="1200" dirty="0" smtClean="0">
                <a:solidFill>
                  <a:prstClr val="black"/>
                </a:solidFill>
              </a:endParaRPr>
            </a:p>
            <a:p>
              <a:pPr>
                <a:defRPr/>
              </a:pPr>
              <a:r>
                <a:rPr lang="en-CA" sz="1200" dirty="0">
                  <a:solidFill>
                    <a:prstClr val="black"/>
                  </a:solidFill>
                </a:rPr>
                <a:t>Scrum Master</a:t>
              </a:r>
            </a:p>
            <a:p>
              <a:pPr>
                <a:defRPr/>
              </a:pPr>
              <a:endParaRPr lang="en-CA" sz="1200" dirty="0" smtClean="0">
                <a:solidFill>
                  <a:prstClr val="black"/>
                </a:solidFill>
              </a:endParaRPr>
            </a:p>
            <a:p>
              <a:pPr lvl="0">
                <a:defRPr/>
              </a:pPr>
              <a:r>
                <a:rPr lang="en-CA" sz="1200" dirty="0">
                  <a:solidFill>
                    <a:prstClr val="black"/>
                  </a:solidFill>
                </a:rPr>
                <a:t>Tester</a:t>
              </a:r>
            </a:p>
            <a:p>
              <a:pPr>
                <a:defRPr/>
              </a:pPr>
              <a:endParaRPr lang="en-CA" sz="1200" dirty="0" smtClean="0">
                <a:solidFill>
                  <a:prstClr val="black"/>
                </a:solidFill>
              </a:endParaRPr>
            </a:p>
            <a:p>
              <a:pPr>
                <a:defRPr/>
              </a:pPr>
              <a:r>
                <a:rPr lang="en-CA" sz="1200" dirty="0">
                  <a:solidFill>
                    <a:prstClr val="black"/>
                  </a:solidFill>
                </a:rPr>
                <a:t>Scrum Lead</a:t>
              </a:r>
            </a:p>
            <a:p>
              <a:pPr>
                <a:defRPr/>
              </a:pPr>
              <a:endParaRPr lang="en-CA" sz="1200" dirty="0" smtClean="0">
                <a:solidFill>
                  <a:prstClr val="black"/>
                </a:solidFill>
              </a:endParaRPr>
            </a:p>
            <a:p>
              <a:pPr>
                <a:defRPr/>
              </a:pPr>
              <a:r>
                <a:rPr lang="en-CA" sz="1200" dirty="0" smtClean="0">
                  <a:solidFill>
                    <a:prstClr val="black"/>
                  </a:solidFill>
                </a:rPr>
                <a:t>Technical SMEs</a:t>
              </a:r>
            </a:p>
            <a:p>
              <a:pPr>
                <a:defRPr/>
              </a:pPr>
              <a:endParaRPr lang="en-CA" sz="1200" dirty="0">
                <a:solidFill>
                  <a:prstClr val="black"/>
                </a:solidFill>
              </a:endParaRPr>
            </a:p>
            <a:p>
              <a:pPr lvl="0">
                <a:defRPr/>
              </a:pPr>
              <a:r>
                <a:rPr lang="en-CA" sz="1200" dirty="0">
                  <a:solidFill>
                    <a:prstClr val="black"/>
                  </a:solidFill>
                </a:rPr>
                <a:t>Communications</a:t>
              </a:r>
            </a:p>
            <a:p>
              <a:pPr>
                <a:defRPr/>
              </a:pPr>
              <a:endParaRPr lang="en-CA" sz="1200" dirty="0">
                <a:solidFill>
                  <a:prstClr val="black"/>
                </a:solidFill>
              </a:endParaRPr>
            </a:p>
            <a:p>
              <a:pPr>
                <a:defRPr/>
              </a:pPr>
              <a:endParaRPr lang="en-CA" sz="1200" dirty="0">
                <a:solidFill>
                  <a:prstClr val="black"/>
                </a:solidFill>
              </a:endParaRPr>
            </a:p>
          </p:txBody>
        </p:sp>
        <p:grpSp>
          <p:nvGrpSpPr>
            <p:cNvPr id="477" name="Group 476"/>
            <p:cNvGrpSpPr>
              <a:grpSpLocks noChangeAspect="1"/>
            </p:cNvGrpSpPr>
            <p:nvPr/>
          </p:nvGrpSpPr>
          <p:grpSpPr>
            <a:xfrm>
              <a:off x="7296110" y="4009004"/>
              <a:ext cx="276226" cy="277177"/>
              <a:chOff x="7181851" y="3905251"/>
              <a:chExt cx="460375" cy="461962"/>
            </a:xfrm>
          </p:grpSpPr>
          <p:sp>
            <p:nvSpPr>
              <p:cNvPr id="478" name="Rectangle 572"/>
              <p:cNvSpPr>
                <a:spLocks noChangeArrowheads="1"/>
              </p:cNvSpPr>
              <p:nvPr/>
            </p:nvSpPr>
            <p:spPr bwMode="auto">
              <a:xfrm>
                <a:off x="7261226"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79" name="Rectangle 573"/>
              <p:cNvSpPr>
                <a:spLocks noChangeArrowheads="1"/>
              </p:cNvSpPr>
              <p:nvPr/>
            </p:nvSpPr>
            <p:spPr bwMode="auto">
              <a:xfrm>
                <a:off x="7210426" y="42370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0" name="Freeform 574"/>
              <p:cNvSpPr>
                <a:spLocks noEditPoints="1"/>
              </p:cNvSpPr>
              <p:nvPr/>
            </p:nvSpPr>
            <p:spPr bwMode="auto">
              <a:xfrm>
                <a:off x="7210426"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1" name="Freeform 575"/>
              <p:cNvSpPr>
                <a:spLocks/>
              </p:cNvSpPr>
              <p:nvPr/>
            </p:nvSpPr>
            <p:spPr bwMode="auto">
              <a:xfrm>
                <a:off x="7196138" y="3990976"/>
                <a:ext cx="179388" cy="252412"/>
              </a:xfrm>
              <a:custGeom>
                <a:avLst/>
                <a:gdLst>
                  <a:gd name="T0" fmla="*/ 18 w 100"/>
                  <a:gd name="T1" fmla="*/ 140 h 140"/>
                  <a:gd name="T2" fmla="*/ 0 w 100"/>
                  <a:gd name="T3" fmla="*/ 140 h 140"/>
                  <a:gd name="T4" fmla="*/ 0 w 100"/>
                  <a:gd name="T5" fmla="*/ 16 h 140"/>
                  <a:gd name="T6" fmla="*/ 16 w 100"/>
                  <a:gd name="T7" fmla="*/ 0 h 140"/>
                  <a:gd name="T8" fmla="*/ 32 w 100"/>
                  <a:gd name="T9" fmla="*/ 0 h 140"/>
                  <a:gd name="T10" fmla="*/ 56 w 100"/>
                  <a:gd name="T11" fmla="*/ 24 h 140"/>
                  <a:gd name="T12" fmla="*/ 56 w 100"/>
                  <a:gd name="T13" fmla="*/ 48 h 140"/>
                  <a:gd name="T14" fmla="*/ 100 w 100"/>
                  <a:gd name="T15" fmla="*/ 48 h 140"/>
                  <a:gd name="T16" fmla="*/ 100 w 100"/>
                  <a:gd name="T17" fmla="*/ 72 h 140"/>
                  <a:gd name="T18" fmla="*/ 33 w 100"/>
                  <a:gd name="T19" fmla="*/ 72 h 140"/>
                  <a:gd name="T20" fmla="*/ 16 w 100"/>
                  <a:gd name="T21" fmla="*/ 29 h 140"/>
                  <a:gd name="T22" fmla="*/ 24 w 100"/>
                  <a:gd name="T23" fmla="*/ 27 h 140"/>
                  <a:gd name="T24" fmla="*/ 39 w 100"/>
                  <a:gd name="T25" fmla="*/ 64 h 140"/>
                  <a:gd name="T26" fmla="*/ 92 w 100"/>
                  <a:gd name="T27" fmla="*/ 64 h 140"/>
                  <a:gd name="T28" fmla="*/ 92 w 100"/>
                  <a:gd name="T29" fmla="*/ 56 h 140"/>
                  <a:gd name="T30" fmla="*/ 48 w 100"/>
                  <a:gd name="T31" fmla="*/ 56 h 140"/>
                  <a:gd name="T32" fmla="*/ 48 w 100"/>
                  <a:gd name="T33" fmla="*/ 24 h 140"/>
                  <a:gd name="T34" fmla="*/ 32 w 100"/>
                  <a:gd name="T35" fmla="*/ 8 h 140"/>
                  <a:gd name="T36" fmla="*/ 16 w 100"/>
                  <a:gd name="T37" fmla="*/ 8 h 140"/>
                  <a:gd name="T38" fmla="*/ 8 w 100"/>
                  <a:gd name="T39" fmla="*/ 16 h 140"/>
                  <a:gd name="T40" fmla="*/ 8 w 100"/>
                  <a:gd name="T41" fmla="*/ 132 h 140"/>
                  <a:gd name="T42" fmla="*/ 14 w 100"/>
                  <a:gd name="T43" fmla="*/ 132 h 140"/>
                  <a:gd name="T44" fmla="*/ 48 w 100"/>
                  <a:gd name="T45" fmla="*/ 98 h 140"/>
                  <a:gd name="T46" fmla="*/ 48 w 100"/>
                  <a:gd name="T47" fmla="*/ 80 h 140"/>
                  <a:gd name="T48" fmla="*/ 56 w 100"/>
                  <a:gd name="T49" fmla="*/ 80 h 140"/>
                  <a:gd name="T50" fmla="*/ 56 w 100"/>
                  <a:gd name="T51" fmla="*/ 102 h 140"/>
                  <a:gd name="T52" fmla="*/ 18 w 100"/>
                  <a:gd name="T53"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0">
                    <a:moveTo>
                      <a:pt x="18" y="140"/>
                    </a:moveTo>
                    <a:cubicBezTo>
                      <a:pt x="0" y="140"/>
                      <a:pt x="0" y="140"/>
                      <a:pt x="0" y="140"/>
                    </a:cubicBezTo>
                    <a:cubicBezTo>
                      <a:pt x="0" y="16"/>
                      <a:pt x="0" y="16"/>
                      <a:pt x="0" y="16"/>
                    </a:cubicBezTo>
                    <a:cubicBezTo>
                      <a:pt x="0" y="7"/>
                      <a:pt x="7" y="0"/>
                      <a:pt x="16" y="0"/>
                    </a:cubicBezTo>
                    <a:cubicBezTo>
                      <a:pt x="32" y="0"/>
                      <a:pt x="32" y="0"/>
                      <a:pt x="32" y="0"/>
                    </a:cubicBezTo>
                    <a:cubicBezTo>
                      <a:pt x="45" y="0"/>
                      <a:pt x="56" y="11"/>
                      <a:pt x="56" y="24"/>
                    </a:cubicBezTo>
                    <a:cubicBezTo>
                      <a:pt x="56" y="48"/>
                      <a:pt x="56" y="48"/>
                      <a:pt x="56" y="48"/>
                    </a:cubicBezTo>
                    <a:cubicBezTo>
                      <a:pt x="100" y="48"/>
                      <a:pt x="100" y="48"/>
                      <a:pt x="100" y="48"/>
                    </a:cubicBezTo>
                    <a:cubicBezTo>
                      <a:pt x="100" y="72"/>
                      <a:pt x="100" y="72"/>
                      <a:pt x="100" y="72"/>
                    </a:cubicBezTo>
                    <a:cubicBezTo>
                      <a:pt x="33" y="72"/>
                      <a:pt x="33" y="72"/>
                      <a:pt x="33" y="72"/>
                    </a:cubicBezTo>
                    <a:cubicBezTo>
                      <a:pt x="16" y="29"/>
                      <a:pt x="16" y="29"/>
                      <a:pt x="16" y="29"/>
                    </a:cubicBezTo>
                    <a:cubicBezTo>
                      <a:pt x="24" y="27"/>
                      <a:pt x="24" y="27"/>
                      <a:pt x="24" y="27"/>
                    </a:cubicBezTo>
                    <a:cubicBezTo>
                      <a:pt x="39" y="64"/>
                      <a:pt x="39" y="64"/>
                      <a:pt x="39" y="64"/>
                    </a:cubicBezTo>
                    <a:cubicBezTo>
                      <a:pt x="92" y="64"/>
                      <a:pt x="92" y="64"/>
                      <a:pt x="92" y="64"/>
                    </a:cubicBezTo>
                    <a:cubicBezTo>
                      <a:pt x="92" y="56"/>
                      <a:pt x="92" y="56"/>
                      <a:pt x="92" y="56"/>
                    </a:cubicBezTo>
                    <a:cubicBezTo>
                      <a:pt x="48" y="56"/>
                      <a:pt x="48" y="56"/>
                      <a:pt x="48" y="56"/>
                    </a:cubicBezTo>
                    <a:cubicBezTo>
                      <a:pt x="48" y="24"/>
                      <a:pt x="48" y="24"/>
                      <a:pt x="48" y="24"/>
                    </a:cubicBezTo>
                    <a:cubicBezTo>
                      <a:pt x="48" y="15"/>
                      <a:pt x="41" y="8"/>
                      <a:pt x="32" y="8"/>
                    </a:cubicBezTo>
                    <a:cubicBezTo>
                      <a:pt x="16" y="8"/>
                      <a:pt x="16" y="8"/>
                      <a:pt x="16" y="8"/>
                    </a:cubicBezTo>
                    <a:cubicBezTo>
                      <a:pt x="12" y="8"/>
                      <a:pt x="8" y="12"/>
                      <a:pt x="8" y="16"/>
                    </a:cubicBezTo>
                    <a:cubicBezTo>
                      <a:pt x="8" y="132"/>
                      <a:pt x="8" y="132"/>
                      <a:pt x="8" y="132"/>
                    </a:cubicBezTo>
                    <a:cubicBezTo>
                      <a:pt x="14" y="132"/>
                      <a:pt x="14" y="132"/>
                      <a:pt x="14" y="132"/>
                    </a:cubicBezTo>
                    <a:cubicBezTo>
                      <a:pt x="48" y="98"/>
                      <a:pt x="48" y="98"/>
                      <a:pt x="48" y="98"/>
                    </a:cubicBezTo>
                    <a:cubicBezTo>
                      <a:pt x="48" y="80"/>
                      <a:pt x="48" y="80"/>
                      <a:pt x="48" y="80"/>
                    </a:cubicBezTo>
                    <a:cubicBezTo>
                      <a:pt x="56" y="80"/>
                      <a:pt x="56" y="80"/>
                      <a:pt x="56" y="80"/>
                    </a:cubicBezTo>
                    <a:cubicBezTo>
                      <a:pt x="56" y="102"/>
                      <a:pt x="56" y="102"/>
                      <a:pt x="56" y="102"/>
                    </a:cubicBezTo>
                    <a:lnTo>
                      <a:pt x="1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2" name="Rectangle 576"/>
              <p:cNvSpPr>
                <a:spLocks noChangeArrowheads="1"/>
              </p:cNvSpPr>
              <p:nvPr/>
            </p:nvSpPr>
            <p:spPr bwMode="auto">
              <a:xfrm>
                <a:off x="7548563"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3" name="Rectangle 577"/>
              <p:cNvSpPr>
                <a:spLocks noChangeArrowheads="1"/>
              </p:cNvSpPr>
              <p:nvPr/>
            </p:nvSpPr>
            <p:spPr bwMode="auto">
              <a:xfrm>
                <a:off x="7599363" y="4243388"/>
                <a:ext cx="14288" cy="1158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4" name="Freeform 578"/>
              <p:cNvSpPr>
                <a:spLocks noEditPoints="1"/>
              </p:cNvSpPr>
              <p:nvPr/>
            </p:nvSpPr>
            <p:spPr bwMode="auto">
              <a:xfrm>
                <a:off x="7542213"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5" name="Freeform 579"/>
              <p:cNvSpPr>
                <a:spLocks/>
              </p:cNvSpPr>
              <p:nvPr/>
            </p:nvSpPr>
            <p:spPr bwMode="auto">
              <a:xfrm>
                <a:off x="7448551" y="3990976"/>
                <a:ext cx="179388" cy="260350"/>
              </a:xfrm>
              <a:custGeom>
                <a:avLst/>
                <a:gdLst>
                  <a:gd name="T0" fmla="*/ 100 w 100"/>
                  <a:gd name="T1" fmla="*/ 144 h 144"/>
                  <a:gd name="T2" fmla="*/ 86 w 100"/>
                  <a:gd name="T3" fmla="*/ 144 h 144"/>
                  <a:gd name="T4" fmla="*/ 44 w 100"/>
                  <a:gd name="T5" fmla="*/ 102 h 144"/>
                  <a:gd name="T6" fmla="*/ 44 w 100"/>
                  <a:gd name="T7" fmla="*/ 80 h 144"/>
                  <a:gd name="T8" fmla="*/ 52 w 100"/>
                  <a:gd name="T9" fmla="*/ 80 h 144"/>
                  <a:gd name="T10" fmla="*/ 52 w 100"/>
                  <a:gd name="T11" fmla="*/ 98 h 144"/>
                  <a:gd name="T12" fmla="*/ 90 w 100"/>
                  <a:gd name="T13" fmla="*/ 136 h 144"/>
                  <a:gd name="T14" fmla="*/ 92 w 100"/>
                  <a:gd name="T15" fmla="*/ 136 h 144"/>
                  <a:gd name="T16" fmla="*/ 92 w 100"/>
                  <a:gd name="T17" fmla="*/ 16 h 144"/>
                  <a:gd name="T18" fmla="*/ 84 w 100"/>
                  <a:gd name="T19" fmla="*/ 8 h 144"/>
                  <a:gd name="T20" fmla="*/ 68 w 100"/>
                  <a:gd name="T21" fmla="*/ 8 h 144"/>
                  <a:gd name="T22" fmla="*/ 52 w 100"/>
                  <a:gd name="T23" fmla="*/ 24 h 144"/>
                  <a:gd name="T24" fmla="*/ 52 w 100"/>
                  <a:gd name="T25" fmla="*/ 56 h 144"/>
                  <a:gd name="T26" fmla="*/ 8 w 100"/>
                  <a:gd name="T27" fmla="*/ 56 h 144"/>
                  <a:gd name="T28" fmla="*/ 8 w 100"/>
                  <a:gd name="T29" fmla="*/ 64 h 144"/>
                  <a:gd name="T30" fmla="*/ 61 w 100"/>
                  <a:gd name="T31" fmla="*/ 64 h 144"/>
                  <a:gd name="T32" fmla="*/ 76 w 100"/>
                  <a:gd name="T33" fmla="*/ 27 h 144"/>
                  <a:gd name="T34" fmla="*/ 84 w 100"/>
                  <a:gd name="T35" fmla="*/ 29 h 144"/>
                  <a:gd name="T36" fmla="*/ 67 w 100"/>
                  <a:gd name="T37" fmla="*/ 72 h 144"/>
                  <a:gd name="T38" fmla="*/ 0 w 100"/>
                  <a:gd name="T39" fmla="*/ 72 h 144"/>
                  <a:gd name="T40" fmla="*/ 0 w 100"/>
                  <a:gd name="T41" fmla="*/ 48 h 144"/>
                  <a:gd name="T42" fmla="*/ 44 w 100"/>
                  <a:gd name="T43" fmla="*/ 48 h 144"/>
                  <a:gd name="T44" fmla="*/ 44 w 100"/>
                  <a:gd name="T45" fmla="*/ 24 h 144"/>
                  <a:gd name="T46" fmla="*/ 68 w 100"/>
                  <a:gd name="T47" fmla="*/ 0 h 144"/>
                  <a:gd name="T48" fmla="*/ 84 w 100"/>
                  <a:gd name="T49" fmla="*/ 0 h 144"/>
                  <a:gd name="T50" fmla="*/ 100 w 100"/>
                  <a:gd name="T51" fmla="*/ 16 h 144"/>
                  <a:gd name="T52" fmla="*/ 100 w 100"/>
                  <a:gd name="T5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4">
                    <a:moveTo>
                      <a:pt x="100" y="144"/>
                    </a:moveTo>
                    <a:cubicBezTo>
                      <a:pt x="86" y="144"/>
                      <a:pt x="86" y="144"/>
                      <a:pt x="86" y="144"/>
                    </a:cubicBezTo>
                    <a:cubicBezTo>
                      <a:pt x="44" y="102"/>
                      <a:pt x="44" y="102"/>
                      <a:pt x="44" y="102"/>
                    </a:cubicBezTo>
                    <a:cubicBezTo>
                      <a:pt x="44" y="80"/>
                      <a:pt x="44" y="80"/>
                      <a:pt x="44" y="80"/>
                    </a:cubicBezTo>
                    <a:cubicBezTo>
                      <a:pt x="52" y="80"/>
                      <a:pt x="52" y="80"/>
                      <a:pt x="52" y="80"/>
                    </a:cubicBezTo>
                    <a:cubicBezTo>
                      <a:pt x="52" y="98"/>
                      <a:pt x="52" y="98"/>
                      <a:pt x="52" y="98"/>
                    </a:cubicBezTo>
                    <a:cubicBezTo>
                      <a:pt x="90" y="136"/>
                      <a:pt x="90" y="136"/>
                      <a:pt x="90" y="136"/>
                    </a:cubicBezTo>
                    <a:cubicBezTo>
                      <a:pt x="92" y="136"/>
                      <a:pt x="92" y="136"/>
                      <a:pt x="92" y="136"/>
                    </a:cubicBezTo>
                    <a:cubicBezTo>
                      <a:pt x="92" y="16"/>
                      <a:pt x="92" y="16"/>
                      <a:pt x="92" y="16"/>
                    </a:cubicBezTo>
                    <a:cubicBezTo>
                      <a:pt x="92" y="12"/>
                      <a:pt x="89" y="8"/>
                      <a:pt x="84" y="8"/>
                    </a:cubicBezTo>
                    <a:cubicBezTo>
                      <a:pt x="68" y="8"/>
                      <a:pt x="68" y="8"/>
                      <a:pt x="68" y="8"/>
                    </a:cubicBezTo>
                    <a:cubicBezTo>
                      <a:pt x="59" y="8"/>
                      <a:pt x="52" y="15"/>
                      <a:pt x="52" y="24"/>
                    </a:cubicBezTo>
                    <a:cubicBezTo>
                      <a:pt x="52" y="56"/>
                      <a:pt x="52" y="56"/>
                      <a:pt x="52" y="56"/>
                    </a:cubicBezTo>
                    <a:cubicBezTo>
                      <a:pt x="8" y="56"/>
                      <a:pt x="8" y="56"/>
                      <a:pt x="8" y="56"/>
                    </a:cubicBezTo>
                    <a:cubicBezTo>
                      <a:pt x="8" y="64"/>
                      <a:pt x="8" y="64"/>
                      <a:pt x="8" y="64"/>
                    </a:cubicBezTo>
                    <a:cubicBezTo>
                      <a:pt x="61" y="64"/>
                      <a:pt x="61" y="64"/>
                      <a:pt x="61" y="64"/>
                    </a:cubicBezTo>
                    <a:cubicBezTo>
                      <a:pt x="76" y="27"/>
                      <a:pt x="76" y="27"/>
                      <a:pt x="76" y="27"/>
                    </a:cubicBezTo>
                    <a:cubicBezTo>
                      <a:pt x="84" y="29"/>
                      <a:pt x="84" y="29"/>
                      <a:pt x="84" y="29"/>
                    </a:cubicBezTo>
                    <a:cubicBezTo>
                      <a:pt x="67" y="72"/>
                      <a:pt x="67" y="72"/>
                      <a:pt x="67" y="72"/>
                    </a:cubicBezTo>
                    <a:cubicBezTo>
                      <a:pt x="0" y="72"/>
                      <a:pt x="0" y="72"/>
                      <a:pt x="0" y="72"/>
                    </a:cubicBezTo>
                    <a:cubicBezTo>
                      <a:pt x="0" y="48"/>
                      <a:pt x="0" y="48"/>
                      <a:pt x="0" y="48"/>
                    </a:cubicBezTo>
                    <a:cubicBezTo>
                      <a:pt x="44" y="48"/>
                      <a:pt x="44" y="48"/>
                      <a:pt x="44" y="48"/>
                    </a:cubicBezTo>
                    <a:cubicBezTo>
                      <a:pt x="44" y="24"/>
                      <a:pt x="44" y="24"/>
                      <a:pt x="44" y="24"/>
                    </a:cubicBezTo>
                    <a:cubicBezTo>
                      <a:pt x="44" y="11"/>
                      <a:pt x="55" y="0"/>
                      <a:pt x="68" y="0"/>
                    </a:cubicBezTo>
                    <a:cubicBezTo>
                      <a:pt x="84" y="0"/>
                      <a:pt x="84" y="0"/>
                      <a:pt x="84" y="0"/>
                    </a:cubicBezTo>
                    <a:cubicBezTo>
                      <a:pt x="93" y="0"/>
                      <a:pt x="100" y="7"/>
                      <a:pt x="100" y="16"/>
                    </a:cubicBezTo>
                    <a:lnTo>
                      <a:pt x="100" y="1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6" name="Rectangle 580"/>
              <p:cNvSpPr>
                <a:spLocks noChangeArrowheads="1"/>
              </p:cNvSpPr>
              <p:nvPr/>
            </p:nvSpPr>
            <p:spPr bwMode="auto">
              <a:xfrm>
                <a:off x="7318376" y="4114801"/>
                <a:ext cx="14288" cy="650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7" name="Rectangle 581"/>
              <p:cNvSpPr>
                <a:spLocks noChangeArrowheads="1"/>
              </p:cNvSpPr>
              <p:nvPr/>
            </p:nvSpPr>
            <p:spPr bwMode="auto">
              <a:xfrm>
                <a:off x="7491413" y="4222751"/>
                <a:ext cx="14288" cy="1365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8" name="Rectangle 582"/>
              <p:cNvSpPr>
                <a:spLocks noChangeArrowheads="1"/>
              </p:cNvSpPr>
              <p:nvPr/>
            </p:nvSpPr>
            <p:spPr bwMode="auto">
              <a:xfrm>
                <a:off x="7405688"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9" name="Rectangle 583"/>
              <p:cNvSpPr>
                <a:spLocks noChangeArrowheads="1"/>
              </p:cNvSpPr>
              <p:nvPr/>
            </p:nvSpPr>
            <p:spPr bwMode="auto">
              <a:xfrm>
                <a:off x="7375526"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0" name="Rectangle 584"/>
              <p:cNvSpPr>
                <a:spLocks noChangeArrowheads="1"/>
              </p:cNvSpPr>
              <p:nvPr/>
            </p:nvSpPr>
            <p:spPr bwMode="auto">
              <a:xfrm>
                <a:off x="7434263"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1" name="Freeform 585"/>
              <p:cNvSpPr>
                <a:spLocks/>
              </p:cNvSpPr>
              <p:nvPr/>
            </p:nvSpPr>
            <p:spPr bwMode="auto">
              <a:xfrm>
                <a:off x="7318376" y="4129088"/>
                <a:ext cx="187325" cy="230187"/>
              </a:xfrm>
              <a:custGeom>
                <a:avLst/>
                <a:gdLst>
                  <a:gd name="T0" fmla="*/ 8 w 104"/>
                  <a:gd name="T1" fmla="*/ 128 h 128"/>
                  <a:gd name="T2" fmla="*/ 0 w 104"/>
                  <a:gd name="T3" fmla="*/ 128 h 128"/>
                  <a:gd name="T4" fmla="*/ 0 w 104"/>
                  <a:gd name="T5" fmla="*/ 36 h 128"/>
                  <a:gd name="T6" fmla="*/ 40 w 104"/>
                  <a:gd name="T7" fmla="*/ 36 h 128"/>
                  <a:gd name="T8" fmla="*/ 38 w 104"/>
                  <a:gd name="T9" fmla="*/ 33 h 128"/>
                  <a:gd name="T10" fmla="*/ 32 w 104"/>
                  <a:gd name="T11" fmla="*/ 20 h 128"/>
                  <a:gd name="T12" fmla="*/ 52 w 104"/>
                  <a:gd name="T13" fmla="*/ 0 h 128"/>
                  <a:gd name="T14" fmla="*/ 72 w 104"/>
                  <a:gd name="T15" fmla="*/ 20 h 128"/>
                  <a:gd name="T16" fmla="*/ 66 w 104"/>
                  <a:gd name="T17" fmla="*/ 33 h 128"/>
                  <a:gd name="T18" fmla="*/ 64 w 104"/>
                  <a:gd name="T19" fmla="*/ 36 h 128"/>
                  <a:gd name="T20" fmla="*/ 96 w 104"/>
                  <a:gd name="T21" fmla="*/ 36 h 128"/>
                  <a:gd name="T22" fmla="*/ 96 w 104"/>
                  <a:gd name="T23" fmla="*/ 4 h 128"/>
                  <a:gd name="T24" fmla="*/ 104 w 104"/>
                  <a:gd name="T25" fmla="*/ 4 h 128"/>
                  <a:gd name="T26" fmla="*/ 104 w 104"/>
                  <a:gd name="T27" fmla="*/ 44 h 128"/>
                  <a:gd name="T28" fmla="*/ 56 w 104"/>
                  <a:gd name="T29" fmla="*/ 44 h 128"/>
                  <a:gd name="T30" fmla="*/ 56 w 104"/>
                  <a:gd name="T31" fmla="*/ 36 h 128"/>
                  <a:gd name="T32" fmla="*/ 60 w 104"/>
                  <a:gd name="T33" fmla="*/ 28 h 128"/>
                  <a:gd name="T34" fmla="*/ 64 w 104"/>
                  <a:gd name="T35" fmla="*/ 20 h 128"/>
                  <a:gd name="T36" fmla="*/ 52 w 104"/>
                  <a:gd name="T37" fmla="*/ 8 h 128"/>
                  <a:gd name="T38" fmla="*/ 40 w 104"/>
                  <a:gd name="T39" fmla="*/ 20 h 128"/>
                  <a:gd name="T40" fmla="*/ 44 w 104"/>
                  <a:gd name="T41" fmla="*/ 28 h 128"/>
                  <a:gd name="T42" fmla="*/ 48 w 104"/>
                  <a:gd name="T43" fmla="*/ 36 h 128"/>
                  <a:gd name="T44" fmla="*/ 48 w 104"/>
                  <a:gd name="T45" fmla="*/ 44 h 128"/>
                  <a:gd name="T46" fmla="*/ 8 w 104"/>
                  <a:gd name="T47" fmla="*/ 44 h 128"/>
                  <a:gd name="T48" fmla="*/ 8 w 104"/>
                  <a:gd name="T4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128">
                    <a:moveTo>
                      <a:pt x="8" y="128"/>
                    </a:moveTo>
                    <a:cubicBezTo>
                      <a:pt x="0" y="128"/>
                      <a:pt x="0" y="128"/>
                      <a:pt x="0" y="128"/>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96" y="36"/>
                      <a:pt x="96" y="36"/>
                      <a:pt x="96" y="36"/>
                    </a:cubicBezTo>
                    <a:cubicBezTo>
                      <a:pt x="96" y="4"/>
                      <a:pt x="96" y="4"/>
                      <a:pt x="96" y="4"/>
                    </a:cubicBezTo>
                    <a:cubicBezTo>
                      <a:pt x="104" y="4"/>
                      <a:pt x="104" y="4"/>
                      <a:pt x="104" y="4"/>
                    </a:cubicBezTo>
                    <a:cubicBezTo>
                      <a:pt x="104" y="44"/>
                      <a:pt x="104" y="44"/>
                      <a:pt x="104"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lnTo>
                      <a:pt x="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2" name="Freeform 586"/>
              <p:cNvSpPr>
                <a:spLocks/>
              </p:cNvSpPr>
              <p:nvPr/>
            </p:nvSpPr>
            <p:spPr bwMode="auto">
              <a:xfrm>
                <a:off x="7181851" y="4287838"/>
                <a:ext cx="460375" cy="79375"/>
              </a:xfrm>
              <a:custGeom>
                <a:avLst/>
                <a:gdLst>
                  <a:gd name="T0" fmla="*/ 256 w 256"/>
                  <a:gd name="T1" fmla="*/ 44 h 44"/>
                  <a:gd name="T2" fmla="*/ 132 w 256"/>
                  <a:gd name="T3" fmla="*/ 44 h 44"/>
                  <a:gd name="T4" fmla="*/ 132 w 256"/>
                  <a:gd name="T5" fmla="*/ 36 h 44"/>
                  <a:gd name="T6" fmla="*/ 136 w 256"/>
                  <a:gd name="T7" fmla="*/ 28 h 44"/>
                  <a:gd name="T8" fmla="*/ 140 w 256"/>
                  <a:gd name="T9" fmla="*/ 20 h 44"/>
                  <a:gd name="T10" fmla="*/ 128 w 256"/>
                  <a:gd name="T11" fmla="*/ 8 h 44"/>
                  <a:gd name="T12" fmla="*/ 116 w 256"/>
                  <a:gd name="T13" fmla="*/ 20 h 44"/>
                  <a:gd name="T14" fmla="*/ 120 w 256"/>
                  <a:gd name="T15" fmla="*/ 28 h 44"/>
                  <a:gd name="T16" fmla="*/ 124 w 256"/>
                  <a:gd name="T17" fmla="*/ 36 h 44"/>
                  <a:gd name="T18" fmla="*/ 124 w 256"/>
                  <a:gd name="T19" fmla="*/ 44 h 44"/>
                  <a:gd name="T20" fmla="*/ 0 w 256"/>
                  <a:gd name="T21" fmla="*/ 44 h 44"/>
                  <a:gd name="T22" fmla="*/ 0 w 256"/>
                  <a:gd name="T23" fmla="*/ 36 h 44"/>
                  <a:gd name="T24" fmla="*/ 116 w 256"/>
                  <a:gd name="T25" fmla="*/ 36 h 44"/>
                  <a:gd name="T26" fmla="*/ 114 w 256"/>
                  <a:gd name="T27" fmla="*/ 33 h 44"/>
                  <a:gd name="T28" fmla="*/ 108 w 256"/>
                  <a:gd name="T29" fmla="*/ 20 h 44"/>
                  <a:gd name="T30" fmla="*/ 128 w 256"/>
                  <a:gd name="T31" fmla="*/ 0 h 44"/>
                  <a:gd name="T32" fmla="*/ 148 w 256"/>
                  <a:gd name="T33" fmla="*/ 20 h 44"/>
                  <a:gd name="T34" fmla="*/ 142 w 256"/>
                  <a:gd name="T35" fmla="*/ 33 h 44"/>
                  <a:gd name="T36" fmla="*/ 140 w 256"/>
                  <a:gd name="T37" fmla="*/ 36 h 44"/>
                  <a:gd name="T38" fmla="*/ 256 w 256"/>
                  <a:gd name="T39" fmla="*/ 36 h 44"/>
                  <a:gd name="T40" fmla="*/ 256 w 256"/>
                  <a:gd name="T4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 h="44">
                    <a:moveTo>
                      <a:pt x="256" y="44"/>
                    </a:moveTo>
                    <a:cubicBezTo>
                      <a:pt x="132" y="44"/>
                      <a:pt x="132" y="44"/>
                      <a:pt x="132" y="44"/>
                    </a:cubicBezTo>
                    <a:cubicBezTo>
                      <a:pt x="132" y="36"/>
                      <a:pt x="132" y="36"/>
                      <a:pt x="132" y="36"/>
                    </a:cubicBezTo>
                    <a:cubicBezTo>
                      <a:pt x="132" y="33"/>
                      <a:pt x="134" y="31"/>
                      <a:pt x="136" y="28"/>
                    </a:cubicBezTo>
                    <a:cubicBezTo>
                      <a:pt x="138" y="26"/>
                      <a:pt x="140" y="23"/>
                      <a:pt x="140" y="20"/>
                    </a:cubicBezTo>
                    <a:cubicBezTo>
                      <a:pt x="140" y="13"/>
                      <a:pt x="135" y="8"/>
                      <a:pt x="128" y="8"/>
                    </a:cubicBezTo>
                    <a:cubicBezTo>
                      <a:pt x="121" y="8"/>
                      <a:pt x="116" y="13"/>
                      <a:pt x="116" y="20"/>
                    </a:cubicBezTo>
                    <a:cubicBezTo>
                      <a:pt x="116" y="23"/>
                      <a:pt x="118" y="26"/>
                      <a:pt x="120" y="28"/>
                    </a:cubicBezTo>
                    <a:cubicBezTo>
                      <a:pt x="122" y="31"/>
                      <a:pt x="124" y="33"/>
                      <a:pt x="124" y="36"/>
                    </a:cubicBezTo>
                    <a:cubicBezTo>
                      <a:pt x="124" y="44"/>
                      <a:pt x="124" y="44"/>
                      <a:pt x="124" y="44"/>
                    </a:cubicBezTo>
                    <a:cubicBezTo>
                      <a:pt x="0" y="44"/>
                      <a:pt x="0" y="44"/>
                      <a:pt x="0" y="44"/>
                    </a:cubicBezTo>
                    <a:cubicBezTo>
                      <a:pt x="0" y="36"/>
                      <a:pt x="0" y="36"/>
                      <a:pt x="0" y="36"/>
                    </a:cubicBezTo>
                    <a:cubicBezTo>
                      <a:pt x="116" y="36"/>
                      <a:pt x="116" y="36"/>
                      <a:pt x="116" y="36"/>
                    </a:cubicBezTo>
                    <a:cubicBezTo>
                      <a:pt x="116" y="36"/>
                      <a:pt x="115" y="34"/>
                      <a:pt x="114" y="33"/>
                    </a:cubicBezTo>
                    <a:cubicBezTo>
                      <a:pt x="112" y="30"/>
                      <a:pt x="108" y="26"/>
                      <a:pt x="108" y="20"/>
                    </a:cubicBezTo>
                    <a:cubicBezTo>
                      <a:pt x="108" y="9"/>
                      <a:pt x="117" y="0"/>
                      <a:pt x="128" y="0"/>
                    </a:cubicBezTo>
                    <a:cubicBezTo>
                      <a:pt x="139" y="0"/>
                      <a:pt x="148" y="9"/>
                      <a:pt x="148" y="20"/>
                    </a:cubicBezTo>
                    <a:cubicBezTo>
                      <a:pt x="148" y="26"/>
                      <a:pt x="145" y="30"/>
                      <a:pt x="142" y="33"/>
                    </a:cubicBezTo>
                    <a:cubicBezTo>
                      <a:pt x="141" y="34"/>
                      <a:pt x="140" y="35"/>
                      <a:pt x="140" y="36"/>
                    </a:cubicBezTo>
                    <a:cubicBezTo>
                      <a:pt x="256" y="36"/>
                      <a:pt x="256" y="36"/>
                      <a:pt x="256" y="36"/>
                    </a:cubicBezTo>
                    <a:lnTo>
                      <a:pt x="256"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3" name="Freeform 587"/>
              <p:cNvSpPr>
                <a:spLocks/>
              </p:cNvSpPr>
              <p:nvPr/>
            </p:nvSpPr>
            <p:spPr bwMode="auto">
              <a:xfrm>
                <a:off x="7318376" y="3948113"/>
                <a:ext cx="187325" cy="138112"/>
              </a:xfrm>
              <a:custGeom>
                <a:avLst/>
                <a:gdLst>
                  <a:gd name="T0" fmla="*/ 104 w 104"/>
                  <a:gd name="T1" fmla="*/ 76 h 76"/>
                  <a:gd name="T2" fmla="*/ 96 w 104"/>
                  <a:gd name="T3" fmla="*/ 76 h 76"/>
                  <a:gd name="T4" fmla="*/ 96 w 104"/>
                  <a:gd name="T5" fmla="*/ 44 h 76"/>
                  <a:gd name="T6" fmla="*/ 56 w 104"/>
                  <a:gd name="T7" fmla="*/ 44 h 76"/>
                  <a:gd name="T8" fmla="*/ 56 w 104"/>
                  <a:gd name="T9" fmla="*/ 36 h 76"/>
                  <a:gd name="T10" fmla="*/ 60 w 104"/>
                  <a:gd name="T11" fmla="*/ 28 h 76"/>
                  <a:gd name="T12" fmla="*/ 64 w 104"/>
                  <a:gd name="T13" fmla="*/ 20 h 76"/>
                  <a:gd name="T14" fmla="*/ 52 w 104"/>
                  <a:gd name="T15" fmla="*/ 8 h 76"/>
                  <a:gd name="T16" fmla="*/ 40 w 104"/>
                  <a:gd name="T17" fmla="*/ 20 h 76"/>
                  <a:gd name="T18" fmla="*/ 44 w 104"/>
                  <a:gd name="T19" fmla="*/ 28 h 76"/>
                  <a:gd name="T20" fmla="*/ 48 w 104"/>
                  <a:gd name="T21" fmla="*/ 36 h 76"/>
                  <a:gd name="T22" fmla="*/ 48 w 104"/>
                  <a:gd name="T23" fmla="*/ 44 h 76"/>
                  <a:gd name="T24" fmla="*/ 8 w 104"/>
                  <a:gd name="T25" fmla="*/ 44 h 76"/>
                  <a:gd name="T26" fmla="*/ 8 w 104"/>
                  <a:gd name="T27" fmla="*/ 64 h 76"/>
                  <a:gd name="T28" fmla="*/ 0 w 104"/>
                  <a:gd name="T29" fmla="*/ 64 h 76"/>
                  <a:gd name="T30" fmla="*/ 0 w 104"/>
                  <a:gd name="T31" fmla="*/ 36 h 76"/>
                  <a:gd name="T32" fmla="*/ 40 w 104"/>
                  <a:gd name="T33" fmla="*/ 36 h 76"/>
                  <a:gd name="T34" fmla="*/ 38 w 104"/>
                  <a:gd name="T35" fmla="*/ 33 h 76"/>
                  <a:gd name="T36" fmla="*/ 32 w 104"/>
                  <a:gd name="T37" fmla="*/ 20 h 76"/>
                  <a:gd name="T38" fmla="*/ 52 w 104"/>
                  <a:gd name="T39" fmla="*/ 0 h 76"/>
                  <a:gd name="T40" fmla="*/ 72 w 104"/>
                  <a:gd name="T41" fmla="*/ 20 h 76"/>
                  <a:gd name="T42" fmla="*/ 66 w 104"/>
                  <a:gd name="T43" fmla="*/ 33 h 76"/>
                  <a:gd name="T44" fmla="*/ 64 w 104"/>
                  <a:gd name="T45" fmla="*/ 36 h 76"/>
                  <a:gd name="T46" fmla="*/ 104 w 104"/>
                  <a:gd name="T47" fmla="*/ 36 h 76"/>
                  <a:gd name="T48" fmla="*/ 104 w 104"/>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76">
                    <a:moveTo>
                      <a:pt x="104" y="76"/>
                    </a:moveTo>
                    <a:cubicBezTo>
                      <a:pt x="96" y="76"/>
                      <a:pt x="96" y="76"/>
                      <a:pt x="96" y="76"/>
                    </a:cubicBezTo>
                    <a:cubicBezTo>
                      <a:pt x="96" y="44"/>
                      <a:pt x="96" y="44"/>
                      <a:pt x="96"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cubicBezTo>
                      <a:pt x="8" y="64"/>
                      <a:pt x="8" y="64"/>
                      <a:pt x="8" y="64"/>
                    </a:cubicBezTo>
                    <a:cubicBezTo>
                      <a:pt x="0" y="64"/>
                      <a:pt x="0" y="64"/>
                      <a:pt x="0" y="64"/>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104" y="36"/>
                      <a:pt x="104" y="36"/>
                      <a:pt x="104" y="36"/>
                    </a:cubicBezTo>
                    <a:lnTo>
                      <a:pt x="104"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494" name="Group 493"/>
            <p:cNvGrpSpPr>
              <a:grpSpLocks noChangeAspect="1"/>
            </p:cNvGrpSpPr>
            <p:nvPr/>
          </p:nvGrpSpPr>
          <p:grpSpPr>
            <a:xfrm>
              <a:off x="9805862" y="4017942"/>
              <a:ext cx="276225" cy="277178"/>
              <a:chOff x="682626" y="1619250"/>
              <a:chExt cx="460375" cy="461963"/>
            </a:xfrm>
          </p:grpSpPr>
          <p:sp>
            <p:nvSpPr>
              <p:cNvPr id="495"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6"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7"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8"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9"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0"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1"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2"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03" name="Group 502"/>
            <p:cNvGrpSpPr>
              <a:grpSpLocks noChangeAspect="1"/>
            </p:cNvGrpSpPr>
            <p:nvPr/>
          </p:nvGrpSpPr>
          <p:grpSpPr>
            <a:xfrm>
              <a:off x="7304779" y="4355772"/>
              <a:ext cx="241935" cy="277178"/>
              <a:chOff x="3948113" y="3911600"/>
              <a:chExt cx="403225" cy="461963"/>
            </a:xfrm>
          </p:grpSpPr>
          <p:sp>
            <p:nvSpPr>
              <p:cNvPr id="504" name="Freeform 188"/>
              <p:cNvSpPr>
                <a:spLocks noEditPoints="1"/>
              </p:cNvSpPr>
              <p:nvPr/>
            </p:nvSpPr>
            <p:spPr bwMode="auto">
              <a:xfrm>
                <a:off x="3948113" y="3970338"/>
                <a:ext cx="230188" cy="217488"/>
              </a:xfrm>
              <a:custGeom>
                <a:avLst/>
                <a:gdLst>
                  <a:gd name="T0" fmla="*/ 64 w 128"/>
                  <a:gd name="T1" fmla="*/ 121 h 121"/>
                  <a:gd name="T2" fmla="*/ 62 w 128"/>
                  <a:gd name="T3" fmla="*/ 119 h 121"/>
                  <a:gd name="T4" fmla="*/ 0 w 128"/>
                  <a:gd name="T5" fmla="*/ 40 h 121"/>
                  <a:gd name="T6" fmla="*/ 38 w 128"/>
                  <a:gd name="T7" fmla="*/ 0 h 121"/>
                  <a:gd name="T8" fmla="*/ 64 w 128"/>
                  <a:gd name="T9" fmla="*/ 15 h 121"/>
                  <a:gd name="T10" fmla="*/ 90 w 128"/>
                  <a:gd name="T11" fmla="*/ 0 h 121"/>
                  <a:gd name="T12" fmla="*/ 128 w 128"/>
                  <a:gd name="T13" fmla="*/ 40 h 121"/>
                  <a:gd name="T14" fmla="*/ 66 w 128"/>
                  <a:gd name="T15" fmla="*/ 119 h 121"/>
                  <a:gd name="T16" fmla="*/ 64 w 128"/>
                  <a:gd name="T17" fmla="*/ 121 h 121"/>
                  <a:gd name="T18" fmla="*/ 38 w 128"/>
                  <a:gd name="T19" fmla="*/ 8 h 121"/>
                  <a:gd name="T20" fmla="*/ 8 w 128"/>
                  <a:gd name="T21" fmla="*/ 40 h 121"/>
                  <a:gd name="T22" fmla="*/ 64 w 128"/>
                  <a:gd name="T23" fmla="*/ 111 h 121"/>
                  <a:gd name="T24" fmla="*/ 120 w 128"/>
                  <a:gd name="T25" fmla="*/ 40 h 121"/>
                  <a:gd name="T26" fmla="*/ 90 w 128"/>
                  <a:gd name="T27" fmla="*/ 8 h 121"/>
                  <a:gd name="T28" fmla="*/ 68 w 128"/>
                  <a:gd name="T29" fmla="*/ 32 h 121"/>
                  <a:gd name="T30" fmla="*/ 60 w 128"/>
                  <a:gd name="T31" fmla="*/ 32 h 121"/>
                  <a:gd name="T32" fmla="*/ 54 w 128"/>
                  <a:gd name="T33" fmla="*/ 14 h 121"/>
                  <a:gd name="T34" fmla="*/ 38 w 128"/>
                  <a:gd name="T35"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21">
                    <a:moveTo>
                      <a:pt x="64" y="121"/>
                    </a:moveTo>
                    <a:cubicBezTo>
                      <a:pt x="62" y="119"/>
                      <a:pt x="62" y="119"/>
                      <a:pt x="62" y="119"/>
                    </a:cubicBezTo>
                    <a:cubicBezTo>
                      <a:pt x="60" y="118"/>
                      <a:pt x="0" y="84"/>
                      <a:pt x="0" y="40"/>
                    </a:cubicBezTo>
                    <a:cubicBezTo>
                      <a:pt x="0" y="15"/>
                      <a:pt x="20" y="0"/>
                      <a:pt x="38" y="0"/>
                    </a:cubicBezTo>
                    <a:cubicBezTo>
                      <a:pt x="49" y="0"/>
                      <a:pt x="59" y="5"/>
                      <a:pt x="64" y="15"/>
                    </a:cubicBezTo>
                    <a:cubicBezTo>
                      <a:pt x="70" y="5"/>
                      <a:pt x="80" y="0"/>
                      <a:pt x="90" y="0"/>
                    </a:cubicBezTo>
                    <a:cubicBezTo>
                      <a:pt x="109" y="0"/>
                      <a:pt x="128" y="15"/>
                      <a:pt x="128" y="40"/>
                    </a:cubicBezTo>
                    <a:cubicBezTo>
                      <a:pt x="128" y="84"/>
                      <a:pt x="69" y="118"/>
                      <a:pt x="66" y="119"/>
                    </a:cubicBezTo>
                    <a:lnTo>
                      <a:pt x="64" y="121"/>
                    </a:lnTo>
                    <a:close/>
                    <a:moveTo>
                      <a:pt x="38" y="8"/>
                    </a:moveTo>
                    <a:cubicBezTo>
                      <a:pt x="24" y="8"/>
                      <a:pt x="8" y="20"/>
                      <a:pt x="8" y="40"/>
                    </a:cubicBezTo>
                    <a:cubicBezTo>
                      <a:pt x="8" y="75"/>
                      <a:pt x="54" y="105"/>
                      <a:pt x="64" y="111"/>
                    </a:cubicBezTo>
                    <a:cubicBezTo>
                      <a:pt x="74" y="105"/>
                      <a:pt x="120" y="75"/>
                      <a:pt x="120" y="40"/>
                    </a:cubicBezTo>
                    <a:cubicBezTo>
                      <a:pt x="120" y="20"/>
                      <a:pt x="105" y="8"/>
                      <a:pt x="90" y="8"/>
                    </a:cubicBezTo>
                    <a:cubicBezTo>
                      <a:pt x="79" y="8"/>
                      <a:pt x="68" y="14"/>
                      <a:pt x="68" y="32"/>
                    </a:cubicBezTo>
                    <a:cubicBezTo>
                      <a:pt x="60" y="32"/>
                      <a:pt x="60" y="32"/>
                      <a:pt x="60" y="32"/>
                    </a:cubicBezTo>
                    <a:cubicBezTo>
                      <a:pt x="60" y="24"/>
                      <a:pt x="58" y="18"/>
                      <a:pt x="54" y="14"/>
                    </a:cubicBezTo>
                    <a:cubicBezTo>
                      <a:pt x="50" y="10"/>
                      <a:pt x="44" y="8"/>
                      <a:pt x="3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5" name="Freeform 189"/>
              <p:cNvSpPr>
                <a:spLocks/>
              </p:cNvSpPr>
              <p:nvPr/>
            </p:nvSpPr>
            <p:spPr bwMode="auto">
              <a:xfrm>
                <a:off x="402907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3"/>
                      <a:pt x="5"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6" name="Freeform 190"/>
              <p:cNvSpPr>
                <a:spLocks/>
              </p:cNvSpPr>
              <p:nvPr/>
            </p:nvSpPr>
            <p:spPr bwMode="auto">
              <a:xfrm>
                <a:off x="4059238" y="3911600"/>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7" name="Rectangle 191"/>
              <p:cNvSpPr>
                <a:spLocks noChangeArrowheads="1"/>
              </p:cNvSpPr>
              <p:nvPr/>
            </p:nvSpPr>
            <p:spPr bwMode="auto">
              <a:xfrm>
                <a:off x="4056063"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8" name="Rectangle 192"/>
              <p:cNvSpPr>
                <a:spLocks noChangeArrowheads="1"/>
              </p:cNvSpPr>
              <p:nvPr/>
            </p:nvSpPr>
            <p:spPr bwMode="auto">
              <a:xfrm>
                <a:off x="4025901"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9" name="Rectangle 193"/>
              <p:cNvSpPr>
                <a:spLocks noChangeArrowheads="1"/>
              </p:cNvSpPr>
              <p:nvPr/>
            </p:nvSpPr>
            <p:spPr bwMode="auto">
              <a:xfrm>
                <a:off x="4084638"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0" name="Rectangle 194"/>
              <p:cNvSpPr>
                <a:spLocks noChangeArrowheads="1"/>
              </p:cNvSpPr>
              <p:nvPr/>
            </p:nvSpPr>
            <p:spPr bwMode="auto">
              <a:xfrm>
                <a:off x="4192588"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11" name="Group 510"/>
            <p:cNvGrpSpPr>
              <a:grpSpLocks noChangeAspect="1"/>
            </p:cNvGrpSpPr>
            <p:nvPr/>
          </p:nvGrpSpPr>
          <p:grpSpPr>
            <a:xfrm>
              <a:off x="7314933" y="4748632"/>
              <a:ext cx="241935" cy="277178"/>
              <a:chOff x="8058151" y="3140075"/>
              <a:chExt cx="403225" cy="461963"/>
            </a:xfrm>
          </p:grpSpPr>
          <p:sp>
            <p:nvSpPr>
              <p:cNvPr id="512" name="Rectangle 11"/>
              <p:cNvSpPr>
                <a:spLocks noChangeArrowheads="1"/>
              </p:cNvSpPr>
              <p:nvPr/>
            </p:nvSpPr>
            <p:spPr bwMode="auto">
              <a:xfrm>
                <a:off x="8302626"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3" name="Freeform 12"/>
              <p:cNvSpPr>
                <a:spLocks/>
              </p:cNvSpPr>
              <p:nvPr/>
            </p:nvSpPr>
            <p:spPr bwMode="auto">
              <a:xfrm>
                <a:off x="8215313" y="3140075"/>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7" y="138"/>
                      <a:pt x="137" y="138"/>
                      <a:pt x="137"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4" name="Freeform 13"/>
              <p:cNvSpPr>
                <a:spLocks/>
              </p:cNvSpPr>
              <p:nvPr/>
            </p:nvSpPr>
            <p:spPr bwMode="auto">
              <a:xfrm>
                <a:off x="8137526" y="3425825"/>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5" name="Freeform 14"/>
              <p:cNvSpPr>
                <a:spLocks noEditPoints="1"/>
              </p:cNvSpPr>
              <p:nvPr/>
            </p:nvSpPr>
            <p:spPr bwMode="auto">
              <a:xfrm>
                <a:off x="8058151" y="3170238"/>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6" name="Freeform 15"/>
              <p:cNvSpPr>
                <a:spLocks noEditPoints="1"/>
              </p:cNvSpPr>
              <p:nvPr/>
            </p:nvSpPr>
            <p:spPr bwMode="auto">
              <a:xfrm>
                <a:off x="8137526" y="3213100"/>
                <a:ext cx="85725" cy="150813"/>
              </a:xfrm>
              <a:custGeom>
                <a:avLst/>
                <a:gdLst>
                  <a:gd name="T0" fmla="*/ 44 w 48"/>
                  <a:gd name="T1" fmla="*/ 84 h 84"/>
                  <a:gd name="T2" fmla="*/ 4 w 48"/>
                  <a:gd name="T3" fmla="*/ 84 h 84"/>
                  <a:gd name="T4" fmla="*/ 1 w 48"/>
                  <a:gd name="T5" fmla="*/ 83 h 84"/>
                  <a:gd name="T6" fmla="*/ 0 w 48"/>
                  <a:gd name="T7" fmla="*/ 79 h 84"/>
                  <a:gd name="T8" fmla="*/ 8 w 48"/>
                  <a:gd name="T9" fmla="*/ 42 h 84"/>
                  <a:gd name="T10" fmla="*/ 0 w 48"/>
                  <a:gd name="T11" fmla="*/ 24 h 84"/>
                  <a:gd name="T12" fmla="*/ 24 w 48"/>
                  <a:gd name="T13" fmla="*/ 0 h 84"/>
                  <a:gd name="T14" fmla="*/ 48 w 48"/>
                  <a:gd name="T15" fmla="*/ 24 h 84"/>
                  <a:gd name="T16" fmla="*/ 40 w 48"/>
                  <a:gd name="T17" fmla="*/ 42 h 84"/>
                  <a:gd name="T18" fmla="*/ 48 w 48"/>
                  <a:gd name="T19" fmla="*/ 79 h 84"/>
                  <a:gd name="T20" fmla="*/ 47 w 48"/>
                  <a:gd name="T21" fmla="*/ 83 h 84"/>
                  <a:gd name="T22" fmla="*/ 44 w 48"/>
                  <a:gd name="T23" fmla="*/ 84 h 84"/>
                  <a:gd name="T24" fmla="*/ 9 w 48"/>
                  <a:gd name="T25" fmla="*/ 76 h 84"/>
                  <a:gd name="T26" fmla="*/ 39 w 48"/>
                  <a:gd name="T27" fmla="*/ 76 h 84"/>
                  <a:gd name="T28" fmla="*/ 32 w 48"/>
                  <a:gd name="T29" fmla="*/ 41 h 84"/>
                  <a:gd name="T30" fmla="*/ 34 w 48"/>
                  <a:gd name="T31" fmla="*/ 37 h 84"/>
                  <a:gd name="T32" fmla="*/ 40 w 48"/>
                  <a:gd name="T33" fmla="*/ 24 h 84"/>
                  <a:gd name="T34" fmla="*/ 24 w 48"/>
                  <a:gd name="T35" fmla="*/ 8 h 84"/>
                  <a:gd name="T36" fmla="*/ 8 w 48"/>
                  <a:gd name="T37" fmla="*/ 24 h 84"/>
                  <a:gd name="T38" fmla="*/ 14 w 48"/>
                  <a:gd name="T39" fmla="*/ 37 h 84"/>
                  <a:gd name="T40" fmla="*/ 16 w 48"/>
                  <a:gd name="T41" fmla="*/ 41 h 84"/>
                  <a:gd name="T42" fmla="*/ 9 w 48"/>
                  <a:gd name="T4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84">
                    <a:moveTo>
                      <a:pt x="44" y="84"/>
                    </a:moveTo>
                    <a:cubicBezTo>
                      <a:pt x="4" y="84"/>
                      <a:pt x="4" y="84"/>
                      <a:pt x="4" y="84"/>
                    </a:cubicBezTo>
                    <a:cubicBezTo>
                      <a:pt x="3" y="84"/>
                      <a:pt x="2" y="83"/>
                      <a:pt x="1" y="83"/>
                    </a:cubicBezTo>
                    <a:cubicBezTo>
                      <a:pt x="0" y="82"/>
                      <a:pt x="0" y="80"/>
                      <a:pt x="0" y="79"/>
                    </a:cubicBezTo>
                    <a:cubicBezTo>
                      <a:pt x="8" y="42"/>
                      <a:pt x="8" y="42"/>
                      <a:pt x="8" y="42"/>
                    </a:cubicBezTo>
                    <a:cubicBezTo>
                      <a:pt x="3" y="37"/>
                      <a:pt x="0" y="31"/>
                      <a:pt x="0" y="24"/>
                    </a:cubicBezTo>
                    <a:cubicBezTo>
                      <a:pt x="0" y="11"/>
                      <a:pt x="11" y="0"/>
                      <a:pt x="24" y="0"/>
                    </a:cubicBezTo>
                    <a:cubicBezTo>
                      <a:pt x="37" y="0"/>
                      <a:pt x="48" y="11"/>
                      <a:pt x="48" y="24"/>
                    </a:cubicBezTo>
                    <a:cubicBezTo>
                      <a:pt x="48" y="31"/>
                      <a:pt x="45" y="37"/>
                      <a:pt x="40" y="42"/>
                    </a:cubicBezTo>
                    <a:cubicBezTo>
                      <a:pt x="48" y="79"/>
                      <a:pt x="48" y="79"/>
                      <a:pt x="48" y="79"/>
                    </a:cubicBezTo>
                    <a:cubicBezTo>
                      <a:pt x="48" y="80"/>
                      <a:pt x="48" y="82"/>
                      <a:pt x="47" y="83"/>
                    </a:cubicBezTo>
                    <a:cubicBezTo>
                      <a:pt x="46" y="83"/>
                      <a:pt x="45" y="84"/>
                      <a:pt x="44" y="84"/>
                    </a:cubicBezTo>
                    <a:close/>
                    <a:moveTo>
                      <a:pt x="9" y="76"/>
                    </a:moveTo>
                    <a:cubicBezTo>
                      <a:pt x="39" y="76"/>
                      <a:pt x="39" y="76"/>
                      <a:pt x="39" y="76"/>
                    </a:cubicBezTo>
                    <a:cubicBezTo>
                      <a:pt x="32" y="41"/>
                      <a:pt x="32" y="41"/>
                      <a:pt x="32" y="41"/>
                    </a:cubicBezTo>
                    <a:cubicBezTo>
                      <a:pt x="32" y="39"/>
                      <a:pt x="32" y="38"/>
                      <a:pt x="34" y="37"/>
                    </a:cubicBezTo>
                    <a:cubicBezTo>
                      <a:pt x="38" y="34"/>
                      <a:pt x="40" y="29"/>
                      <a:pt x="40" y="24"/>
                    </a:cubicBezTo>
                    <a:cubicBezTo>
                      <a:pt x="40" y="15"/>
                      <a:pt x="33" y="8"/>
                      <a:pt x="24" y="8"/>
                    </a:cubicBezTo>
                    <a:cubicBezTo>
                      <a:pt x="15" y="8"/>
                      <a:pt x="8" y="15"/>
                      <a:pt x="8" y="24"/>
                    </a:cubicBezTo>
                    <a:cubicBezTo>
                      <a:pt x="8" y="29"/>
                      <a:pt x="10" y="34"/>
                      <a:pt x="14" y="37"/>
                    </a:cubicBezTo>
                    <a:cubicBezTo>
                      <a:pt x="16" y="38"/>
                      <a:pt x="16" y="39"/>
                      <a:pt x="16" y="41"/>
                    </a:cubicBezTo>
                    <a:lnTo>
                      <a:pt x="9"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7" name="Rectangle 16"/>
              <p:cNvSpPr>
                <a:spLocks noChangeArrowheads="1"/>
              </p:cNvSpPr>
              <p:nvPr/>
            </p:nvSpPr>
            <p:spPr bwMode="auto">
              <a:xfrm>
                <a:off x="8108951"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8" name="Rectangle 17"/>
              <p:cNvSpPr>
                <a:spLocks noChangeArrowheads="1"/>
              </p:cNvSpPr>
              <p:nvPr/>
            </p:nvSpPr>
            <p:spPr bwMode="auto">
              <a:xfrm>
                <a:off x="8239126"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19" name="Group 518"/>
            <p:cNvGrpSpPr>
              <a:grpSpLocks noChangeAspect="1"/>
            </p:cNvGrpSpPr>
            <p:nvPr/>
          </p:nvGrpSpPr>
          <p:grpSpPr>
            <a:xfrm>
              <a:off x="7308492" y="5113639"/>
              <a:ext cx="252413" cy="277178"/>
              <a:chOff x="3957638" y="3140075"/>
              <a:chExt cx="420688" cy="461963"/>
            </a:xfrm>
          </p:grpSpPr>
          <p:sp>
            <p:nvSpPr>
              <p:cNvPr id="520" name="Freeform 261"/>
              <p:cNvSpPr>
                <a:spLocks noEditPoints="1"/>
              </p:cNvSpPr>
              <p:nvPr/>
            </p:nvSpPr>
            <p:spPr bwMode="auto">
              <a:xfrm>
                <a:off x="3957638" y="3198813"/>
                <a:ext cx="276225" cy="223838"/>
              </a:xfrm>
              <a:custGeom>
                <a:avLst/>
                <a:gdLst>
                  <a:gd name="T0" fmla="*/ 77 w 153"/>
                  <a:gd name="T1" fmla="*/ 124 h 124"/>
                  <a:gd name="T2" fmla="*/ 74 w 153"/>
                  <a:gd name="T3" fmla="*/ 123 h 124"/>
                  <a:gd name="T4" fmla="*/ 2 w 153"/>
                  <a:gd name="T5" fmla="*/ 39 h 124"/>
                  <a:gd name="T6" fmla="*/ 1 w 153"/>
                  <a:gd name="T7" fmla="*/ 34 h 124"/>
                  <a:gd name="T8" fmla="*/ 25 w 153"/>
                  <a:gd name="T9" fmla="*/ 2 h 124"/>
                  <a:gd name="T10" fmla="*/ 29 w 153"/>
                  <a:gd name="T11" fmla="*/ 0 h 124"/>
                  <a:gd name="T12" fmla="*/ 125 w 153"/>
                  <a:gd name="T13" fmla="*/ 0 h 124"/>
                  <a:gd name="T14" fmla="*/ 128 w 153"/>
                  <a:gd name="T15" fmla="*/ 2 h 124"/>
                  <a:gd name="T16" fmla="*/ 152 w 153"/>
                  <a:gd name="T17" fmla="*/ 34 h 124"/>
                  <a:gd name="T18" fmla="*/ 152 w 153"/>
                  <a:gd name="T19" fmla="*/ 39 h 124"/>
                  <a:gd name="T20" fmla="*/ 80 w 153"/>
                  <a:gd name="T21" fmla="*/ 123 h 124"/>
                  <a:gd name="T22" fmla="*/ 77 w 153"/>
                  <a:gd name="T23" fmla="*/ 124 h 124"/>
                  <a:gd name="T24" fmla="*/ 10 w 153"/>
                  <a:gd name="T25" fmla="*/ 36 h 124"/>
                  <a:gd name="T26" fmla="*/ 77 w 153"/>
                  <a:gd name="T27" fmla="*/ 114 h 124"/>
                  <a:gd name="T28" fmla="*/ 144 w 153"/>
                  <a:gd name="T29" fmla="*/ 36 h 124"/>
                  <a:gd name="T30" fmla="*/ 123 w 153"/>
                  <a:gd name="T31" fmla="*/ 8 h 124"/>
                  <a:gd name="T32" fmla="*/ 31 w 153"/>
                  <a:gd name="T33" fmla="*/ 8 h 124"/>
                  <a:gd name="T34" fmla="*/ 10 w 153"/>
                  <a:gd name="T35" fmla="*/ 36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3" h="124">
                    <a:moveTo>
                      <a:pt x="77" y="124"/>
                    </a:moveTo>
                    <a:cubicBezTo>
                      <a:pt x="75" y="124"/>
                      <a:pt x="74" y="123"/>
                      <a:pt x="74" y="123"/>
                    </a:cubicBezTo>
                    <a:cubicBezTo>
                      <a:pt x="2" y="39"/>
                      <a:pt x="2" y="39"/>
                      <a:pt x="2" y="39"/>
                    </a:cubicBezTo>
                    <a:cubicBezTo>
                      <a:pt x="0" y="37"/>
                      <a:pt x="0" y="35"/>
                      <a:pt x="1" y="34"/>
                    </a:cubicBezTo>
                    <a:cubicBezTo>
                      <a:pt x="25" y="2"/>
                      <a:pt x="25" y="2"/>
                      <a:pt x="25" y="2"/>
                    </a:cubicBezTo>
                    <a:cubicBezTo>
                      <a:pt x="26" y="1"/>
                      <a:pt x="27" y="0"/>
                      <a:pt x="29" y="0"/>
                    </a:cubicBezTo>
                    <a:cubicBezTo>
                      <a:pt x="125" y="0"/>
                      <a:pt x="125" y="0"/>
                      <a:pt x="125" y="0"/>
                    </a:cubicBezTo>
                    <a:cubicBezTo>
                      <a:pt x="126" y="0"/>
                      <a:pt x="127" y="1"/>
                      <a:pt x="128" y="2"/>
                    </a:cubicBezTo>
                    <a:cubicBezTo>
                      <a:pt x="152" y="34"/>
                      <a:pt x="152" y="34"/>
                      <a:pt x="152" y="34"/>
                    </a:cubicBezTo>
                    <a:cubicBezTo>
                      <a:pt x="153" y="35"/>
                      <a:pt x="153" y="37"/>
                      <a:pt x="152" y="39"/>
                    </a:cubicBezTo>
                    <a:cubicBezTo>
                      <a:pt x="80" y="123"/>
                      <a:pt x="80" y="123"/>
                      <a:pt x="80" y="123"/>
                    </a:cubicBezTo>
                    <a:cubicBezTo>
                      <a:pt x="79" y="123"/>
                      <a:pt x="78" y="124"/>
                      <a:pt x="77" y="124"/>
                    </a:cubicBezTo>
                    <a:close/>
                    <a:moveTo>
                      <a:pt x="10" y="36"/>
                    </a:moveTo>
                    <a:cubicBezTo>
                      <a:pt x="77" y="114"/>
                      <a:pt x="77" y="114"/>
                      <a:pt x="77" y="114"/>
                    </a:cubicBezTo>
                    <a:cubicBezTo>
                      <a:pt x="144" y="36"/>
                      <a:pt x="144" y="36"/>
                      <a:pt x="144" y="36"/>
                    </a:cubicBezTo>
                    <a:cubicBezTo>
                      <a:pt x="123" y="8"/>
                      <a:pt x="123" y="8"/>
                      <a:pt x="123" y="8"/>
                    </a:cubicBezTo>
                    <a:cubicBezTo>
                      <a:pt x="31" y="8"/>
                      <a:pt x="31" y="8"/>
                      <a:pt x="31" y="8"/>
                    </a:cubicBezTo>
                    <a:lnTo>
                      <a:pt x="10" y="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1" name="Rectangle 262"/>
              <p:cNvSpPr>
                <a:spLocks noChangeArrowheads="1"/>
              </p:cNvSpPr>
              <p:nvPr/>
            </p:nvSpPr>
            <p:spPr bwMode="auto">
              <a:xfrm>
                <a:off x="3967163" y="3255963"/>
                <a:ext cx="2587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2" name="Freeform 263"/>
              <p:cNvSpPr>
                <a:spLocks/>
              </p:cNvSpPr>
              <p:nvPr/>
            </p:nvSpPr>
            <p:spPr bwMode="auto">
              <a:xfrm>
                <a:off x="4003676"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3" name="Freeform 264"/>
              <p:cNvSpPr>
                <a:spLocks/>
              </p:cNvSpPr>
              <p:nvPr/>
            </p:nvSpPr>
            <p:spPr bwMode="auto">
              <a:xfrm>
                <a:off x="4046538" y="3201988"/>
                <a:ext cx="55563" cy="65088"/>
              </a:xfrm>
              <a:custGeom>
                <a:avLst/>
                <a:gdLst>
                  <a:gd name="T0" fmla="*/ 8 w 35"/>
                  <a:gd name="T1" fmla="*/ 41 h 41"/>
                  <a:gd name="T2" fmla="*/ 0 w 35"/>
                  <a:gd name="T3" fmla="*/ 36 h 41"/>
                  <a:gd name="T4" fmla="*/ 27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7"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4" name="Freeform 265"/>
              <p:cNvSpPr>
                <a:spLocks/>
              </p:cNvSpPr>
              <p:nvPr/>
            </p:nvSpPr>
            <p:spPr bwMode="auto">
              <a:xfrm>
                <a:off x="4089401" y="3201988"/>
                <a:ext cx="55563" cy="65088"/>
              </a:xfrm>
              <a:custGeom>
                <a:avLst/>
                <a:gdLst>
                  <a:gd name="T0" fmla="*/ 27 w 35"/>
                  <a:gd name="T1" fmla="*/ 41 h 41"/>
                  <a:gd name="T2" fmla="*/ 0 w 35"/>
                  <a:gd name="T3" fmla="*/ 5 h 41"/>
                  <a:gd name="T4" fmla="*/ 8 w 35"/>
                  <a:gd name="T5" fmla="*/ 0 h 41"/>
                  <a:gd name="T6" fmla="*/ 35 w 35"/>
                  <a:gd name="T7" fmla="*/ 36 h 41"/>
                  <a:gd name="T8" fmla="*/ 27 w 35"/>
                  <a:gd name="T9" fmla="*/ 41 h 41"/>
                </a:gdLst>
                <a:ahLst/>
                <a:cxnLst>
                  <a:cxn ang="0">
                    <a:pos x="T0" y="T1"/>
                  </a:cxn>
                  <a:cxn ang="0">
                    <a:pos x="T2" y="T3"/>
                  </a:cxn>
                  <a:cxn ang="0">
                    <a:pos x="T4" y="T5"/>
                  </a:cxn>
                  <a:cxn ang="0">
                    <a:pos x="T6" y="T7"/>
                  </a:cxn>
                  <a:cxn ang="0">
                    <a:pos x="T8" y="T9"/>
                  </a:cxn>
                </a:cxnLst>
                <a:rect l="0" t="0" r="r" b="b"/>
                <a:pathLst>
                  <a:path w="35" h="41">
                    <a:moveTo>
                      <a:pt x="27" y="41"/>
                    </a:moveTo>
                    <a:lnTo>
                      <a:pt x="0" y="5"/>
                    </a:lnTo>
                    <a:lnTo>
                      <a:pt x="8" y="0"/>
                    </a:lnTo>
                    <a:lnTo>
                      <a:pt x="35" y="36"/>
                    </a:lnTo>
                    <a:lnTo>
                      <a:pt x="27"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5" name="Freeform 266"/>
              <p:cNvSpPr>
                <a:spLocks/>
              </p:cNvSpPr>
              <p:nvPr/>
            </p:nvSpPr>
            <p:spPr bwMode="auto">
              <a:xfrm>
                <a:off x="4132263" y="3201988"/>
                <a:ext cx="55563" cy="65088"/>
              </a:xfrm>
              <a:custGeom>
                <a:avLst/>
                <a:gdLst>
                  <a:gd name="T0" fmla="*/ 8 w 35"/>
                  <a:gd name="T1" fmla="*/ 41 h 41"/>
                  <a:gd name="T2" fmla="*/ 0 w 35"/>
                  <a:gd name="T3" fmla="*/ 36 h 41"/>
                  <a:gd name="T4" fmla="*/ 28 w 35"/>
                  <a:gd name="T5" fmla="*/ 0 h 41"/>
                  <a:gd name="T6" fmla="*/ 35 w 35"/>
                  <a:gd name="T7" fmla="*/ 5 h 41"/>
                  <a:gd name="T8" fmla="*/ 8 w 35"/>
                  <a:gd name="T9" fmla="*/ 41 h 41"/>
                </a:gdLst>
                <a:ahLst/>
                <a:cxnLst>
                  <a:cxn ang="0">
                    <a:pos x="T0" y="T1"/>
                  </a:cxn>
                  <a:cxn ang="0">
                    <a:pos x="T2" y="T3"/>
                  </a:cxn>
                  <a:cxn ang="0">
                    <a:pos x="T4" y="T5"/>
                  </a:cxn>
                  <a:cxn ang="0">
                    <a:pos x="T6" y="T7"/>
                  </a:cxn>
                  <a:cxn ang="0">
                    <a:pos x="T8" y="T9"/>
                  </a:cxn>
                </a:cxnLst>
                <a:rect l="0" t="0" r="r" b="b"/>
                <a:pathLst>
                  <a:path w="35" h="41">
                    <a:moveTo>
                      <a:pt x="8" y="41"/>
                    </a:moveTo>
                    <a:lnTo>
                      <a:pt x="0" y="36"/>
                    </a:lnTo>
                    <a:lnTo>
                      <a:pt x="28" y="0"/>
                    </a:lnTo>
                    <a:lnTo>
                      <a:pt x="35" y="5"/>
                    </a:lnTo>
                    <a:lnTo>
                      <a:pt x="8"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6" name="Freeform 267"/>
              <p:cNvSpPr>
                <a:spLocks/>
              </p:cNvSpPr>
              <p:nvPr/>
            </p:nvSpPr>
            <p:spPr bwMode="auto">
              <a:xfrm>
                <a:off x="4046538" y="3260725"/>
                <a:ext cx="57150" cy="155575"/>
              </a:xfrm>
              <a:custGeom>
                <a:avLst/>
                <a:gdLst>
                  <a:gd name="T0" fmla="*/ 27 w 36"/>
                  <a:gd name="T1" fmla="*/ 98 h 98"/>
                  <a:gd name="T2" fmla="*/ 0 w 36"/>
                  <a:gd name="T3" fmla="*/ 3 h 98"/>
                  <a:gd name="T4" fmla="*/ 9 w 36"/>
                  <a:gd name="T5" fmla="*/ 0 h 98"/>
                  <a:gd name="T6" fmla="*/ 36 w 36"/>
                  <a:gd name="T7" fmla="*/ 96 h 98"/>
                  <a:gd name="T8" fmla="*/ 27 w 36"/>
                  <a:gd name="T9" fmla="*/ 98 h 98"/>
                </a:gdLst>
                <a:ahLst/>
                <a:cxnLst>
                  <a:cxn ang="0">
                    <a:pos x="T0" y="T1"/>
                  </a:cxn>
                  <a:cxn ang="0">
                    <a:pos x="T2" y="T3"/>
                  </a:cxn>
                  <a:cxn ang="0">
                    <a:pos x="T4" y="T5"/>
                  </a:cxn>
                  <a:cxn ang="0">
                    <a:pos x="T6" y="T7"/>
                  </a:cxn>
                  <a:cxn ang="0">
                    <a:pos x="T8" y="T9"/>
                  </a:cxn>
                </a:cxnLst>
                <a:rect l="0" t="0" r="r" b="b"/>
                <a:pathLst>
                  <a:path w="36" h="98">
                    <a:moveTo>
                      <a:pt x="27" y="98"/>
                    </a:moveTo>
                    <a:lnTo>
                      <a:pt x="0" y="3"/>
                    </a:lnTo>
                    <a:lnTo>
                      <a:pt x="9" y="0"/>
                    </a:lnTo>
                    <a:lnTo>
                      <a:pt x="36" y="96"/>
                    </a:lnTo>
                    <a:lnTo>
                      <a:pt x="27"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7" name="Freeform 268"/>
              <p:cNvSpPr>
                <a:spLocks/>
              </p:cNvSpPr>
              <p:nvPr/>
            </p:nvSpPr>
            <p:spPr bwMode="auto">
              <a:xfrm>
                <a:off x="4089401" y="3260725"/>
                <a:ext cx="57150" cy="155575"/>
              </a:xfrm>
              <a:custGeom>
                <a:avLst/>
                <a:gdLst>
                  <a:gd name="T0" fmla="*/ 9 w 36"/>
                  <a:gd name="T1" fmla="*/ 98 h 98"/>
                  <a:gd name="T2" fmla="*/ 0 w 36"/>
                  <a:gd name="T3" fmla="*/ 96 h 98"/>
                  <a:gd name="T4" fmla="*/ 27 w 36"/>
                  <a:gd name="T5" fmla="*/ 0 h 98"/>
                  <a:gd name="T6" fmla="*/ 36 w 36"/>
                  <a:gd name="T7" fmla="*/ 3 h 98"/>
                  <a:gd name="T8" fmla="*/ 9 w 36"/>
                  <a:gd name="T9" fmla="*/ 98 h 98"/>
                </a:gdLst>
                <a:ahLst/>
                <a:cxnLst>
                  <a:cxn ang="0">
                    <a:pos x="T0" y="T1"/>
                  </a:cxn>
                  <a:cxn ang="0">
                    <a:pos x="T2" y="T3"/>
                  </a:cxn>
                  <a:cxn ang="0">
                    <a:pos x="T4" y="T5"/>
                  </a:cxn>
                  <a:cxn ang="0">
                    <a:pos x="T6" y="T7"/>
                  </a:cxn>
                  <a:cxn ang="0">
                    <a:pos x="T8" y="T9"/>
                  </a:cxn>
                </a:cxnLst>
                <a:rect l="0" t="0" r="r" b="b"/>
                <a:pathLst>
                  <a:path w="36" h="98">
                    <a:moveTo>
                      <a:pt x="9" y="98"/>
                    </a:moveTo>
                    <a:lnTo>
                      <a:pt x="0" y="96"/>
                    </a:lnTo>
                    <a:lnTo>
                      <a:pt x="27" y="0"/>
                    </a:lnTo>
                    <a:lnTo>
                      <a:pt x="36" y="3"/>
                    </a:lnTo>
                    <a:lnTo>
                      <a:pt x="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8" name="Freeform 269"/>
              <p:cNvSpPr>
                <a:spLocks/>
              </p:cNvSpPr>
              <p:nvPr/>
            </p:nvSpPr>
            <p:spPr bwMode="auto">
              <a:xfrm>
                <a:off x="4052888" y="3425825"/>
                <a:ext cx="36513" cy="176213"/>
              </a:xfrm>
              <a:custGeom>
                <a:avLst/>
                <a:gdLst>
                  <a:gd name="T0" fmla="*/ 20 w 20"/>
                  <a:gd name="T1" fmla="*/ 98 h 98"/>
                  <a:gd name="T2" fmla="*/ 12 w 20"/>
                  <a:gd name="T3" fmla="*/ 98 h 98"/>
                  <a:gd name="T4" fmla="*/ 12 w 20"/>
                  <a:gd name="T5" fmla="*/ 50 h 98"/>
                  <a:gd name="T6" fmla="*/ 0 w 20"/>
                  <a:gd name="T7" fmla="*/ 4 h 98"/>
                  <a:gd name="T8" fmla="*/ 7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3"/>
                      <a:pt x="6" y="18"/>
                      <a:pt x="0" y="4"/>
                    </a:cubicBezTo>
                    <a:cubicBezTo>
                      <a:pt x="7" y="0"/>
                      <a:pt x="7" y="0"/>
                      <a:pt x="7"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29" name="Freeform 270"/>
              <p:cNvSpPr>
                <a:spLocks/>
              </p:cNvSpPr>
              <p:nvPr/>
            </p:nvSpPr>
            <p:spPr bwMode="auto">
              <a:xfrm>
                <a:off x="4084638" y="3140075"/>
                <a:ext cx="293688" cy="461963"/>
              </a:xfrm>
              <a:custGeom>
                <a:avLst/>
                <a:gdLst>
                  <a:gd name="T0" fmla="*/ 91 w 163"/>
                  <a:gd name="T1" fmla="*/ 256 h 256"/>
                  <a:gd name="T2" fmla="*/ 83 w 163"/>
                  <a:gd name="T3" fmla="*/ 256 h 256"/>
                  <a:gd name="T4" fmla="*/ 83 w 163"/>
                  <a:gd name="T5" fmla="*/ 208 h 256"/>
                  <a:gd name="T6" fmla="*/ 87 w 163"/>
                  <a:gd name="T7" fmla="*/ 204 h 256"/>
                  <a:gd name="T8" fmla="*/ 111 w 163"/>
                  <a:gd name="T9" fmla="*/ 204 h 256"/>
                  <a:gd name="T10" fmla="*/ 131 w 163"/>
                  <a:gd name="T11" fmla="*/ 184 h 256"/>
                  <a:gd name="T12" fmla="*/ 131 w 163"/>
                  <a:gd name="T13" fmla="*/ 148 h 256"/>
                  <a:gd name="T14" fmla="*/ 135 w 163"/>
                  <a:gd name="T15" fmla="*/ 144 h 256"/>
                  <a:gd name="T16" fmla="*/ 155 w 163"/>
                  <a:gd name="T17" fmla="*/ 144 h 256"/>
                  <a:gd name="T18" fmla="*/ 155 w 163"/>
                  <a:gd name="T19" fmla="*/ 141 h 256"/>
                  <a:gd name="T20" fmla="*/ 131 w 163"/>
                  <a:gd name="T21" fmla="*/ 90 h 256"/>
                  <a:gd name="T22" fmla="*/ 131 w 163"/>
                  <a:gd name="T23" fmla="*/ 88 h 256"/>
                  <a:gd name="T24" fmla="*/ 51 w 163"/>
                  <a:gd name="T25" fmla="*/ 8 h 256"/>
                  <a:gd name="T26" fmla="*/ 5 w 163"/>
                  <a:gd name="T27" fmla="*/ 22 h 256"/>
                  <a:gd name="T28" fmla="*/ 0 w 163"/>
                  <a:gd name="T29" fmla="*/ 16 h 256"/>
                  <a:gd name="T30" fmla="*/ 51 w 163"/>
                  <a:gd name="T31" fmla="*/ 0 h 256"/>
                  <a:gd name="T32" fmla="*/ 139 w 163"/>
                  <a:gd name="T33" fmla="*/ 87 h 256"/>
                  <a:gd name="T34" fmla="*/ 162 w 163"/>
                  <a:gd name="T35" fmla="*/ 138 h 256"/>
                  <a:gd name="T36" fmla="*/ 163 w 163"/>
                  <a:gd name="T37" fmla="*/ 140 h 256"/>
                  <a:gd name="T38" fmla="*/ 163 w 163"/>
                  <a:gd name="T39" fmla="*/ 148 h 256"/>
                  <a:gd name="T40" fmla="*/ 159 w 163"/>
                  <a:gd name="T41" fmla="*/ 152 h 256"/>
                  <a:gd name="T42" fmla="*/ 139 w 163"/>
                  <a:gd name="T43" fmla="*/ 152 h 256"/>
                  <a:gd name="T44" fmla="*/ 139 w 163"/>
                  <a:gd name="T45" fmla="*/ 184 h 256"/>
                  <a:gd name="T46" fmla="*/ 111 w 163"/>
                  <a:gd name="T47" fmla="*/ 212 h 256"/>
                  <a:gd name="T48" fmla="*/ 91 w 163"/>
                  <a:gd name="T49" fmla="*/ 212 h 256"/>
                  <a:gd name="T50" fmla="*/ 91 w 163"/>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3" h="256">
                    <a:moveTo>
                      <a:pt x="91" y="256"/>
                    </a:moveTo>
                    <a:cubicBezTo>
                      <a:pt x="83" y="256"/>
                      <a:pt x="83" y="256"/>
                      <a:pt x="83" y="256"/>
                    </a:cubicBezTo>
                    <a:cubicBezTo>
                      <a:pt x="83" y="208"/>
                      <a:pt x="83" y="208"/>
                      <a:pt x="83" y="208"/>
                    </a:cubicBezTo>
                    <a:cubicBezTo>
                      <a:pt x="83" y="206"/>
                      <a:pt x="84" y="204"/>
                      <a:pt x="87" y="204"/>
                    </a:cubicBezTo>
                    <a:cubicBezTo>
                      <a:pt x="111" y="204"/>
                      <a:pt x="111" y="204"/>
                      <a:pt x="111" y="204"/>
                    </a:cubicBezTo>
                    <a:cubicBezTo>
                      <a:pt x="122" y="204"/>
                      <a:pt x="131" y="195"/>
                      <a:pt x="131" y="184"/>
                    </a:cubicBezTo>
                    <a:cubicBezTo>
                      <a:pt x="131" y="148"/>
                      <a:pt x="131" y="148"/>
                      <a:pt x="131" y="148"/>
                    </a:cubicBezTo>
                    <a:cubicBezTo>
                      <a:pt x="131" y="146"/>
                      <a:pt x="132" y="144"/>
                      <a:pt x="135" y="144"/>
                    </a:cubicBezTo>
                    <a:cubicBezTo>
                      <a:pt x="155" y="144"/>
                      <a:pt x="155" y="144"/>
                      <a:pt x="155" y="144"/>
                    </a:cubicBezTo>
                    <a:cubicBezTo>
                      <a:pt x="155" y="141"/>
                      <a:pt x="155" y="141"/>
                      <a:pt x="155" y="141"/>
                    </a:cubicBezTo>
                    <a:cubicBezTo>
                      <a:pt x="131" y="90"/>
                      <a:pt x="131" y="90"/>
                      <a:pt x="131" y="90"/>
                    </a:cubicBezTo>
                    <a:cubicBezTo>
                      <a:pt x="131" y="89"/>
                      <a:pt x="131" y="89"/>
                      <a:pt x="131" y="88"/>
                    </a:cubicBezTo>
                    <a:cubicBezTo>
                      <a:pt x="131" y="44"/>
                      <a:pt x="95" y="8"/>
                      <a:pt x="51" y="8"/>
                    </a:cubicBezTo>
                    <a:cubicBezTo>
                      <a:pt x="34" y="8"/>
                      <a:pt x="18" y="13"/>
                      <a:pt x="5" y="22"/>
                    </a:cubicBezTo>
                    <a:cubicBezTo>
                      <a:pt x="0" y="16"/>
                      <a:pt x="0" y="16"/>
                      <a:pt x="0" y="16"/>
                    </a:cubicBezTo>
                    <a:cubicBezTo>
                      <a:pt x="15" y="5"/>
                      <a:pt x="33" y="0"/>
                      <a:pt x="51" y="0"/>
                    </a:cubicBezTo>
                    <a:cubicBezTo>
                      <a:pt x="99" y="0"/>
                      <a:pt x="138" y="39"/>
                      <a:pt x="139" y="87"/>
                    </a:cubicBezTo>
                    <a:cubicBezTo>
                      <a:pt x="162" y="138"/>
                      <a:pt x="162" y="138"/>
                      <a:pt x="162" y="138"/>
                    </a:cubicBezTo>
                    <a:cubicBezTo>
                      <a:pt x="163" y="139"/>
                      <a:pt x="163" y="139"/>
                      <a:pt x="163" y="140"/>
                    </a:cubicBezTo>
                    <a:cubicBezTo>
                      <a:pt x="163" y="148"/>
                      <a:pt x="163" y="148"/>
                      <a:pt x="163" y="148"/>
                    </a:cubicBezTo>
                    <a:cubicBezTo>
                      <a:pt x="163" y="150"/>
                      <a:pt x="161" y="152"/>
                      <a:pt x="159" y="152"/>
                    </a:cubicBezTo>
                    <a:cubicBezTo>
                      <a:pt x="139" y="152"/>
                      <a:pt x="139" y="152"/>
                      <a:pt x="139" y="152"/>
                    </a:cubicBezTo>
                    <a:cubicBezTo>
                      <a:pt x="139" y="184"/>
                      <a:pt x="139" y="184"/>
                      <a:pt x="139" y="184"/>
                    </a:cubicBezTo>
                    <a:cubicBezTo>
                      <a:pt x="139" y="199"/>
                      <a:pt x="126" y="212"/>
                      <a:pt x="111" y="212"/>
                    </a:cubicBezTo>
                    <a:cubicBezTo>
                      <a:pt x="91" y="212"/>
                      <a:pt x="91" y="212"/>
                      <a:pt x="91" y="212"/>
                    </a:cubicBezTo>
                    <a:lnTo>
                      <a:pt x="91"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30" name="Rectangle 271"/>
              <p:cNvSpPr>
                <a:spLocks noChangeArrowheads="1"/>
              </p:cNvSpPr>
              <p:nvPr/>
            </p:nvSpPr>
            <p:spPr bwMode="auto">
              <a:xfrm>
                <a:off x="4219576"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48" name="Group 547"/>
            <p:cNvGrpSpPr>
              <a:grpSpLocks noChangeAspect="1"/>
            </p:cNvGrpSpPr>
            <p:nvPr/>
          </p:nvGrpSpPr>
          <p:grpSpPr>
            <a:xfrm>
              <a:off x="9781097" y="4371396"/>
              <a:ext cx="250507" cy="277178"/>
              <a:chOff x="2308226" y="3911600"/>
              <a:chExt cx="417512" cy="461963"/>
            </a:xfrm>
          </p:grpSpPr>
          <p:sp>
            <p:nvSpPr>
              <p:cNvPr id="549" name="Rectangle 305"/>
              <p:cNvSpPr>
                <a:spLocks noChangeArrowheads="1"/>
              </p:cNvSpPr>
              <p:nvPr/>
            </p:nvSpPr>
            <p:spPr bwMode="auto">
              <a:xfrm>
                <a:off x="2416176" y="3948113"/>
                <a:ext cx="14288" cy="873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0" name="Freeform 306"/>
              <p:cNvSpPr>
                <a:spLocks/>
              </p:cNvSpPr>
              <p:nvPr/>
            </p:nvSpPr>
            <p:spPr bwMode="auto">
              <a:xfrm>
                <a:off x="2389188" y="3941763"/>
                <a:ext cx="68263" cy="41275"/>
              </a:xfrm>
              <a:custGeom>
                <a:avLst/>
                <a:gdLst>
                  <a:gd name="T0" fmla="*/ 32 w 38"/>
                  <a:gd name="T1" fmla="*/ 23 h 23"/>
                  <a:gd name="T2" fmla="*/ 19 w 38"/>
                  <a:gd name="T3" fmla="*/ 10 h 23"/>
                  <a:gd name="T4" fmla="*/ 6 w 38"/>
                  <a:gd name="T5" fmla="*/ 23 h 23"/>
                  <a:gd name="T6" fmla="*/ 0 w 38"/>
                  <a:gd name="T7" fmla="*/ 17 h 23"/>
                  <a:gd name="T8" fmla="*/ 16 w 38"/>
                  <a:gd name="T9" fmla="*/ 1 h 23"/>
                  <a:gd name="T10" fmla="*/ 22 w 38"/>
                  <a:gd name="T11" fmla="*/ 1 h 23"/>
                  <a:gd name="T12" fmla="*/ 38 w 38"/>
                  <a:gd name="T13" fmla="*/ 17 h 23"/>
                  <a:gd name="T14" fmla="*/ 32 w 38"/>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3">
                    <a:moveTo>
                      <a:pt x="32" y="23"/>
                    </a:moveTo>
                    <a:cubicBezTo>
                      <a:pt x="19" y="10"/>
                      <a:pt x="19" y="10"/>
                      <a:pt x="19" y="10"/>
                    </a:cubicBezTo>
                    <a:cubicBezTo>
                      <a:pt x="6" y="23"/>
                      <a:pt x="6" y="23"/>
                      <a:pt x="6" y="23"/>
                    </a:cubicBezTo>
                    <a:cubicBezTo>
                      <a:pt x="0" y="17"/>
                      <a:pt x="0" y="17"/>
                      <a:pt x="0" y="17"/>
                    </a:cubicBezTo>
                    <a:cubicBezTo>
                      <a:pt x="16" y="1"/>
                      <a:pt x="16" y="1"/>
                      <a:pt x="16" y="1"/>
                    </a:cubicBezTo>
                    <a:cubicBezTo>
                      <a:pt x="18" y="0"/>
                      <a:pt x="20" y="0"/>
                      <a:pt x="22" y="1"/>
                    </a:cubicBezTo>
                    <a:cubicBezTo>
                      <a:pt x="38" y="17"/>
                      <a:pt x="38" y="17"/>
                      <a:pt x="38" y="17"/>
                    </a:cubicBezTo>
                    <a:lnTo>
                      <a:pt x="32"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1" name="Rectangle 307"/>
              <p:cNvSpPr>
                <a:spLocks noChangeArrowheads="1"/>
              </p:cNvSpPr>
              <p:nvPr/>
            </p:nvSpPr>
            <p:spPr bwMode="auto">
              <a:xfrm>
                <a:off x="2416176" y="4078288"/>
                <a:ext cx="14288" cy="857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2" name="Freeform 308"/>
              <p:cNvSpPr>
                <a:spLocks/>
              </p:cNvSpPr>
              <p:nvPr/>
            </p:nvSpPr>
            <p:spPr bwMode="auto">
              <a:xfrm>
                <a:off x="2389188" y="4130675"/>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3" name="Rectangle 309"/>
              <p:cNvSpPr>
                <a:spLocks noChangeArrowheads="1"/>
              </p:cNvSpPr>
              <p:nvPr/>
            </p:nvSpPr>
            <p:spPr bwMode="auto">
              <a:xfrm>
                <a:off x="2444751" y="4049713"/>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4" name="Freeform 310"/>
              <p:cNvSpPr>
                <a:spLocks/>
              </p:cNvSpPr>
              <p:nvPr/>
            </p:nvSpPr>
            <p:spPr bwMode="auto">
              <a:xfrm>
                <a:off x="2497138" y="4022725"/>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5" name="Rectangle 311"/>
              <p:cNvSpPr>
                <a:spLocks noChangeArrowheads="1"/>
              </p:cNvSpPr>
              <p:nvPr/>
            </p:nvSpPr>
            <p:spPr bwMode="auto">
              <a:xfrm>
                <a:off x="2314576" y="4049713"/>
                <a:ext cx="873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6" name="Freeform 312"/>
              <p:cNvSpPr>
                <a:spLocks/>
              </p:cNvSpPr>
              <p:nvPr/>
            </p:nvSpPr>
            <p:spPr bwMode="auto">
              <a:xfrm>
                <a:off x="2308226" y="4022725"/>
                <a:ext cx="41275" cy="68263"/>
              </a:xfrm>
              <a:custGeom>
                <a:avLst/>
                <a:gdLst>
                  <a:gd name="T0" fmla="*/ 17 w 23"/>
                  <a:gd name="T1" fmla="*/ 38 h 38"/>
                  <a:gd name="T2" fmla="*/ 1 w 23"/>
                  <a:gd name="T3" fmla="*/ 22 h 38"/>
                  <a:gd name="T4" fmla="*/ 1 w 23"/>
                  <a:gd name="T5" fmla="*/ 16 h 38"/>
                  <a:gd name="T6" fmla="*/ 17 w 23"/>
                  <a:gd name="T7" fmla="*/ 0 h 38"/>
                  <a:gd name="T8" fmla="*/ 23 w 23"/>
                  <a:gd name="T9" fmla="*/ 6 h 38"/>
                  <a:gd name="T10" fmla="*/ 10 w 23"/>
                  <a:gd name="T11" fmla="*/ 19 h 38"/>
                  <a:gd name="T12" fmla="*/ 23 w 23"/>
                  <a:gd name="T13" fmla="*/ 32 h 38"/>
                  <a:gd name="T14" fmla="*/ 17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17" y="38"/>
                    </a:moveTo>
                    <a:cubicBezTo>
                      <a:pt x="1" y="22"/>
                      <a:pt x="1" y="22"/>
                      <a:pt x="1" y="22"/>
                    </a:cubicBezTo>
                    <a:cubicBezTo>
                      <a:pt x="0" y="20"/>
                      <a:pt x="0" y="18"/>
                      <a:pt x="1" y="16"/>
                    </a:cubicBezTo>
                    <a:cubicBezTo>
                      <a:pt x="17" y="0"/>
                      <a:pt x="17" y="0"/>
                      <a:pt x="17" y="0"/>
                    </a:cubicBezTo>
                    <a:cubicBezTo>
                      <a:pt x="23" y="6"/>
                      <a:pt x="23" y="6"/>
                      <a:pt x="23" y="6"/>
                    </a:cubicBezTo>
                    <a:cubicBezTo>
                      <a:pt x="10" y="19"/>
                      <a:pt x="10" y="19"/>
                      <a:pt x="10" y="19"/>
                    </a:cubicBezTo>
                    <a:cubicBezTo>
                      <a:pt x="23" y="32"/>
                      <a:pt x="23" y="32"/>
                      <a:pt x="23" y="32"/>
                    </a:cubicBezTo>
                    <a:lnTo>
                      <a:pt x="17"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7" name="Freeform 313"/>
              <p:cNvSpPr>
                <a:spLocks/>
              </p:cNvSpPr>
              <p:nvPr/>
            </p:nvSpPr>
            <p:spPr bwMode="auto">
              <a:xfrm>
                <a:off x="2455863" y="3911600"/>
                <a:ext cx="269875" cy="461963"/>
              </a:xfrm>
              <a:custGeom>
                <a:avLst/>
                <a:gdLst>
                  <a:gd name="T0" fmla="*/ 78 w 150"/>
                  <a:gd name="T1" fmla="*/ 256 h 256"/>
                  <a:gd name="T2" fmla="*/ 70 w 150"/>
                  <a:gd name="T3" fmla="*/ 256 h 256"/>
                  <a:gd name="T4" fmla="*/ 70 w 150"/>
                  <a:gd name="T5" fmla="*/ 208 h 256"/>
                  <a:gd name="T6" fmla="*/ 74 w 150"/>
                  <a:gd name="T7" fmla="*/ 204 h 256"/>
                  <a:gd name="T8" fmla="*/ 98 w 150"/>
                  <a:gd name="T9" fmla="*/ 204 h 256"/>
                  <a:gd name="T10" fmla="*/ 118 w 150"/>
                  <a:gd name="T11" fmla="*/ 184 h 256"/>
                  <a:gd name="T12" fmla="*/ 118 w 150"/>
                  <a:gd name="T13" fmla="*/ 148 h 256"/>
                  <a:gd name="T14" fmla="*/ 122 w 150"/>
                  <a:gd name="T15" fmla="*/ 144 h 256"/>
                  <a:gd name="T16" fmla="*/ 142 w 150"/>
                  <a:gd name="T17" fmla="*/ 144 h 256"/>
                  <a:gd name="T18" fmla="*/ 142 w 150"/>
                  <a:gd name="T19" fmla="*/ 141 h 256"/>
                  <a:gd name="T20" fmla="*/ 118 w 150"/>
                  <a:gd name="T21" fmla="*/ 90 h 256"/>
                  <a:gd name="T22" fmla="*/ 118 w 150"/>
                  <a:gd name="T23" fmla="*/ 88 h 256"/>
                  <a:gd name="T24" fmla="*/ 38 w 150"/>
                  <a:gd name="T25" fmla="*/ 8 h 256"/>
                  <a:gd name="T26" fmla="*/ 4 w 150"/>
                  <a:gd name="T27" fmla="*/ 16 h 256"/>
                  <a:gd name="T28" fmla="*/ 0 w 150"/>
                  <a:gd name="T29" fmla="*/ 8 h 256"/>
                  <a:gd name="T30" fmla="*/ 38 w 150"/>
                  <a:gd name="T31" fmla="*/ 0 h 256"/>
                  <a:gd name="T32" fmla="*/ 126 w 150"/>
                  <a:gd name="T33" fmla="*/ 87 h 256"/>
                  <a:gd name="T34" fmla="*/ 150 w 150"/>
                  <a:gd name="T35" fmla="*/ 138 h 256"/>
                  <a:gd name="T36" fmla="*/ 150 w 150"/>
                  <a:gd name="T37" fmla="*/ 140 h 256"/>
                  <a:gd name="T38" fmla="*/ 150 w 150"/>
                  <a:gd name="T39" fmla="*/ 148 h 256"/>
                  <a:gd name="T40" fmla="*/ 146 w 150"/>
                  <a:gd name="T41" fmla="*/ 152 h 256"/>
                  <a:gd name="T42" fmla="*/ 126 w 150"/>
                  <a:gd name="T43" fmla="*/ 152 h 256"/>
                  <a:gd name="T44" fmla="*/ 126 w 150"/>
                  <a:gd name="T45" fmla="*/ 184 h 256"/>
                  <a:gd name="T46" fmla="*/ 98 w 150"/>
                  <a:gd name="T47" fmla="*/ 212 h 256"/>
                  <a:gd name="T48" fmla="*/ 78 w 150"/>
                  <a:gd name="T49" fmla="*/ 212 h 256"/>
                  <a:gd name="T50" fmla="*/ 78 w 150"/>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0" h="256">
                    <a:moveTo>
                      <a:pt x="78" y="256"/>
                    </a:moveTo>
                    <a:cubicBezTo>
                      <a:pt x="70" y="256"/>
                      <a:pt x="70" y="256"/>
                      <a:pt x="70" y="256"/>
                    </a:cubicBezTo>
                    <a:cubicBezTo>
                      <a:pt x="70" y="208"/>
                      <a:pt x="70" y="208"/>
                      <a:pt x="70" y="208"/>
                    </a:cubicBezTo>
                    <a:cubicBezTo>
                      <a:pt x="70" y="206"/>
                      <a:pt x="72" y="204"/>
                      <a:pt x="74" y="204"/>
                    </a:cubicBezTo>
                    <a:cubicBezTo>
                      <a:pt x="98" y="204"/>
                      <a:pt x="98" y="204"/>
                      <a:pt x="98" y="204"/>
                    </a:cubicBezTo>
                    <a:cubicBezTo>
                      <a:pt x="109" y="204"/>
                      <a:pt x="118" y="195"/>
                      <a:pt x="118" y="184"/>
                    </a:cubicBezTo>
                    <a:cubicBezTo>
                      <a:pt x="118" y="148"/>
                      <a:pt x="118" y="148"/>
                      <a:pt x="118" y="148"/>
                    </a:cubicBezTo>
                    <a:cubicBezTo>
                      <a:pt x="118" y="146"/>
                      <a:pt x="120" y="144"/>
                      <a:pt x="122" y="144"/>
                    </a:cubicBezTo>
                    <a:cubicBezTo>
                      <a:pt x="142" y="144"/>
                      <a:pt x="142" y="144"/>
                      <a:pt x="142" y="144"/>
                    </a:cubicBezTo>
                    <a:cubicBezTo>
                      <a:pt x="142" y="141"/>
                      <a:pt x="142" y="141"/>
                      <a:pt x="142" y="141"/>
                    </a:cubicBezTo>
                    <a:cubicBezTo>
                      <a:pt x="118" y="90"/>
                      <a:pt x="118" y="90"/>
                      <a:pt x="118" y="90"/>
                    </a:cubicBezTo>
                    <a:cubicBezTo>
                      <a:pt x="118" y="89"/>
                      <a:pt x="118" y="89"/>
                      <a:pt x="118" y="88"/>
                    </a:cubicBezTo>
                    <a:cubicBezTo>
                      <a:pt x="118" y="44"/>
                      <a:pt x="82" y="8"/>
                      <a:pt x="38" y="8"/>
                    </a:cubicBezTo>
                    <a:cubicBezTo>
                      <a:pt x="26" y="8"/>
                      <a:pt x="15" y="11"/>
                      <a:pt x="4" y="16"/>
                    </a:cubicBezTo>
                    <a:cubicBezTo>
                      <a:pt x="0" y="8"/>
                      <a:pt x="0" y="8"/>
                      <a:pt x="0" y="8"/>
                    </a:cubicBezTo>
                    <a:cubicBezTo>
                      <a:pt x="12" y="3"/>
                      <a:pt x="25" y="0"/>
                      <a:pt x="38" y="0"/>
                    </a:cubicBezTo>
                    <a:cubicBezTo>
                      <a:pt x="86" y="0"/>
                      <a:pt x="126" y="39"/>
                      <a:pt x="126" y="87"/>
                    </a:cubicBezTo>
                    <a:cubicBezTo>
                      <a:pt x="150" y="138"/>
                      <a:pt x="150" y="138"/>
                      <a:pt x="150" y="138"/>
                    </a:cubicBezTo>
                    <a:cubicBezTo>
                      <a:pt x="150" y="139"/>
                      <a:pt x="150" y="139"/>
                      <a:pt x="150" y="140"/>
                    </a:cubicBezTo>
                    <a:cubicBezTo>
                      <a:pt x="150" y="148"/>
                      <a:pt x="150" y="148"/>
                      <a:pt x="150" y="148"/>
                    </a:cubicBezTo>
                    <a:cubicBezTo>
                      <a:pt x="150" y="150"/>
                      <a:pt x="148" y="152"/>
                      <a:pt x="146" y="152"/>
                    </a:cubicBezTo>
                    <a:cubicBezTo>
                      <a:pt x="126" y="152"/>
                      <a:pt x="126" y="152"/>
                      <a:pt x="126" y="152"/>
                    </a:cubicBezTo>
                    <a:cubicBezTo>
                      <a:pt x="126" y="184"/>
                      <a:pt x="126" y="184"/>
                      <a:pt x="126" y="184"/>
                    </a:cubicBezTo>
                    <a:cubicBezTo>
                      <a:pt x="126" y="199"/>
                      <a:pt x="114" y="212"/>
                      <a:pt x="98" y="212"/>
                    </a:cubicBezTo>
                    <a:cubicBezTo>
                      <a:pt x="78" y="212"/>
                      <a:pt x="78" y="212"/>
                      <a:pt x="78" y="212"/>
                    </a:cubicBezTo>
                    <a:lnTo>
                      <a:pt x="7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8" name="Freeform 314"/>
              <p:cNvSpPr>
                <a:spLocks/>
              </p:cNvSpPr>
              <p:nvPr/>
            </p:nvSpPr>
            <p:spPr bwMode="auto">
              <a:xfrm>
                <a:off x="2393951" y="4191000"/>
                <a:ext cx="36513" cy="182563"/>
              </a:xfrm>
              <a:custGeom>
                <a:avLst/>
                <a:gdLst>
                  <a:gd name="T0" fmla="*/ 20 w 20"/>
                  <a:gd name="T1" fmla="*/ 101 h 101"/>
                  <a:gd name="T2" fmla="*/ 12 w 20"/>
                  <a:gd name="T3" fmla="*/ 101 h 101"/>
                  <a:gd name="T4" fmla="*/ 12 w 20"/>
                  <a:gd name="T5" fmla="*/ 53 h 101"/>
                  <a:gd name="T6" fmla="*/ 0 w 20"/>
                  <a:gd name="T7" fmla="*/ 2 h 101"/>
                  <a:gd name="T8" fmla="*/ 8 w 20"/>
                  <a:gd name="T9" fmla="*/ 0 h 101"/>
                  <a:gd name="T10" fmla="*/ 20 w 20"/>
                  <a:gd name="T11" fmla="*/ 53 h 101"/>
                  <a:gd name="T12" fmla="*/ 20 w 20"/>
                  <a:gd name="T13" fmla="*/ 101 h 101"/>
                </a:gdLst>
                <a:ahLst/>
                <a:cxnLst>
                  <a:cxn ang="0">
                    <a:pos x="T0" y="T1"/>
                  </a:cxn>
                  <a:cxn ang="0">
                    <a:pos x="T2" y="T3"/>
                  </a:cxn>
                  <a:cxn ang="0">
                    <a:pos x="T4" y="T5"/>
                  </a:cxn>
                  <a:cxn ang="0">
                    <a:pos x="T6" y="T7"/>
                  </a:cxn>
                  <a:cxn ang="0">
                    <a:pos x="T8" y="T9"/>
                  </a:cxn>
                  <a:cxn ang="0">
                    <a:pos x="T10" y="T11"/>
                  </a:cxn>
                  <a:cxn ang="0">
                    <a:pos x="T12" y="T13"/>
                  </a:cxn>
                </a:cxnLst>
                <a:rect l="0" t="0" r="r" b="b"/>
                <a:pathLst>
                  <a:path w="20" h="101">
                    <a:moveTo>
                      <a:pt x="20" y="101"/>
                    </a:moveTo>
                    <a:cubicBezTo>
                      <a:pt x="12" y="101"/>
                      <a:pt x="12" y="101"/>
                      <a:pt x="12" y="101"/>
                    </a:cubicBezTo>
                    <a:cubicBezTo>
                      <a:pt x="12" y="53"/>
                      <a:pt x="12" y="53"/>
                      <a:pt x="12" y="53"/>
                    </a:cubicBezTo>
                    <a:cubicBezTo>
                      <a:pt x="12" y="36"/>
                      <a:pt x="7" y="20"/>
                      <a:pt x="0" y="2"/>
                    </a:cubicBezTo>
                    <a:cubicBezTo>
                      <a:pt x="8" y="0"/>
                      <a:pt x="8" y="0"/>
                      <a:pt x="8" y="0"/>
                    </a:cubicBezTo>
                    <a:cubicBezTo>
                      <a:pt x="15" y="18"/>
                      <a:pt x="20" y="35"/>
                      <a:pt x="20" y="53"/>
                    </a:cubicBezTo>
                    <a:lnTo>
                      <a:pt x="20" y="10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9" name="Rectangle 315"/>
              <p:cNvSpPr>
                <a:spLocks noChangeArrowheads="1"/>
              </p:cNvSpPr>
              <p:nvPr/>
            </p:nvSpPr>
            <p:spPr bwMode="auto">
              <a:xfrm>
                <a:off x="256698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0" name="Freeform 316"/>
              <p:cNvSpPr>
                <a:spLocks noEditPoints="1"/>
              </p:cNvSpPr>
              <p:nvPr/>
            </p:nvSpPr>
            <p:spPr bwMode="auto">
              <a:xfrm>
                <a:off x="2393951" y="402748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1" name="Freeform 317"/>
              <p:cNvSpPr>
                <a:spLocks noEditPoints="1"/>
              </p:cNvSpPr>
              <p:nvPr/>
            </p:nvSpPr>
            <p:spPr bwMode="auto">
              <a:xfrm>
                <a:off x="2365376" y="3998913"/>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62" name="Group 561"/>
            <p:cNvGrpSpPr>
              <a:grpSpLocks noChangeAspect="1"/>
            </p:cNvGrpSpPr>
            <p:nvPr/>
          </p:nvGrpSpPr>
          <p:grpSpPr>
            <a:xfrm>
              <a:off x="9771346" y="5126742"/>
              <a:ext cx="259080" cy="277178"/>
              <a:chOff x="2324101" y="2382838"/>
              <a:chExt cx="431800" cy="461963"/>
            </a:xfrm>
          </p:grpSpPr>
          <p:sp>
            <p:nvSpPr>
              <p:cNvPr id="563" name="Freeform 231"/>
              <p:cNvSpPr>
                <a:spLocks noEditPoints="1"/>
              </p:cNvSpPr>
              <p:nvPr/>
            </p:nvSpPr>
            <p:spPr bwMode="auto">
              <a:xfrm>
                <a:off x="2324101" y="2382838"/>
                <a:ext cx="244475" cy="246063"/>
              </a:xfrm>
              <a:custGeom>
                <a:avLst/>
                <a:gdLst>
                  <a:gd name="T0" fmla="*/ 78 w 136"/>
                  <a:gd name="T1" fmla="*/ 136 h 136"/>
                  <a:gd name="T2" fmla="*/ 68 w 136"/>
                  <a:gd name="T3" fmla="*/ 124 h 136"/>
                  <a:gd name="T4" fmla="*/ 58 w 136"/>
                  <a:gd name="T5" fmla="*/ 136 h 136"/>
                  <a:gd name="T6" fmla="*/ 30 w 136"/>
                  <a:gd name="T7" fmla="*/ 124 h 136"/>
                  <a:gd name="T8" fmla="*/ 29 w 136"/>
                  <a:gd name="T9" fmla="*/ 117 h 136"/>
                  <a:gd name="T10" fmla="*/ 19 w 136"/>
                  <a:gd name="T11" fmla="*/ 107 h 136"/>
                  <a:gd name="T12" fmla="*/ 12 w 136"/>
                  <a:gd name="T13" fmla="*/ 106 h 136"/>
                  <a:gd name="T14" fmla="*/ 0 w 136"/>
                  <a:gd name="T15" fmla="*/ 78 h 136"/>
                  <a:gd name="T16" fmla="*/ 12 w 136"/>
                  <a:gd name="T17" fmla="*/ 68 h 136"/>
                  <a:gd name="T18" fmla="*/ 1 w 136"/>
                  <a:gd name="T19" fmla="*/ 58 h 136"/>
                  <a:gd name="T20" fmla="*/ 13 w 136"/>
                  <a:gd name="T21" fmla="*/ 30 h 136"/>
                  <a:gd name="T22" fmla="*/ 19 w 136"/>
                  <a:gd name="T23" fmla="*/ 29 h 136"/>
                  <a:gd name="T24" fmla="*/ 29 w 136"/>
                  <a:gd name="T25" fmla="*/ 19 h 136"/>
                  <a:gd name="T26" fmla="*/ 30 w 136"/>
                  <a:gd name="T27" fmla="*/ 12 h 136"/>
                  <a:gd name="T28" fmla="*/ 58 w 136"/>
                  <a:gd name="T29" fmla="*/ 0 h 136"/>
                  <a:gd name="T30" fmla="*/ 68 w 136"/>
                  <a:gd name="T31" fmla="*/ 12 h 136"/>
                  <a:gd name="T32" fmla="*/ 78 w 136"/>
                  <a:gd name="T33" fmla="*/ 0 h 136"/>
                  <a:gd name="T34" fmla="*/ 106 w 136"/>
                  <a:gd name="T35" fmla="*/ 12 h 136"/>
                  <a:gd name="T36" fmla="*/ 107 w 136"/>
                  <a:gd name="T37" fmla="*/ 19 h 136"/>
                  <a:gd name="T38" fmla="*/ 117 w 136"/>
                  <a:gd name="T39" fmla="*/ 29 h 136"/>
                  <a:gd name="T40" fmla="*/ 124 w 136"/>
                  <a:gd name="T41" fmla="*/ 30 h 136"/>
                  <a:gd name="T42" fmla="*/ 135 w 136"/>
                  <a:gd name="T43" fmla="*/ 58 h 136"/>
                  <a:gd name="T44" fmla="*/ 124 w 136"/>
                  <a:gd name="T45" fmla="*/ 68 h 136"/>
                  <a:gd name="T46" fmla="*/ 135 w 136"/>
                  <a:gd name="T47" fmla="*/ 78 h 136"/>
                  <a:gd name="T48" fmla="*/ 124 w 136"/>
                  <a:gd name="T49" fmla="*/ 106 h 136"/>
                  <a:gd name="T50" fmla="*/ 117 w 136"/>
                  <a:gd name="T51" fmla="*/ 107 h 136"/>
                  <a:gd name="T52" fmla="*/ 107 w 136"/>
                  <a:gd name="T53" fmla="*/ 117 h 136"/>
                  <a:gd name="T54" fmla="*/ 106 w 136"/>
                  <a:gd name="T55" fmla="*/ 124 h 136"/>
                  <a:gd name="T56" fmla="*/ 80 w 136"/>
                  <a:gd name="T57" fmla="*/ 136 h 136"/>
                  <a:gd name="T58" fmla="*/ 83 w 136"/>
                  <a:gd name="T59" fmla="*/ 126 h 136"/>
                  <a:gd name="T60" fmla="*/ 101 w 136"/>
                  <a:gd name="T61" fmla="*/ 101 h 136"/>
                  <a:gd name="T62" fmla="*/ 126 w 136"/>
                  <a:gd name="T63" fmla="*/ 83 h 136"/>
                  <a:gd name="T64" fmla="*/ 126 w 136"/>
                  <a:gd name="T65" fmla="*/ 53 h 136"/>
                  <a:gd name="T66" fmla="*/ 101 w 136"/>
                  <a:gd name="T67" fmla="*/ 35 h 136"/>
                  <a:gd name="T68" fmla="*/ 83 w 136"/>
                  <a:gd name="T69" fmla="*/ 10 h 136"/>
                  <a:gd name="T70" fmla="*/ 53 w 136"/>
                  <a:gd name="T71" fmla="*/ 10 h 136"/>
                  <a:gd name="T72" fmla="*/ 35 w 136"/>
                  <a:gd name="T73" fmla="*/ 35 h 136"/>
                  <a:gd name="T74" fmla="*/ 9 w 136"/>
                  <a:gd name="T75" fmla="*/ 53 h 136"/>
                  <a:gd name="T76" fmla="*/ 10 w 136"/>
                  <a:gd name="T77" fmla="*/ 83 h 136"/>
                  <a:gd name="T78" fmla="*/ 35 w 136"/>
                  <a:gd name="T79" fmla="*/ 101 h 136"/>
                  <a:gd name="T80" fmla="*/ 53 w 136"/>
                  <a:gd name="T81"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36">
                    <a:moveTo>
                      <a:pt x="80" y="136"/>
                    </a:moveTo>
                    <a:cubicBezTo>
                      <a:pt x="79" y="136"/>
                      <a:pt x="79" y="136"/>
                      <a:pt x="78" y="136"/>
                    </a:cubicBezTo>
                    <a:cubicBezTo>
                      <a:pt x="77" y="135"/>
                      <a:pt x="76" y="134"/>
                      <a:pt x="76" y="132"/>
                    </a:cubicBezTo>
                    <a:cubicBezTo>
                      <a:pt x="76" y="128"/>
                      <a:pt x="73" y="124"/>
                      <a:pt x="68" y="124"/>
                    </a:cubicBezTo>
                    <a:cubicBezTo>
                      <a:pt x="63" y="124"/>
                      <a:pt x="60" y="128"/>
                      <a:pt x="60" y="132"/>
                    </a:cubicBezTo>
                    <a:cubicBezTo>
                      <a:pt x="60" y="134"/>
                      <a:pt x="59" y="135"/>
                      <a:pt x="58" y="136"/>
                    </a:cubicBezTo>
                    <a:cubicBezTo>
                      <a:pt x="57" y="136"/>
                      <a:pt x="55" y="136"/>
                      <a:pt x="54" y="136"/>
                    </a:cubicBezTo>
                    <a:cubicBezTo>
                      <a:pt x="30" y="124"/>
                      <a:pt x="30" y="124"/>
                      <a:pt x="30" y="124"/>
                    </a:cubicBezTo>
                    <a:cubicBezTo>
                      <a:pt x="29" y="123"/>
                      <a:pt x="28" y="122"/>
                      <a:pt x="28" y="121"/>
                    </a:cubicBezTo>
                    <a:cubicBezTo>
                      <a:pt x="28" y="120"/>
                      <a:pt x="28" y="118"/>
                      <a:pt x="29" y="117"/>
                    </a:cubicBezTo>
                    <a:cubicBezTo>
                      <a:pt x="30" y="116"/>
                      <a:pt x="33" y="111"/>
                      <a:pt x="29" y="107"/>
                    </a:cubicBezTo>
                    <a:cubicBezTo>
                      <a:pt x="25" y="103"/>
                      <a:pt x="20" y="106"/>
                      <a:pt x="19" y="107"/>
                    </a:cubicBezTo>
                    <a:cubicBezTo>
                      <a:pt x="18" y="108"/>
                      <a:pt x="16" y="108"/>
                      <a:pt x="15" y="108"/>
                    </a:cubicBezTo>
                    <a:cubicBezTo>
                      <a:pt x="14" y="108"/>
                      <a:pt x="13" y="107"/>
                      <a:pt x="12" y="106"/>
                    </a:cubicBezTo>
                    <a:cubicBezTo>
                      <a:pt x="0" y="82"/>
                      <a:pt x="0" y="82"/>
                      <a:pt x="0" y="82"/>
                    </a:cubicBezTo>
                    <a:cubicBezTo>
                      <a:pt x="0" y="81"/>
                      <a:pt x="0" y="79"/>
                      <a:pt x="0" y="78"/>
                    </a:cubicBezTo>
                    <a:cubicBezTo>
                      <a:pt x="1" y="77"/>
                      <a:pt x="2" y="76"/>
                      <a:pt x="4" y="76"/>
                    </a:cubicBezTo>
                    <a:cubicBezTo>
                      <a:pt x="8" y="76"/>
                      <a:pt x="12" y="73"/>
                      <a:pt x="12" y="68"/>
                    </a:cubicBezTo>
                    <a:cubicBezTo>
                      <a:pt x="12" y="63"/>
                      <a:pt x="8" y="60"/>
                      <a:pt x="4" y="60"/>
                    </a:cubicBezTo>
                    <a:cubicBezTo>
                      <a:pt x="2" y="60"/>
                      <a:pt x="1" y="59"/>
                      <a:pt x="1" y="58"/>
                    </a:cubicBezTo>
                    <a:cubicBezTo>
                      <a:pt x="0" y="57"/>
                      <a:pt x="0" y="56"/>
                      <a:pt x="0" y="55"/>
                    </a:cubicBezTo>
                    <a:cubicBezTo>
                      <a:pt x="2" y="46"/>
                      <a:pt x="9" y="36"/>
                      <a:pt x="13" y="30"/>
                    </a:cubicBezTo>
                    <a:cubicBezTo>
                      <a:pt x="13" y="29"/>
                      <a:pt x="14" y="28"/>
                      <a:pt x="15" y="28"/>
                    </a:cubicBezTo>
                    <a:cubicBezTo>
                      <a:pt x="16" y="28"/>
                      <a:pt x="18" y="28"/>
                      <a:pt x="19" y="29"/>
                    </a:cubicBezTo>
                    <a:cubicBezTo>
                      <a:pt x="20" y="30"/>
                      <a:pt x="25" y="33"/>
                      <a:pt x="29" y="29"/>
                    </a:cubicBezTo>
                    <a:cubicBezTo>
                      <a:pt x="33" y="25"/>
                      <a:pt x="30" y="20"/>
                      <a:pt x="29" y="19"/>
                    </a:cubicBezTo>
                    <a:cubicBezTo>
                      <a:pt x="28" y="18"/>
                      <a:pt x="28" y="16"/>
                      <a:pt x="28" y="15"/>
                    </a:cubicBezTo>
                    <a:cubicBezTo>
                      <a:pt x="28" y="14"/>
                      <a:pt x="29" y="13"/>
                      <a:pt x="30" y="12"/>
                    </a:cubicBezTo>
                    <a:cubicBezTo>
                      <a:pt x="54" y="0"/>
                      <a:pt x="54" y="0"/>
                      <a:pt x="54" y="0"/>
                    </a:cubicBezTo>
                    <a:cubicBezTo>
                      <a:pt x="55" y="0"/>
                      <a:pt x="57" y="0"/>
                      <a:pt x="58" y="0"/>
                    </a:cubicBezTo>
                    <a:cubicBezTo>
                      <a:pt x="59" y="1"/>
                      <a:pt x="60" y="2"/>
                      <a:pt x="60" y="4"/>
                    </a:cubicBezTo>
                    <a:cubicBezTo>
                      <a:pt x="60" y="8"/>
                      <a:pt x="63" y="12"/>
                      <a:pt x="68" y="12"/>
                    </a:cubicBezTo>
                    <a:cubicBezTo>
                      <a:pt x="73" y="12"/>
                      <a:pt x="76" y="8"/>
                      <a:pt x="76" y="4"/>
                    </a:cubicBezTo>
                    <a:cubicBezTo>
                      <a:pt x="76" y="2"/>
                      <a:pt x="77" y="1"/>
                      <a:pt x="78" y="0"/>
                    </a:cubicBezTo>
                    <a:cubicBezTo>
                      <a:pt x="79" y="0"/>
                      <a:pt x="81" y="0"/>
                      <a:pt x="82" y="0"/>
                    </a:cubicBezTo>
                    <a:cubicBezTo>
                      <a:pt x="106" y="12"/>
                      <a:pt x="106" y="12"/>
                      <a:pt x="106" y="12"/>
                    </a:cubicBezTo>
                    <a:cubicBezTo>
                      <a:pt x="107" y="13"/>
                      <a:pt x="108" y="14"/>
                      <a:pt x="108" y="15"/>
                    </a:cubicBezTo>
                    <a:cubicBezTo>
                      <a:pt x="108" y="16"/>
                      <a:pt x="108" y="18"/>
                      <a:pt x="107" y="19"/>
                    </a:cubicBezTo>
                    <a:cubicBezTo>
                      <a:pt x="106" y="20"/>
                      <a:pt x="103" y="25"/>
                      <a:pt x="107" y="29"/>
                    </a:cubicBezTo>
                    <a:cubicBezTo>
                      <a:pt x="111" y="33"/>
                      <a:pt x="116" y="30"/>
                      <a:pt x="117" y="29"/>
                    </a:cubicBezTo>
                    <a:cubicBezTo>
                      <a:pt x="118" y="28"/>
                      <a:pt x="120" y="28"/>
                      <a:pt x="121" y="28"/>
                    </a:cubicBezTo>
                    <a:cubicBezTo>
                      <a:pt x="122" y="28"/>
                      <a:pt x="123" y="29"/>
                      <a:pt x="124" y="30"/>
                    </a:cubicBezTo>
                    <a:cubicBezTo>
                      <a:pt x="136" y="54"/>
                      <a:pt x="136" y="54"/>
                      <a:pt x="136" y="54"/>
                    </a:cubicBezTo>
                    <a:cubicBezTo>
                      <a:pt x="136" y="55"/>
                      <a:pt x="136" y="57"/>
                      <a:pt x="135" y="58"/>
                    </a:cubicBezTo>
                    <a:cubicBezTo>
                      <a:pt x="135" y="59"/>
                      <a:pt x="134" y="60"/>
                      <a:pt x="132" y="60"/>
                    </a:cubicBezTo>
                    <a:cubicBezTo>
                      <a:pt x="128" y="60"/>
                      <a:pt x="124" y="63"/>
                      <a:pt x="124" y="68"/>
                    </a:cubicBezTo>
                    <a:cubicBezTo>
                      <a:pt x="124" y="73"/>
                      <a:pt x="128" y="76"/>
                      <a:pt x="132" y="76"/>
                    </a:cubicBezTo>
                    <a:cubicBezTo>
                      <a:pt x="134" y="76"/>
                      <a:pt x="135" y="77"/>
                      <a:pt x="135" y="78"/>
                    </a:cubicBezTo>
                    <a:cubicBezTo>
                      <a:pt x="136" y="79"/>
                      <a:pt x="136" y="81"/>
                      <a:pt x="136" y="82"/>
                    </a:cubicBezTo>
                    <a:cubicBezTo>
                      <a:pt x="124" y="106"/>
                      <a:pt x="124" y="106"/>
                      <a:pt x="124" y="106"/>
                    </a:cubicBezTo>
                    <a:cubicBezTo>
                      <a:pt x="123" y="107"/>
                      <a:pt x="122" y="108"/>
                      <a:pt x="121" y="108"/>
                    </a:cubicBezTo>
                    <a:cubicBezTo>
                      <a:pt x="120" y="108"/>
                      <a:pt x="118" y="108"/>
                      <a:pt x="117" y="107"/>
                    </a:cubicBezTo>
                    <a:cubicBezTo>
                      <a:pt x="116" y="106"/>
                      <a:pt x="111" y="103"/>
                      <a:pt x="107" y="107"/>
                    </a:cubicBezTo>
                    <a:cubicBezTo>
                      <a:pt x="103" y="111"/>
                      <a:pt x="106" y="116"/>
                      <a:pt x="107" y="117"/>
                    </a:cubicBezTo>
                    <a:cubicBezTo>
                      <a:pt x="108" y="118"/>
                      <a:pt x="108" y="120"/>
                      <a:pt x="108" y="121"/>
                    </a:cubicBezTo>
                    <a:cubicBezTo>
                      <a:pt x="108" y="122"/>
                      <a:pt x="107" y="123"/>
                      <a:pt x="106" y="124"/>
                    </a:cubicBezTo>
                    <a:cubicBezTo>
                      <a:pt x="82" y="136"/>
                      <a:pt x="82" y="136"/>
                      <a:pt x="82" y="136"/>
                    </a:cubicBezTo>
                    <a:cubicBezTo>
                      <a:pt x="81" y="136"/>
                      <a:pt x="81" y="136"/>
                      <a:pt x="80" y="136"/>
                    </a:cubicBezTo>
                    <a:close/>
                    <a:moveTo>
                      <a:pt x="68" y="116"/>
                    </a:moveTo>
                    <a:cubicBezTo>
                      <a:pt x="74" y="116"/>
                      <a:pt x="80" y="120"/>
                      <a:pt x="83" y="126"/>
                    </a:cubicBezTo>
                    <a:cubicBezTo>
                      <a:pt x="98" y="118"/>
                      <a:pt x="98" y="118"/>
                      <a:pt x="98" y="118"/>
                    </a:cubicBezTo>
                    <a:cubicBezTo>
                      <a:pt x="95" y="112"/>
                      <a:pt x="96" y="106"/>
                      <a:pt x="101" y="101"/>
                    </a:cubicBezTo>
                    <a:cubicBezTo>
                      <a:pt x="106" y="96"/>
                      <a:pt x="112" y="95"/>
                      <a:pt x="118" y="98"/>
                    </a:cubicBezTo>
                    <a:cubicBezTo>
                      <a:pt x="126" y="83"/>
                      <a:pt x="126" y="83"/>
                      <a:pt x="126" y="83"/>
                    </a:cubicBezTo>
                    <a:cubicBezTo>
                      <a:pt x="120" y="80"/>
                      <a:pt x="116" y="74"/>
                      <a:pt x="116" y="68"/>
                    </a:cubicBezTo>
                    <a:cubicBezTo>
                      <a:pt x="116" y="62"/>
                      <a:pt x="120" y="56"/>
                      <a:pt x="126" y="53"/>
                    </a:cubicBezTo>
                    <a:cubicBezTo>
                      <a:pt x="118" y="38"/>
                      <a:pt x="118" y="38"/>
                      <a:pt x="118" y="38"/>
                    </a:cubicBezTo>
                    <a:cubicBezTo>
                      <a:pt x="112" y="40"/>
                      <a:pt x="106" y="40"/>
                      <a:pt x="101" y="35"/>
                    </a:cubicBezTo>
                    <a:cubicBezTo>
                      <a:pt x="96" y="30"/>
                      <a:pt x="95" y="24"/>
                      <a:pt x="98" y="18"/>
                    </a:cubicBezTo>
                    <a:cubicBezTo>
                      <a:pt x="83" y="10"/>
                      <a:pt x="83" y="10"/>
                      <a:pt x="83" y="10"/>
                    </a:cubicBezTo>
                    <a:cubicBezTo>
                      <a:pt x="80" y="16"/>
                      <a:pt x="74" y="20"/>
                      <a:pt x="68" y="20"/>
                    </a:cubicBezTo>
                    <a:cubicBezTo>
                      <a:pt x="62" y="20"/>
                      <a:pt x="56" y="16"/>
                      <a:pt x="53" y="10"/>
                    </a:cubicBezTo>
                    <a:cubicBezTo>
                      <a:pt x="38" y="18"/>
                      <a:pt x="38" y="18"/>
                      <a:pt x="38" y="18"/>
                    </a:cubicBezTo>
                    <a:cubicBezTo>
                      <a:pt x="40" y="24"/>
                      <a:pt x="40" y="30"/>
                      <a:pt x="35" y="35"/>
                    </a:cubicBezTo>
                    <a:cubicBezTo>
                      <a:pt x="30" y="40"/>
                      <a:pt x="23" y="41"/>
                      <a:pt x="17" y="38"/>
                    </a:cubicBezTo>
                    <a:cubicBezTo>
                      <a:pt x="14" y="42"/>
                      <a:pt x="11" y="48"/>
                      <a:pt x="9" y="53"/>
                    </a:cubicBezTo>
                    <a:cubicBezTo>
                      <a:pt x="15" y="55"/>
                      <a:pt x="20" y="61"/>
                      <a:pt x="20" y="68"/>
                    </a:cubicBezTo>
                    <a:cubicBezTo>
                      <a:pt x="20" y="74"/>
                      <a:pt x="16" y="80"/>
                      <a:pt x="10" y="83"/>
                    </a:cubicBezTo>
                    <a:cubicBezTo>
                      <a:pt x="18" y="98"/>
                      <a:pt x="18" y="98"/>
                      <a:pt x="18" y="98"/>
                    </a:cubicBezTo>
                    <a:cubicBezTo>
                      <a:pt x="24" y="95"/>
                      <a:pt x="30" y="96"/>
                      <a:pt x="35" y="101"/>
                    </a:cubicBezTo>
                    <a:cubicBezTo>
                      <a:pt x="40" y="106"/>
                      <a:pt x="41" y="112"/>
                      <a:pt x="38" y="118"/>
                    </a:cubicBezTo>
                    <a:cubicBezTo>
                      <a:pt x="53" y="126"/>
                      <a:pt x="53" y="126"/>
                      <a:pt x="53" y="126"/>
                    </a:cubicBezTo>
                    <a:cubicBezTo>
                      <a:pt x="56" y="120"/>
                      <a:pt x="62" y="116"/>
                      <a:pt x="68" y="1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4" name="Freeform 232"/>
              <p:cNvSpPr>
                <a:spLocks noEditPoints="1"/>
              </p:cNvSpPr>
              <p:nvPr/>
            </p:nvSpPr>
            <p:spPr bwMode="auto">
              <a:xfrm>
                <a:off x="2389188" y="2447925"/>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5" name="Freeform 233"/>
              <p:cNvSpPr>
                <a:spLocks/>
              </p:cNvSpPr>
              <p:nvPr/>
            </p:nvSpPr>
            <p:spPr bwMode="auto">
              <a:xfrm>
                <a:off x="2419351" y="2654300"/>
                <a:ext cx="41275" cy="190500"/>
              </a:xfrm>
              <a:custGeom>
                <a:avLst/>
                <a:gdLst>
                  <a:gd name="T0" fmla="*/ 23 w 23"/>
                  <a:gd name="T1" fmla="*/ 106 h 106"/>
                  <a:gd name="T2" fmla="*/ 15 w 23"/>
                  <a:gd name="T3" fmla="*/ 106 h 106"/>
                  <a:gd name="T4" fmla="*/ 15 w 23"/>
                  <a:gd name="T5" fmla="*/ 58 h 106"/>
                  <a:gd name="T6" fmla="*/ 0 w 23"/>
                  <a:gd name="T7" fmla="*/ 4 h 106"/>
                  <a:gd name="T8" fmla="*/ 0 w 23"/>
                  <a:gd name="T9" fmla="*/ 4 h 106"/>
                  <a:gd name="T10" fmla="*/ 7 w 23"/>
                  <a:gd name="T11" fmla="*/ 0 h 106"/>
                  <a:gd name="T12" fmla="*/ 8 w 23"/>
                  <a:gd name="T13" fmla="*/ 1 h 106"/>
                  <a:gd name="T14" fmla="*/ 23 w 23"/>
                  <a:gd name="T15" fmla="*/ 58 h 106"/>
                  <a:gd name="T16" fmla="*/ 23 w 23"/>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06">
                    <a:moveTo>
                      <a:pt x="23" y="106"/>
                    </a:moveTo>
                    <a:cubicBezTo>
                      <a:pt x="15" y="106"/>
                      <a:pt x="15" y="106"/>
                      <a:pt x="15" y="106"/>
                    </a:cubicBezTo>
                    <a:cubicBezTo>
                      <a:pt x="15" y="58"/>
                      <a:pt x="15" y="58"/>
                      <a:pt x="15" y="58"/>
                    </a:cubicBezTo>
                    <a:cubicBezTo>
                      <a:pt x="15" y="40"/>
                      <a:pt x="8" y="22"/>
                      <a:pt x="0" y="4"/>
                    </a:cubicBezTo>
                    <a:cubicBezTo>
                      <a:pt x="0" y="4"/>
                      <a:pt x="0" y="4"/>
                      <a:pt x="0" y="4"/>
                    </a:cubicBezTo>
                    <a:cubicBezTo>
                      <a:pt x="7" y="0"/>
                      <a:pt x="7" y="0"/>
                      <a:pt x="7" y="0"/>
                    </a:cubicBezTo>
                    <a:cubicBezTo>
                      <a:pt x="8" y="1"/>
                      <a:pt x="8" y="1"/>
                      <a:pt x="8" y="1"/>
                    </a:cubicBezTo>
                    <a:cubicBezTo>
                      <a:pt x="16" y="20"/>
                      <a:pt x="23" y="38"/>
                      <a:pt x="23" y="58"/>
                    </a:cubicBezTo>
                    <a:lnTo>
                      <a:pt x="23" y="10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6" name="Freeform 234"/>
              <p:cNvSpPr>
                <a:spLocks/>
              </p:cNvSpPr>
              <p:nvPr/>
            </p:nvSpPr>
            <p:spPr bwMode="auto">
              <a:xfrm>
                <a:off x="2463801" y="2524125"/>
                <a:ext cx="196850" cy="196850"/>
              </a:xfrm>
              <a:custGeom>
                <a:avLst/>
                <a:gdLst>
                  <a:gd name="T0" fmla="*/ 66 w 109"/>
                  <a:gd name="T1" fmla="*/ 109 h 109"/>
                  <a:gd name="T2" fmla="*/ 64 w 109"/>
                  <a:gd name="T3" fmla="*/ 108 h 109"/>
                  <a:gd name="T4" fmla="*/ 62 w 109"/>
                  <a:gd name="T5" fmla="*/ 105 h 109"/>
                  <a:gd name="T6" fmla="*/ 54 w 109"/>
                  <a:gd name="T7" fmla="*/ 98 h 109"/>
                  <a:gd name="T8" fmla="*/ 46 w 109"/>
                  <a:gd name="T9" fmla="*/ 105 h 109"/>
                  <a:gd name="T10" fmla="*/ 44 w 109"/>
                  <a:gd name="T11" fmla="*/ 108 h 109"/>
                  <a:gd name="T12" fmla="*/ 41 w 109"/>
                  <a:gd name="T13" fmla="*/ 108 h 109"/>
                  <a:gd name="T14" fmla="*/ 25 w 109"/>
                  <a:gd name="T15" fmla="*/ 102 h 109"/>
                  <a:gd name="T16" fmla="*/ 23 w 109"/>
                  <a:gd name="T17" fmla="*/ 99 h 109"/>
                  <a:gd name="T18" fmla="*/ 24 w 109"/>
                  <a:gd name="T19" fmla="*/ 95 h 109"/>
                  <a:gd name="T20" fmla="*/ 26 w 109"/>
                  <a:gd name="T21" fmla="*/ 90 h 109"/>
                  <a:gd name="T22" fmla="*/ 18 w 109"/>
                  <a:gd name="T23" fmla="*/ 82 h 109"/>
                  <a:gd name="T24" fmla="*/ 13 w 109"/>
                  <a:gd name="T25" fmla="*/ 84 h 109"/>
                  <a:gd name="T26" fmla="*/ 9 w 109"/>
                  <a:gd name="T27" fmla="*/ 85 h 109"/>
                  <a:gd name="T28" fmla="*/ 6 w 109"/>
                  <a:gd name="T29" fmla="*/ 83 h 109"/>
                  <a:gd name="T30" fmla="*/ 0 w 109"/>
                  <a:gd name="T31" fmla="*/ 67 h 109"/>
                  <a:gd name="T32" fmla="*/ 7 w 109"/>
                  <a:gd name="T33" fmla="*/ 65 h 109"/>
                  <a:gd name="T34" fmla="*/ 11 w 109"/>
                  <a:gd name="T35" fmla="*/ 76 h 109"/>
                  <a:gd name="T36" fmla="*/ 18 w 109"/>
                  <a:gd name="T37" fmla="*/ 74 h 109"/>
                  <a:gd name="T38" fmla="*/ 34 w 109"/>
                  <a:gd name="T39" fmla="*/ 90 h 109"/>
                  <a:gd name="T40" fmla="*/ 32 w 109"/>
                  <a:gd name="T41" fmla="*/ 97 h 109"/>
                  <a:gd name="T42" fmla="*/ 39 w 109"/>
                  <a:gd name="T43" fmla="*/ 100 h 109"/>
                  <a:gd name="T44" fmla="*/ 54 w 109"/>
                  <a:gd name="T45" fmla="*/ 90 h 109"/>
                  <a:gd name="T46" fmla="*/ 69 w 109"/>
                  <a:gd name="T47" fmla="*/ 100 h 109"/>
                  <a:gd name="T48" fmla="*/ 76 w 109"/>
                  <a:gd name="T49" fmla="*/ 97 h 109"/>
                  <a:gd name="T50" fmla="*/ 74 w 109"/>
                  <a:gd name="T51" fmla="*/ 90 h 109"/>
                  <a:gd name="T52" fmla="*/ 90 w 109"/>
                  <a:gd name="T53" fmla="*/ 74 h 109"/>
                  <a:gd name="T54" fmla="*/ 97 w 109"/>
                  <a:gd name="T55" fmla="*/ 76 h 109"/>
                  <a:gd name="T56" fmla="*/ 100 w 109"/>
                  <a:gd name="T57" fmla="*/ 69 h 109"/>
                  <a:gd name="T58" fmla="*/ 90 w 109"/>
                  <a:gd name="T59" fmla="*/ 54 h 109"/>
                  <a:gd name="T60" fmla="*/ 100 w 109"/>
                  <a:gd name="T61" fmla="*/ 39 h 109"/>
                  <a:gd name="T62" fmla="*/ 97 w 109"/>
                  <a:gd name="T63" fmla="*/ 32 h 109"/>
                  <a:gd name="T64" fmla="*/ 90 w 109"/>
                  <a:gd name="T65" fmla="*/ 34 h 109"/>
                  <a:gd name="T66" fmla="*/ 74 w 109"/>
                  <a:gd name="T67" fmla="*/ 18 h 109"/>
                  <a:gd name="T68" fmla="*/ 76 w 109"/>
                  <a:gd name="T69" fmla="*/ 11 h 109"/>
                  <a:gd name="T70" fmla="*/ 65 w 109"/>
                  <a:gd name="T71" fmla="*/ 7 h 109"/>
                  <a:gd name="T72" fmla="*/ 67 w 109"/>
                  <a:gd name="T73" fmla="*/ 0 h 109"/>
                  <a:gd name="T74" fmla="*/ 83 w 109"/>
                  <a:gd name="T75" fmla="*/ 6 h 109"/>
                  <a:gd name="T76" fmla="*/ 85 w 109"/>
                  <a:gd name="T77" fmla="*/ 9 h 109"/>
                  <a:gd name="T78" fmla="*/ 84 w 109"/>
                  <a:gd name="T79" fmla="*/ 13 h 109"/>
                  <a:gd name="T80" fmla="*/ 82 w 109"/>
                  <a:gd name="T81" fmla="*/ 18 h 109"/>
                  <a:gd name="T82" fmla="*/ 90 w 109"/>
                  <a:gd name="T83" fmla="*/ 26 h 109"/>
                  <a:gd name="T84" fmla="*/ 95 w 109"/>
                  <a:gd name="T85" fmla="*/ 24 h 109"/>
                  <a:gd name="T86" fmla="*/ 99 w 109"/>
                  <a:gd name="T87" fmla="*/ 23 h 109"/>
                  <a:gd name="T88" fmla="*/ 102 w 109"/>
                  <a:gd name="T89" fmla="*/ 25 h 109"/>
                  <a:gd name="T90" fmla="*/ 108 w 109"/>
                  <a:gd name="T91" fmla="*/ 41 h 109"/>
                  <a:gd name="T92" fmla="*/ 108 w 109"/>
                  <a:gd name="T93" fmla="*/ 44 h 109"/>
                  <a:gd name="T94" fmla="*/ 105 w 109"/>
                  <a:gd name="T95" fmla="*/ 46 h 109"/>
                  <a:gd name="T96" fmla="*/ 98 w 109"/>
                  <a:gd name="T97" fmla="*/ 54 h 109"/>
                  <a:gd name="T98" fmla="*/ 105 w 109"/>
                  <a:gd name="T99" fmla="*/ 62 h 109"/>
                  <a:gd name="T100" fmla="*/ 108 w 109"/>
                  <a:gd name="T101" fmla="*/ 64 h 109"/>
                  <a:gd name="T102" fmla="*/ 108 w 109"/>
                  <a:gd name="T103" fmla="*/ 67 h 109"/>
                  <a:gd name="T104" fmla="*/ 102 w 109"/>
                  <a:gd name="T105" fmla="*/ 83 h 109"/>
                  <a:gd name="T106" fmla="*/ 99 w 109"/>
                  <a:gd name="T107" fmla="*/ 85 h 109"/>
                  <a:gd name="T108" fmla="*/ 95 w 109"/>
                  <a:gd name="T109" fmla="*/ 84 h 109"/>
                  <a:gd name="T110" fmla="*/ 90 w 109"/>
                  <a:gd name="T111" fmla="*/ 82 h 109"/>
                  <a:gd name="T112" fmla="*/ 82 w 109"/>
                  <a:gd name="T113" fmla="*/ 90 h 109"/>
                  <a:gd name="T114" fmla="*/ 84 w 109"/>
                  <a:gd name="T115" fmla="*/ 95 h 109"/>
                  <a:gd name="T116" fmla="*/ 85 w 109"/>
                  <a:gd name="T117" fmla="*/ 99 h 109"/>
                  <a:gd name="T118" fmla="*/ 83 w 109"/>
                  <a:gd name="T119" fmla="*/ 102 h 109"/>
                  <a:gd name="T120" fmla="*/ 67 w 109"/>
                  <a:gd name="T121" fmla="*/ 108 h 109"/>
                  <a:gd name="T122" fmla="*/ 66 w 109"/>
                  <a:gd name="T123"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9" h="109">
                    <a:moveTo>
                      <a:pt x="66" y="109"/>
                    </a:moveTo>
                    <a:cubicBezTo>
                      <a:pt x="65" y="109"/>
                      <a:pt x="64" y="108"/>
                      <a:pt x="64" y="108"/>
                    </a:cubicBezTo>
                    <a:cubicBezTo>
                      <a:pt x="63" y="107"/>
                      <a:pt x="62" y="106"/>
                      <a:pt x="62" y="105"/>
                    </a:cubicBezTo>
                    <a:cubicBezTo>
                      <a:pt x="61" y="101"/>
                      <a:pt x="58" y="98"/>
                      <a:pt x="54" y="98"/>
                    </a:cubicBezTo>
                    <a:cubicBezTo>
                      <a:pt x="50" y="98"/>
                      <a:pt x="47" y="101"/>
                      <a:pt x="46" y="105"/>
                    </a:cubicBezTo>
                    <a:cubicBezTo>
                      <a:pt x="46" y="106"/>
                      <a:pt x="45" y="107"/>
                      <a:pt x="44" y="108"/>
                    </a:cubicBezTo>
                    <a:cubicBezTo>
                      <a:pt x="43" y="109"/>
                      <a:pt x="42" y="109"/>
                      <a:pt x="41" y="108"/>
                    </a:cubicBezTo>
                    <a:cubicBezTo>
                      <a:pt x="35" y="107"/>
                      <a:pt x="30" y="105"/>
                      <a:pt x="25" y="102"/>
                    </a:cubicBezTo>
                    <a:cubicBezTo>
                      <a:pt x="24" y="101"/>
                      <a:pt x="23" y="100"/>
                      <a:pt x="23" y="99"/>
                    </a:cubicBezTo>
                    <a:cubicBezTo>
                      <a:pt x="23" y="98"/>
                      <a:pt x="23" y="96"/>
                      <a:pt x="24" y="95"/>
                    </a:cubicBezTo>
                    <a:cubicBezTo>
                      <a:pt x="25" y="94"/>
                      <a:pt x="26" y="92"/>
                      <a:pt x="26" y="90"/>
                    </a:cubicBezTo>
                    <a:cubicBezTo>
                      <a:pt x="26" y="86"/>
                      <a:pt x="22" y="82"/>
                      <a:pt x="18" y="82"/>
                    </a:cubicBezTo>
                    <a:cubicBezTo>
                      <a:pt x="16" y="82"/>
                      <a:pt x="14" y="83"/>
                      <a:pt x="13" y="84"/>
                    </a:cubicBezTo>
                    <a:cubicBezTo>
                      <a:pt x="12" y="85"/>
                      <a:pt x="10" y="85"/>
                      <a:pt x="9" y="85"/>
                    </a:cubicBezTo>
                    <a:cubicBezTo>
                      <a:pt x="8" y="85"/>
                      <a:pt x="7" y="84"/>
                      <a:pt x="6" y="83"/>
                    </a:cubicBezTo>
                    <a:cubicBezTo>
                      <a:pt x="3" y="78"/>
                      <a:pt x="1" y="73"/>
                      <a:pt x="0" y="67"/>
                    </a:cubicBezTo>
                    <a:cubicBezTo>
                      <a:pt x="7" y="65"/>
                      <a:pt x="7" y="65"/>
                      <a:pt x="7" y="65"/>
                    </a:cubicBezTo>
                    <a:cubicBezTo>
                      <a:pt x="8" y="69"/>
                      <a:pt x="9" y="72"/>
                      <a:pt x="11" y="76"/>
                    </a:cubicBezTo>
                    <a:cubicBezTo>
                      <a:pt x="13" y="75"/>
                      <a:pt x="16" y="74"/>
                      <a:pt x="18" y="74"/>
                    </a:cubicBezTo>
                    <a:cubicBezTo>
                      <a:pt x="27" y="74"/>
                      <a:pt x="34" y="81"/>
                      <a:pt x="34" y="90"/>
                    </a:cubicBezTo>
                    <a:cubicBezTo>
                      <a:pt x="34" y="92"/>
                      <a:pt x="33" y="95"/>
                      <a:pt x="32" y="97"/>
                    </a:cubicBezTo>
                    <a:cubicBezTo>
                      <a:pt x="35" y="98"/>
                      <a:pt x="37" y="99"/>
                      <a:pt x="39" y="100"/>
                    </a:cubicBezTo>
                    <a:cubicBezTo>
                      <a:pt x="42" y="94"/>
                      <a:pt x="47" y="90"/>
                      <a:pt x="54" y="90"/>
                    </a:cubicBezTo>
                    <a:cubicBezTo>
                      <a:pt x="60" y="90"/>
                      <a:pt x="66" y="94"/>
                      <a:pt x="69" y="100"/>
                    </a:cubicBezTo>
                    <a:cubicBezTo>
                      <a:pt x="71" y="99"/>
                      <a:pt x="73" y="98"/>
                      <a:pt x="76" y="97"/>
                    </a:cubicBezTo>
                    <a:cubicBezTo>
                      <a:pt x="75" y="95"/>
                      <a:pt x="74" y="92"/>
                      <a:pt x="74" y="90"/>
                    </a:cubicBezTo>
                    <a:cubicBezTo>
                      <a:pt x="74" y="81"/>
                      <a:pt x="81" y="74"/>
                      <a:pt x="90" y="74"/>
                    </a:cubicBezTo>
                    <a:cubicBezTo>
                      <a:pt x="92" y="74"/>
                      <a:pt x="95" y="75"/>
                      <a:pt x="97" y="76"/>
                    </a:cubicBezTo>
                    <a:cubicBezTo>
                      <a:pt x="98" y="73"/>
                      <a:pt x="99" y="71"/>
                      <a:pt x="100" y="69"/>
                    </a:cubicBezTo>
                    <a:cubicBezTo>
                      <a:pt x="94" y="66"/>
                      <a:pt x="90" y="61"/>
                      <a:pt x="90" y="54"/>
                    </a:cubicBezTo>
                    <a:cubicBezTo>
                      <a:pt x="90" y="48"/>
                      <a:pt x="94" y="42"/>
                      <a:pt x="100" y="39"/>
                    </a:cubicBezTo>
                    <a:cubicBezTo>
                      <a:pt x="99" y="37"/>
                      <a:pt x="98" y="35"/>
                      <a:pt x="97" y="32"/>
                    </a:cubicBezTo>
                    <a:cubicBezTo>
                      <a:pt x="95" y="33"/>
                      <a:pt x="92" y="34"/>
                      <a:pt x="90" y="34"/>
                    </a:cubicBezTo>
                    <a:cubicBezTo>
                      <a:pt x="81" y="34"/>
                      <a:pt x="74" y="27"/>
                      <a:pt x="74" y="18"/>
                    </a:cubicBezTo>
                    <a:cubicBezTo>
                      <a:pt x="74" y="16"/>
                      <a:pt x="75" y="13"/>
                      <a:pt x="76" y="11"/>
                    </a:cubicBezTo>
                    <a:cubicBezTo>
                      <a:pt x="72" y="9"/>
                      <a:pt x="69" y="8"/>
                      <a:pt x="65" y="7"/>
                    </a:cubicBezTo>
                    <a:cubicBezTo>
                      <a:pt x="67" y="0"/>
                      <a:pt x="67" y="0"/>
                      <a:pt x="67" y="0"/>
                    </a:cubicBezTo>
                    <a:cubicBezTo>
                      <a:pt x="73" y="1"/>
                      <a:pt x="78" y="3"/>
                      <a:pt x="83" y="6"/>
                    </a:cubicBezTo>
                    <a:cubicBezTo>
                      <a:pt x="84" y="7"/>
                      <a:pt x="85" y="8"/>
                      <a:pt x="85" y="9"/>
                    </a:cubicBezTo>
                    <a:cubicBezTo>
                      <a:pt x="85" y="10"/>
                      <a:pt x="85" y="12"/>
                      <a:pt x="84" y="13"/>
                    </a:cubicBezTo>
                    <a:cubicBezTo>
                      <a:pt x="83" y="14"/>
                      <a:pt x="82" y="16"/>
                      <a:pt x="82" y="18"/>
                    </a:cubicBezTo>
                    <a:cubicBezTo>
                      <a:pt x="82" y="22"/>
                      <a:pt x="86" y="26"/>
                      <a:pt x="90" y="26"/>
                    </a:cubicBezTo>
                    <a:cubicBezTo>
                      <a:pt x="92" y="26"/>
                      <a:pt x="94" y="25"/>
                      <a:pt x="95" y="24"/>
                    </a:cubicBezTo>
                    <a:cubicBezTo>
                      <a:pt x="96" y="23"/>
                      <a:pt x="98" y="23"/>
                      <a:pt x="99" y="23"/>
                    </a:cubicBezTo>
                    <a:cubicBezTo>
                      <a:pt x="100" y="23"/>
                      <a:pt x="101" y="24"/>
                      <a:pt x="102" y="25"/>
                    </a:cubicBezTo>
                    <a:cubicBezTo>
                      <a:pt x="105" y="30"/>
                      <a:pt x="107" y="35"/>
                      <a:pt x="108" y="41"/>
                    </a:cubicBezTo>
                    <a:cubicBezTo>
                      <a:pt x="109" y="42"/>
                      <a:pt x="109" y="44"/>
                      <a:pt x="108" y="44"/>
                    </a:cubicBezTo>
                    <a:cubicBezTo>
                      <a:pt x="107" y="45"/>
                      <a:pt x="106" y="46"/>
                      <a:pt x="105" y="46"/>
                    </a:cubicBezTo>
                    <a:cubicBezTo>
                      <a:pt x="101" y="47"/>
                      <a:pt x="98" y="50"/>
                      <a:pt x="98" y="54"/>
                    </a:cubicBezTo>
                    <a:cubicBezTo>
                      <a:pt x="98" y="58"/>
                      <a:pt x="101" y="61"/>
                      <a:pt x="105" y="62"/>
                    </a:cubicBezTo>
                    <a:cubicBezTo>
                      <a:pt x="106" y="62"/>
                      <a:pt x="107" y="63"/>
                      <a:pt x="108" y="64"/>
                    </a:cubicBezTo>
                    <a:cubicBezTo>
                      <a:pt x="109" y="64"/>
                      <a:pt x="109" y="66"/>
                      <a:pt x="108" y="67"/>
                    </a:cubicBezTo>
                    <a:cubicBezTo>
                      <a:pt x="107" y="73"/>
                      <a:pt x="105" y="78"/>
                      <a:pt x="102" y="83"/>
                    </a:cubicBezTo>
                    <a:cubicBezTo>
                      <a:pt x="101" y="84"/>
                      <a:pt x="100" y="85"/>
                      <a:pt x="99" y="85"/>
                    </a:cubicBezTo>
                    <a:cubicBezTo>
                      <a:pt x="98" y="85"/>
                      <a:pt x="96" y="85"/>
                      <a:pt x="95" y="84"/>
                    </a:cubicBezTo>
                    <a:cubicBezTo>
                      <a:pt x="94" y="83"/>
                      <a:pt x="92" y="82"/>
                      <a:pt x="90" y="82"/>
                    </a:cubicBezTo>
                    <a:cubicBezTo>
                      <a:pt x="86" y="82"/>
                      <a:pt x="82" y="86"/>
                      <a:pt x="82" y="90"/>
                    </a:cubicBezTo>
                    <a:cubicBezTo>
                      <a:pt x="82" y="92"/>
                      <a:pt x="83" y="94"/>
                      <a:pt x="84" y="95"/>
                    </a:cubicBezTo>
                    <a:cubicBezTo>
                      <a:pt x="85" y="96"/>
                      <a:pt x="85" y="98"/>
                      <a:pt x="85" y="99"/>
                    </a:cubicBezTo>
                    <a:cubicBezTo>
                      <a:pt x="85" y="100"/>
                      <a:pt x="84" y="101"/>
                      <a:pt x="83" y="102"/>
                    </a:cubicBezTo>
                    <a:cubicBezTo>
                      <a:pt x="78" y="105"/>
                      <a:pt x="73" y="107"/>
                      <a:pt x="67" y="108"/>
                    </a:cubicBezTo>
                    <a:cubicBezTo>
                      <a:pt x="66" y="109"/>
                      <a:pt x="66" y="109"/>
                      <a:pt x="66" y="10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7" name="Freeform 235"/>
              <p:cNvSpPr>
                <a:spLocks noEditPoints="1"/>
              </p:cNvSpPr>
              <p:nvPr/>
            </p:nvSpPr>
            <p:spPr bwMode="auto">
              <a:xfrm>
                <a:off x="2525713" y="2586038"/>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8" name="Freeform 236"/>
              <p:cNvSpPr>
                <a:spLocks/>
              </p:cNvSpPr>
              <p:nvPr/>
            </p:nvSpPr>
            <p:spPr bwMode="auto">
              <a:xfrm>
                <a:off x="2532063" y="2382838"/>
                <a:ext cx="223838" cy="461963"/>
              </a:xfrm>
              <a:custGeom>
                <a:avLst/>
                <a:gdLst>
                  <a:gd name="T0" fmla="*/ 52 w 124"/>
                  <a:gd name="T1" fmla="*/ 256 h 256"/>
                  <a:gd name="T2" fmla="*/ 44 w 124"/>
                  <a:gd name="T3" fmla="*/ 256 h 256"/>
                  <a:gd name="T4" fmla="*/ 44 w 124"/>
                  <a:gd name="T5" fmla="*/ 208 h 256"/>
                  <a:gd name="T6" fmla="*/ 48 w 124"/>
                  <a:gd name="T7" fmla="*/ 204 h 256"/>
                  <a:gd name="T8" fmla="*/ 72 w 124"/>
                  <a:gd name="T9" fmla="*/ 204 h 256"/>
                  <a:gd name="T10" fmla="*/ 92 w 124"/>
                  <a:gd name="T11" fmla="*/ 184 h 256"/>
                  <a:gd name="T12" fmla="*/ 92 w 124"/>
                  <a:gd name="T13" fmla="*/ 148 h 256"/>
                  <a:gd name="T14" fmla="*/ 96 w 124"/>
                  <a:gd name="T15" fmla="*/ 144 h 256"/>
                  <a:gd name="T16" fmla="*/ 116 w 124"/>
                  <a:gd name="T17" fmla="*/ 144 h 256"/>
                  <a:gd name="T18" fmla="*/ 116 w 124"/>
                  <a:gd name="T19" fmla="*/ 141 h 256"/>
                  <a:gd name="T20" fmla="*/ 92 w 124"/>
                  <a:gd name="T21" fmla="*/ 90 h 256"/>
                  <a:gd name="T22" fmla="*/ 92 w 124"/>
                  <a:gd name="T23" fmla="*/ 88 h 256"/>
                  <a:gd name="T24" fmla="*/ 12 w 124"/>
                  <a:gd name="T25" fmla="*/ 8 h 256"/>
                  <a:gd name="T26" fmla="*/ 0 w 124"/>
                  <a:gd name="T27" fmla="*/ 8 h 256"/>
                  <a:gd name="T28" fmla="*/ 0 w 124"/>
                  <a:gd name="T29" fmla="*/ 0 h 256"/>
                  <a:gd name="T30" fmla="*/ 12 w 124"/>
                  <a:gd name="T31" fmla="*/ 0 h 256"/>
                  <a:gd name="T32" fmla="*/ 100 w 124"/>
                  <a:gd name="T33" fmla="*/ 87 h 256"/>
                  <a:gd name="T34" fmla="*/ 124 w 124"/>
                  <a:gd name="T35" fmla="*/ 138 h 256"/>
                  <a:gd name="T36" fmla="*/ 124 w 124"/>
                  <a:gd name="T37" fmla="*/ 140 h 256"/>
                  <a:gd name="T38" fmla="*/ 124 w 124"/>
                  <a:gd name="T39" fmla="*/ 148 h 256"/>
                  <a:gd name="T40" fmla="*/ 120 w 124"/>
                  <a:gd name="T41" fmla="*/ 152 h 256"/>
                  <a:gd name="T42" fmla="*/ 100 w 124"/>
                  <a:gd name="T43" fmla="*/ 152 h 256"/>
                  <a:gd name="T44" fmla="*/ 100 w 124"/>
                  <a:gd name="T45" fmla="*/ 184 h 256"/>
                  <a:gd name="T46" fmla="*/ 72 w 124"/>
                  <a:gd name="T47" fmla="*/ 212 h 256"/>
                  <a:gd name="T48" fmla="*/ 52 w 124"/>
                  <a:gd name="T49" fmla="*/ 212 h 256"/>
                  <a:gd name="T50" fmla="*/ 52 w 124"/>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6">
                    <a:moveTo>
                      <a:pt x="52" y="256"/>
                    </a:moveTo>
                    <a:cubicBezTo>
                      <a:pt x="44" y="256"/>
                      <a:pt x="44" y="256"/>
                      <a:pt x="44" y="256"/>
                    </a:cubicBezTo>
                    <a:cubicBezTo>
                      <a:pt x="44" y="208"/>
                      <a:pt x="44" y="208"/>
                      <a:pt x="44" y="208"/>
                    </a:cubicBezTo>
                    <a:cubicBezTo>
                      <a:pt x="44" y="206"/>
                      <a:pt x="46" y="204"/>
                      <a:pt x="48" y="204"/>
                    </a:cubicBezTo>
                    <a:cubicBezTo>
                      <a:pt x="72" y="204"/>
                      <a:pt x="72" y="204"/>
                      <a:pt x="72" y="204"/>
                    </a:cubicBezTo>
                    <a:cubicBezTo>
                      <a:pt x="83" y="204"/>
                      <a:pt x="92" y="195"/>
                      <a:pt x="92" y="184"/>
                    </a:cubicBezTo>
                    <a:cubicBezTo>
                      <a:pt x="92" y="148"/>
                      <a:pt x="92" y="148"/>
                      <a:pt x="92" y="148"/>
                    </a:cubicBezTo>
                    <a:cubicBezTo>
                      <a:pt x="92" y="146"/>
                      <a:pt x="94" y="144"/>
                      <a:pt x="96" y="144"/>
                    </a:cubicBezTo>
                    <a:cubicBezTo>
                      <a:pt x="116" y="144"/>
                      <a:pt x="116" y="144"/>
                      <a:pt x="116" y="144"/>
                    </a:cubicBezTo>
                    <a:cubicBezTo>
                      <a:pt x="116" y="141"/>
                      <a:pt x="116" y="141"/>
                      <a:pt x="116" y="141"/>
                    </a:cubicBezTo>
                    <a:cubicBezTo>
                      <a:pt x="92" y="90"/>
                      <a:pt x="92" y="90"/>
                      <a:pt x="92" y="90"/>
                    </a:cubicBezTo>
                    <a:cubicBezTo>
                      <a:pt x="92" y="89"/>
                      <a:pt x="92" y="89"/>
                      <a:pt x="92" y="88"/>
                    </a:cubicBezTo>
                    <a:cubicBezTo>
                      <a:pt x="92" y="44"/>
                      <a:pt x="56" y="8"/>
                      <a:pt x="12" y="8"/>
                    </a:cubicBezTo>
                    <a:cubicBezTo>
                      <a:pt x="0" y="8"/>
                      <a:pt x="0" y="8"/>
                      <a:pt x="0" y="8"/>
                    </a:cubicBezTo>
                    <a:cubicBezTo>
                      <a:pt x="0" y="0"/>
                      <a:pt x="0" y="0"/>
                      <a:pt x="0" y="0"/>
                    </a:cubicBezTo>
                    <a:cubicBezTo>
                      <a:pt x="12" y="0"/>
                      <a:pt x="12" y="0"/>
                      <a:pt x="12" y="0"/>
                    </a:cubicBezTo>
                    <a:cubicBezTo>
                      <a:pt x="60" y="0"/>
                      <a:pt x="100" y="39"/>
                      <a:pt x="100" y="87"/>
                    </a:cubicBezTo>
                    <a:cubicBezTo>
                      <a:pt x="124" y="138"/>
                      <a:pt x="124" y="138"/>
                      <a:pt x="124" y="138"/>
                    </a:cubicBezTo>
                    <a:cubicBezTo>
                      <a:pt x="124" y="139"/>
                      <a:pt x="124" y="139"/>
                      <a:pt x="124" y="140"/>
                    </a:cubicBezTo>
                    <a:cubicBezTo>
                      <a:pt x="124" y="148"/>
                      <a:pt x="124" y="148"/>
                      <a:pt x="124" y="148"/>
                    </a:cubicBezTo>
                    <a:cubicBezTo>
                      <a:pt x="124" y="150"/>
                      <a:pt x="122" y="152"/>
                      <a:pt x="120" y="152"/>
                    </a:cubicBezTo>
                    <a:cubicBezTo>
                      <a:pt x="100" y="152"/>
                      <a:pt x="100" y="152"/>
                      <a:pt x="100" y="152"/>
                    </a:cubicBezTo>
                    <a:cubicBezTo>
                      <a:pt x="100" y="184"/>
                      <a:pt x="100" y="184"/>
                      <a:pt x="100" y="184"/>
                    </a:cubicBezTo>
                    <a:cubicBezTo>
                      <a:pt x="100" y="199"/>
                      <a:pt x="87" y="212"/>
                      <a:pt x="72" y="212"/>
                    </a:cubicBezTo>
                    <a:cubicBezTo>
                      <a:pt x="52" y="212"/>
                      <a:pt x="52" y="212"/>
                      <a:pt x="52" y="212"/>
                    </a:cubicBezTo>
                    <a:lnTo>
                      <a:pt x="52"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9" name="Rectangle 237"/>
              <p:cNvSpPr>
                <a:spLocks noChangeArrowheads="1"/>
              </p:cNvSpPr>
              <p:nvPr/>
            </p:nvSpPr>
            <p:spPr bwMode="auto">
              <a:xfrm>
                <a:off x="259715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70" name="Group 569"/>
            <p:cNvGrpSpPr>
              <a:grpSpLocks noChangeAspect="1"/>
            </p:cNvGrpSpPr>
            <p:nvPr/>
          </p:nvGrpSpPr>
          <p:grpSpPr>
            <a:xfrm>
              <a:off x="9763434" y="5482231"/>
              <a:ext cx="276225" cy="277178"/>
              <a:chOff x="4735513" y="3911600"/>
              <a:chExt cx="460375" cy="461963"/>
            </a:xfrm>
          </p:grpSpPr>
          <p:sp>
            <p:nvSpPr>
              <p:cNvPr id="571" name="Rectangle 86"/>
              <p:cNvSpPr>
                <a:spLocks noChangeArrowheads="1"/>
              </p:cNvSpPr>
              <p:nvPr/>
            </p:nvSpPr>
            <p:spPr bwMode="auto">
              <a:xfrm>
                <a:off x="4945063"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2" name="Rectangle 87"/>
              <p:cNvSpPr>
                <a:spLocks noChangeArrowheads="1"/>
              </p:cNvSpPr>
              <p:nvPr/>
            </p:nvSpPr>
            <p:spPr bwMode="auto">
              <a:xfrm>
                <a:off x="5008563" y="4308475"/>
                <a:ext cx="15875"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3" name="Freeform 88"/>
              <p:cNvSpPr>
                <a:spLocks/>
              </p:cNvSpPr>
              <p:nvPr/>
            </p:nvSpPr>
            <p:spPr bwMode="auto">
              <a:xfrm>
                <a:off x="50593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4" name="Freeform 89"/>
              <p:cNvSpPr>
                <a:spLocks/>
              </p:cNvSpPr>
              <p:nvPr/>
            </p:nvSpPr>
            <p:spPr bwMode="auto">
              <a:xfrm>
                <a:off x="4951413" y="3911600"/>
                <a:ext cx="195263"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5" name="Rectangle 90"/>
              <p:cNvSpPr>
                <a:spLocks noChangeArrowheads="1"/>
              </p:cNvSpPr>
              <p:nvPr/>
            </p:nvSpPr>
            <p:spPr bwMode="auto">
              <a:xfrm>
                <a:off x="5059363" y="4308475"/>
                <a:ext cx="14288"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6" name="Freeform 91"/>
              <p:cNvSpPr>
                <a:spLocks/>
              </p:cNvSpPr>
              <p:nvPr/>
            </p:nvSpPr>
            <p:spPr bwMode="auto">
              <a:xfrm>
                <a:off x="51101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7" name="Freeform 92"/>
              <p:cNvSpPr>
                <a:spLocks/>
              </p:cNvSpPr>
              <p:nvPr/>
            </p:nvSpPr>
            <p:spPr bwMode="auto">
              <a:xfrm>
                <a:off x="5002213" y="3911600"/>
                <a:ext cx="193675"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8" name="Rectangle 93"/>
              <p:cNvSpPr>
                <a:spLocks noChangeArrowheads="1"/>
              </p:cNvSpPr>
              <p:nvPr/>
            </p:nvSpPr>
            <p:spPr bwMode="auto">
              <a:xfrm>
                <a:off x="4894263" y="3911600"/>
                <a:ext cx="1079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9" name="Rectangle 94"/>
              <p:cNvSpPr>
                <a:spLocks noChangeArrowheads="1"/>
              </p:cNvSpPr>
              <p:nvPr/>
            </p:nvSpPr>
            <p:spPr bwMode="auto">
              <a:xfrm>
                <a:off x="4865688" y="4041775"/>
                <a:ext cx="1222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0" name="Freeform 95"/>
              <p:cNvSpPr>
                <a:spLocks/>
              </p:cNvSpPr>
              <p:nvPr/>
            </p:nvSpPr>
            <p:spPr bwMode="auto">
              <a:xfrm>
                <a:off x="4953001" y="4014788"/>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1" name="Rectangle 96"/>
              <p:cNvSpPr>
                <a:spLocks noChangeArrowheads="1"/>
              </p:cNvSpPr>
              <p:nvPr/>
            </p:nvSpPr>
            <p:spPr bwMode="auto">
              <a:xfrm>
                <a:off x="4814888" y="4084638"/>
                <a:ext cx="12223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2" name="Freeform 97"/>
              <p:cNvSpPr>
                <a:spLocks/>
              </p:cNvSpPr>
              <p:nvPr/>
            </p:nvSpPr>
            <p:spPr bwMode="auto">
              <a:xfrm>
                <a:off x="4805363" y="4057650"/>
                <a:ext cx="44450" cy="69850"/>
              </a:xfrm>
              <a:custGeom>
                <a:avLst/>
                <a:gdLst>
                  <a:gd name="T0" fmla="*/ 18 w 24"/>
                  <a:gd name="T1" fmla="*/ 38 h 38"/>
                  <a:gd name="T2" fmla="*/ 2 w 24"/>
                  <a:gd name="T3" fmla="*/ 22 h 38"/>
                  <a:gd name="T4" fmla="*/ 2 w 24"/>
                  <a:gd name="T5" fmla="*/ 16 h 38"/>
                  <a:gd name="T6" fmla="*/ 18 w 24"/>
                  <a:gd name="T7" fmla="*/ 0 h 38"/>
                  <a:gd name="T8" fmla="*/ 24 w 24"/>
                  <a:gd name="T9" fmla="*/ 6 h 38"/>
                  <a:gd name="T10" fmla="*/ 10 w 24"/>
                  <a:gd name="T11" fmla="*/ 19 h 38"/>
                  <a:gd name="T12" fmla="*/ 24 w 24"/>
                  <a:gd name="T13" fmla="*/ 32 h 38"/>
                  <a:gd name="T14" fmla="*/ 18 w 2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38">
                    <a:moveTo>
                      <a:pt x="18" y="38"/>
                    </a:moveTo>
                    <a:cubicBezTo>
                      <a:pt x="2" y="22"/>
                      <a:pt x="2" y="22"/>
                      <a:pt x="2" y="22"/>
                    </a:cubicBezTo>
                    <a:cubicBezTo>
                      <a:pt x="0" y="20"/>
                      <a:pt x="0" y="18"/>
                      <a:pt x="2" y="16"/>
                    </a:cubicBezTo>
                    <a:cubicBezTo>
                      <a:pt x="18" y="0"/>
                      <a:pt x="18" y="0"/>
                      <a:pt x="18" y="0"/>
                    </a:cubicBezTo>
                    <a:cubicBezTo>
                      <a:pt x="24" y="6"/>
                      <a:pt x="24" y="6"/>
                      <a:pt x="24" y="6"/>
                    </a:cubicBezTo>
                    <a:cubicBezTo>
                      <a:pt x="10" y="19"/>
                      <a:pt x="10" y="19"/>
                      <a:pt x="10" y="19"/>
                    </a:cubicBezTo>
                    <a:cubicBezTo>
                      <a:pt x="24" y="32"/>
                      <a:pt x="24" y="32"/>
                      <a:pt x="24" y="32"/>
                    </a:cubicBezTo>
                    <a:lnTo>
                      <a:pt x="18"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3" name="Freeform 98"/>
              <p:cNvSpPr>
                <a:spLocks/>
              </p:cNvSpPr>
              <p:nvPr/>
            </p:nvSpPr>
            <p:spPr bwMode="auto">
              <a:xfrm>
                <a:off x="4900613" y="3911600"/>
                <a:ext cx="195263" cy="461963"/>
              </a:xfrm>
              <a:custGeom>
                <a:avLst/>
                <a:gdLst>
                  <a:gd name="T0" fmla="*/ 40 w 108"/>
                  <a:gd name="T1" fmla="*/ 256 h 256"/>
                  <a:gd name="T2" fmla="*/ 32 w 108"/>
                  <a:gd name="T3" fmla="*/ 256 h 256"/>
                  <a:gd name="T4" fmla="*/ 32 w 108"/>
                  <a:gd name="T5" fmla="*/ 208 h 256"/>
                  <a:gd name="T6" fmla="*/ 36 w 108"/>
                  <a:gd name="T7" fmla="*/ 204 h 256"/>
                  <a:gd name="T8" fmla="*/ 60 w 108"/>
                  <a:gd name="T9" fmla="*/ 204 h 256"/>
                  <a:gd name="T10" fmla="*/ 80 w 108"/>
                  <a:gd name="T11" fmla="*/ 184 h 256"/>
                  <a:gd name="T12" fmla="*/ 80 w 108"/>
                  <a:gd name="T13" fmla="*/ 148 h 256"/>
                  <a:gd name="T14" fmla="*/ 84 w 108"/>
                  <a:gd name="T15" fmla="*/ 144 h 256"/>
                  <a:gd name="T16" fmla="*/ 100 w 108"/>
                  <a:gd name="T17" fmla="*/ 144 h 256"/>
                  <a:gd name="T18" fmla="*/ 100 w 108"/>
                  <a:gd name="T19" fmla="*/ 141 h 256"/>
                  <a:gd name="T20" fmla="*/ 80 w 108"/>
                  <a:gd name="T21" fmla="*/ 89 h 256"/>
                  <a:gd name="T22" fmla="*/ 80 w 108"/>
                  <a:gd name="T23" fmla="*/ 88 h 256"/>
                  <a:gd name="T24" fmla="*/ 0 w 108"/>
                  <a:gd name="T25" fmla="*/ 8 h 256"/>
                  <a:gd name="T26" fmla="*/ 0 w 108"/>
                  <a:gd name="T27" fmla="*/ 0 h 256"/>
                  <a:gd name="T28" fmla="*/ 88 w 108"/>
                  <a:gd name="T29" fmla="*/ 87 h 256"/>
                  <a:gd name="T30" fmla="*/ 107 w 108"/>
                  <a:gd name="T31" fmla="*/ 139 h 256"/>
                  <a:gd name="T32" fmla="*/ 108 w 108"/>
                  <a:gd name="T33" fmla="*/ 140 h 256"/>
                  <a:gd name="T34" fmla="*/ 108 w 108"/>
                  <a:gd name="T35" fmla="*/ 148 h 256"/>
                  <a:gd name="T36" fmla="*/ 104 w 108"/>
                  <a:gd name="T37" fmla="*/ 152 h 256"/>
                  <a:gd name="T38" fmla="*/ 88 w 108"/>
                  <a:gd name="T39" fmla="*/ 152 h 256"/>
                  <a:gd name="T40" fmla="*/ 88 w 108"/>
                  <a:gd name="T41" fmla="*/ 184 h 256"/>
                  <a:gd name="T42" fmla="*/ 60 w 108"/>
                  <a:gd name="T43" fmla="*/ 212 h 256"/>
                  <a:gd name="T44" fmla="*/ 40 w 108"/>
                  <a:gd name="T45" fmla="*/ 212 h 256"/>
                  <a:gd name="T46" fmla="*/ 40 w 108"/>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4" name="Freeform 99"/>
              <p:cNvSpPr>
                <a:spLocks/>
              </p:cNvSpPr>
              <p:nvPr/>
            </p:nvSpPr>
            <p:spPr bwMode="auto">
              <a:xfrm>
                <a:off x="4735513" y="3911600"/>
                <a:ext cx="158750" cy="461963"/>
              </a:xfrm>
              <a:custGeom>
                <a:avLst/>
                <a:gdLst>
                  <a:gd name="T0" fmla="*/ 36 w 88"/>
                  <a:gd name="T1" fmla="*/ 256 h 256"/>
                  <a:gd name="T2" fmla="*/ 28 w 88"/>
                  <a:gd name="T3" fmla="*/ 256 h 256"/>
                  <a:gd name="T4" fmla="*/ 28 w 88"/>
                  <a:gd name="T5" fmla="*/ 208 h 256"/>
                  <a:gd name="T6" fmla="*/ 15 w 88"/>
                  <a:gd name="T7" fmla="*/ 154 h 256"/>
                  <a:gd name="T8" fmla="*/ 0 w 88"/>
                  <a:gd name="T9" fmla="*/ 88 h 256"/>
                  <a:gd name="T10" fmla="*/ 88 w 88"/>
                  <a:gd name="T11" fmla="*/ 0 h 256"/>
                  <a:gd name="T12" fmla="*/ 88 w 88"/>
                  <a:gd name="T13" fmla="*/ 8 h 256"/>
                  <a:gd name="T14" fmla="*/ 8 w 88"/>
                  <a:gd name="T15" fmla="*/ 88 h 256"/>
                  <a:gd name="T16" fmla="*/ 22 w 88"/>
                  <a:gd name="T17" fmla="*/ 151 h 256"/>
                  <a:gd name="T18" fmla="*/ 36 w 88"/>
                  <a:gd name="T19" fmla="*/ 208 h 256"/>
                  <a:gd name="T20" fmla="*/ 36 w 8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56">
                    <a:moveTo>
                      <a:pt x="36" y="256"/>
                    </a:moveTo>
                    <a:cubicBezTo>
                      <a:pt x="28" y="256"/>
                      <a:pt x="28" y="256"/>
                      <a:pt x="28" y="256"/>
                    </a:cubicBezTo>
                    <a:cubicBezTo>
                      <a:pt x="28" y="208"/>
                      <a:pt x="28" y="208"/>
                      <a:pt x="28" y="208"/>
                    </a:cubicBezTo>
                    <a:cubicBezTo>
                      <a:pt x="28" y="189"/>
                      <a:pt x="21" y="172"/>
                      <a:pt x="15" y="154"/>
                    </a:cubicBezTo>
                    <a:cubicBezTo>
                      <a:pt x="7" y="134"/>
                      <a:pt x="0" y="113"/>
                      <a:pt x="0" y="88"/>
                    </a:cubicBezTo>
                    <a:cubicBezTo>
                      <a:pt x="0" y="39"/>
                      <a:pt x="39" y="0"/>
                      <a:pt x="88" y="0"/>
                    </a:cubicBezTo>
                    <a:cubicBezTo>
                      <a:pt x="88" y="8"/>
                      <a:pt x="88" y="8"/>
                      <a:pt x="88" y="8"/>
                    </a:cubicBezTo>
                    <a:cubicBezTo>
                      <a:pt x="44" y="8"/>
                      <a:pt x="8" y="44"/>
                      <a:pt x="8" y="88"/>
                    </a:cubicBezTo>
                    <a:cubicBezTo>
                      <a:pt x="8" y="111"/>
                      <a:pt x="15" y="132"/>
                      <a:pt x="22" y="151"/>
                    </a:cubicBezTo>
                    <a:cubicBezTo>
                      <a:pt x="29" y="170"/>
                      <a:pt x="36" y="188"/>
                      <a:pt x="36" y="208"/>
                    </a:cubicBezTo>
                    <a:lnTo>
                      <a:pt x="36"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356" name="Group 355"/>
            <p:cNvGrpSpPr>
              <a:grpSpLocks noChangeAspect="1"/>
            </p:cNvGrpSpPr>
            <p:nvPr/>
          </p:nvGrpSpPr>
          <p:grpSpPr>
            <a:xfrm>
              <a:off x="7296110" y="5844111"/>
              <a:ext cx="277177" cy="277178"/>
              <a:chOff x="7210426" y="3140075"/>
              <a:chExt cx="461962" cy="461963"/>
            </a:xfrm>
          </p:grpSpPr>
          <p:sp>
            <p:nvSpPr>
              <p:cNvPr id="357" name="Rectangle 37"/>
              <p:cNvSpPr>
                <a:spLocks noChangeArrowheads="1"/>
              </p:cNvSpPr>
              <p:nvPr/>
            </p:nvSpPr>
            <p:spPr bwMode="auto">
              <a:xfrm>
                <a:off x="7513638"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8" name="Freeform 38"/>
              <p:cNvSpPr>
                <a:spLocks/>
              </p:cNvSpPr>
              <p:nvPr/>
            </p:nvSpPr>
            <p:spPr bwMode="auto">
              <a:xfrm>
                <a:off x="7469188" y="3140075"/>
                <a:ext cx="203200" cy="461963"/>
              </a:xfrm>
              <a:custGeom>
                <a:avLst/>
                <a:gdLst>
                  <a:gd name="T0" fmla="*/ 40 w 113"/>
                  <a:gd name="T1" fmla="*/ 256 h 256"/>
                  <a:gd name="T2" fmla="*/ 32 w 113"/>
                  <a:gd name="T3" fmla="*/ 256 h 256"/>
                  <a:gd name="T4" fmla="*/ 32 w 113"/>
                  <a:gd name="T5" fmla="*/ 208 h 256"/>
                  <a:gd name="T6" fmla="*/ 36 w 113"/>
                  <a:gd name="T7" fmla="*/ 204 h 256"/>
                  <a:gd name="T8" fmla="*/ 60 w 113"/>
                  <a:gd name="T9" fmla="*/ 204 h 256"/>
                  <a:gd name="T10" fmla="*/ 80 w 113"/>
                  <a:gd name="T11" fmla="*/ 184 h 256"/>
                  <a:gd name="T12" fmla="*/ 80 w 113"/>
                  <a:gd name="T13" fmla="*/ 148 h 256"/>
                  <a:gd name="T14" fmla="*/ 84 w 113"/>
                  <a:gd name="T15" fmla="*/ 144 h 256"/>
                  <a:gd name="T16" fmla="*/ 102 w 113"/>
                  <a:gd name="T17" fmla="*/ 144 h 256"/>
                  <a:gd name="T18" fmla="*/ 81 w 113"/>
                  <a:gd name="T19" fmla="*/ 89 h 256"/>
                  <a:gd name="T20" fmla="*/ 80 w 113"/>
                  <a:gd name="T21" fmla="*/ 88 h 256"/>
                  <a:gd name="T22" fmla="*/ 0 w 113"/>
                  <a:gd name="T23" fmla="*/ 8 h 256"/>
                  <a:gd name="T24" fmla="*/ 0 w 113"/>
                  <a:gd name="T25" fmla="*/ 0 h 256"/>
                  <a:gd name="T26" fmla="*/ 88 w 113"/>
                  <a:gd name="T27" fmla="*/ 87 h 256"/>
                  <a:gd name="T28" fmla="*/ 112 w 113"/>
                  <a:gd name="T29" fmla="*/ 147 h 256"/>
                  <a:gd name="T30" fmla="*/ 112 w 113"/>
                  <a:gd name="T31" fmla="*/ 150 h 256"/>
                  <a:gd name="T32" fmla="*/ 108 w 113"/>
                  <a:gd name="T33" fmla="*/ 152 h 256"/>
                  <a:gd name="T34" fmla="*/ 88 w 113"/>
                  <a:gd name="T35" fmla="*/ 152 h 256"/>
                  <a:gd name="T36" fmla="*/ 88 w 113"/>
                  <a:gd name="T37" fmla="*/ 184 h 256"/>
                  <a:gd name="T38" fmla="*/ 60 w 113"/>
                  <a:gd name="T39" fmla="*/ 212 h 256"/>
                  <a:gd name="T40" fmla="*/ 40 w 113"/>
                  <a:gd name="T41" fmla="*/ 212 h 256"/>
                  <a:gd name="T42" fmla="*/ 40 w 113"/>
                  <a:gd name="T4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2" y="144"/>
                      <a:pt x="102" y="144"/>
                      <a:pt x="102" y="144"/>
                    </a:cubicBezTo>
                    <a:cubicBezTo>
                      <a:pt x="81" y="89"/>
                      <a:pt x="81" y="89"/>
                      <a:pt x="81" y="89"/>
                    </a:cubicBezTo>
                    <a:cubicBezTo>
                      <a:pt x="80" y="89"/>
                      <a:pt x="80" y="89"/>
                      <a:pt x="80" y="88"/>
                    </a:cubicBezTo>
                    <a:cubicBezTo>
                      <a:pt x="80" y="44"/>
                      <a:pt x="44" y="8"/>
                      <a:pt x="0" y="8"/>
                    </a:cubicBezTo>
                    <a:cubicBezTo>
                      <a:pt x="0" y="0"/>
                      <a:pt x="0" y="0"/>
                      <a:pt x="0" y="0"/>
                    </a:cubicBezTo>
                    <a:cubicBezTo>
                      <a:pt x="49" y="0"/>
                      <a:pt x="88" y="39"/>
                      <a:pt x="88" y="87"/>
                    </a:cubicBezTo>
                    <a:cubicBezTo>
                      <a:pt x="112" y="147"/>
                      <a:pt x="112" y="147"/>
                      <a:pt x="112" y="147"/>
                    </a:cubicBezTo>
                    <a:cubicBezTo>
                      <a:pt x="113" y="148"/>
                      <a:pt x="112" y="149"/>
                      <a:pt x="112" y="150"/>
                    </a:cubicBezTo>
                    <a:cubicBezTo>
                      <a:pt x="111" y="151"/>
                      <a:pt x="110" y="152"/>
                      <a:pt x="108" y="152"/>
                    </a:cubicBezTo>
                    <a:cubicBezTo>
                      <a:pt x="88" y="152"/>
                      <a:pt x="88" y="152"/>
                      <a:pt x="88" y="152"/>
                    </a:cubicBezTo>
                    <a:cubicBezTo>
                      <a:pt x="88" y="184"/>
                      <a:pt x="88" y="184"/>
                      <a:pt x="88" y="184"/>
                    </a:cubicBezTo>
                    <a:cubicBezTo>
                      <a:pt x="88" y="199"/>
                      <a:pt x="76"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9" name="Freeform 39"/>
              <p:cNvSpPr>
                <a:spLocks/>
              </p:cNvSpPr>
              <p:nvPr/>
            </p:nvSpPr>
            <p:spPr bwMode="auto">
              <a:xfrm>
                <a:off x="7351713" y="3432175"/>
                <a:ext cx="31750" cy="169863"/>
              </a:xfrm>
              <a:custGeom>
                <a:avLst/>
                <a:gdLst>
                  <a:gd name="T0" fmla="*/ 18 w 18"/>
                  <a:gd name="T1" fmla="*/ 94 h 94"/>
                  <a:gd name="T2" fmla="*/ 10 w 18"/>
                  <a:gd name="T3" fmla="*/ 94 h 94"/>
                  <a:gd name="T4" fmla="*/ 10 w 18"/>
                  <a:gd name="T5" fmla="*/ 46 h 94"/>
                  <a:gd name="T6" fmla="*/ 0 w 18"/>
                  <a:gd name="T7" fmla="*/ 3 h 94"/>
                  <a:gd name="T8" fmla="*/ 7 w 18"/>
                  <a:gd name="T9" fmla="*/ 0 h 94"/>
                  <a:gd name="T10" fmla="*/ 18 w 18"/>
                  <a:gd name="T11" fmla="*/ 46 h 94"/>
                  <a:gd name="T12" fmla="*/ 18 w 18"/>
                  <a:gd name="T13" fmla="*/ 94 h 94"/>
                </a:gdLst>
                <a:ahLst/>
                <a:cxnLst>
                  <a:cxn ang="0">
                    <a:pos x="T0" y="T1"/>
                  </a:cxn>
                  <a:cxn ang="0">
                    <a:pos x="T2" y="T3"/>
                  </a:cxn>
                  <a:cxn ang="0">
                    <a:pos x="T4" y="T5"/>
                  </a:cxn>
                  <a:cxn ang="0">
                    <a:pos x="T6" y="T7"/>
                  </a:cxn>
                  <a:cxn ang="0">
                    <a:pos x="T8" y="T9"/>
                  </a:cxn>
                  <a:cxn ang="0">
                    <a:pos x="T10" y="T11"/>
                  </a:cxn>
                  <a:cxn ang="0">
                    <a:pos x="T12" y="T13"/>
                  </a:cxn>
                </a:cxnLst>
                <a:rect l="0" t="0" r="r" b="b"/>
                <a:pathLst>
                  <a:path w="18" h="94">
                    <a:moveTo>
                      <a:pt x="18" y="94"/>
                    </a:moveTo>
                    <a:cubicBezTo>
                      <a:pt x="10" y="94"/>
                      <a:pt x="10" y="94"/>
                      <a:pt x="10" y="94"/>
                    </a:cubicBezTo>
                    <a:cubicBezTo>
                      <a:pt x="10" y="46"/>
                      <a:pt x="10" y="46"/>
                      <a:pt x="10" y="46"/>
                    </a:cubicBezTo>
                    <a:cubicBezTo>
                      <a:pt x="10" y="31"/>
                      <a:pt x="5" y="16"/>
                      <a:pt x="0" y="3"/>
                    </a:cubicBezTo>
                    <a:cubicBezTo>
                      <a:pt x="7" y="0"/>
                      <a:pt x="7" y="0"/>
                      <a:pt x="7" y="0"/>
                    </a:cubicBezTo>
                    <a:cubicBezTo>
                      <a:pt x="13" y="14"/>
                      <a:pt x="18" y="30"/>
                      <a:pt x="18" y="46"/>
                    </a:cubicBezTo>
                    <a:lnTo>
                      <a:pt x="18" y="9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0" name="Freeform 40"/>
              <p:cNvSpPr>
                <a:spLocks noEditPoints="1"/>
              </p:cNvSpPr>
              <p:nvPr/>
            </p:nvSpPr>
            <p:spPr bwMode="auto">
              <a:xfrm>
                <a:off x="7239001" y="3140075"/>
                <a:ext cx="215900" cy="101600"/>
              </a:xfrm>
              <a:custGeom>
                <a:avLst/>
                <a:gdLst>
                  <a:gd name="T0" fmla="*/ 116 w 120"/>
                  <a:gd name="T1" fmla="*/ 56 h 56"/>
                  <a:gd name="T2" fmla="*/ 4 w 120"/>
                  <a:gd name="T3" fmla="*/ 56 h 56"/>
                  <a:gd name="T4" fmla="*/ 0 w 120"/>
                  <a:gd name="T5" fmla="*/ 52 h 56"/>
                  <a:gd name="T6" fmla="*/ 0 w 120"/>
                  <a:gd name="T7" fmla="*/ 4 h 56"/>
                  <a:gd name="T8" fmla="*/ 4 w 120"/>
                  <a:gd name="T9" fmla="*/ 0 h 56"/>
                  <a:gd name="T10" fmla="*/ 116 w 120"/>
                  <a:gd name="T11" fmla="*/ 0 h 56"/>
                  <a:gd name="T12" fmla="*/ 120 w 120"/>
                  <a:gd name="T13" fmla="*/ 4 h 56"/>
                  <a:gd name="T14" fmla="*/ 120 w 120"/>
                  <a:gd name="T15" fmla="*/ 52 h 56"/>
                  <a:gd name="T16" fmla="*/ 116 w 120"/>
                  <a:gd name="T17" fmla="*/ 56 h 56"/>
                  <a:gd name="T18" fmla="*/ 8 w 120"/>
                  <a:gd name="T19" fmla="*/ 48 h 56"/>
                  <a:gd name="T20" fmla="*/ 112 w 120"/>
                  <a:gd name="T21" fmla="*/ 48 h 56"/>
                  <a:gd name="T22" fmla="*/ 112 w 120"/>
                  <a:gd name="T23" fmla="*/ 8 h 56"/>
                  <a:gd name="T24" fmla="*/ 8 w 120"/>
                  <a:gd name="T25" fmla="*/ 8 h 56"/>
                  <a:gd name="T26" fmla="*/ 8 w 120"/>
                  <a:gd name="T27"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56">
                    <a:moveTo>
                      <a:pt x="116" y="56"/>
                    </a:moveTo>
                    <a:cubicBezTo>
                      <a:pt x="4" y="56"/>
                      <a:pt x="4" y="56"/>
                      <a:pt x="4" y="56"/>
                    </a:cubicBezTo>
                    <a:cubicBezTo>
                      <a:pt x="2" y="56"/>
                      <a:pt x="0" y="54"/>
                      <a:pt x="0" y="52"/>
                    </a:cubicBezTo>
                    <a:cubicBezTo>
                      <a:pt x="0" y="4"/>
                      <a:pt x="0" y="4"/>
                      <a:pt x="0" y="4"/>
                    </a:cubicBezTo>
                    <a:cubicBezTo>
                      <a:pt x="0" y="2"/>
                      <a:pt x="2" y="0"/>
                      <a:pt x="4" y="0"/>
                    </a:cubicBezTo>
                    <a:cubicBezTo>
                      <a:pt x="116" y="0"/>
                      <a:pt x="116" y="0"/>
                      <a:pt x="116" y="0"/>
                    </a:cubicBezTo>
                    <a:cubicBezTo>
                      <a:pt x="119" y="0"/>
                      <a:pt x="120" y="2"/>
                      <a:pt x="120" y="4"/>
                    </a:cubicBezTo>
                    <a:cubicBezTo>
                      <a:pt x="120" y="52"/>
                      <a:pt x="120" y="52"/>
                      <a:pt x="120" y="52"/>
                    </a:cubicBezTo>
                    <a:cubicBezTo>
                      <a:pt x="120" y="54"/>
                      <a:pt x="119" y="56"/>
                      <a:pt x="116" y="56"/>
                    </a:cubicBezTo>
                    <a:close/>
                    <a:moveTo>
                      <a:pt x="8" y="48"/>
                    </a:moveTo>
                    <a:cubicBezTo>
                      <a:pt x="112" y="48"/>
                      <a:pt x="112" y="48"/>
                      <a:pt x="112" y="48"/>
                    </a:cubicBezTo>
                    <a:cubicBezTo>
                      <a:pt x="112" y="8"/>
                      <a:pt x="112" y="8"/>
                      <a:pt x="112" y="8"/>
                    </a:cubicBezTo>
                    <a:cubicBezTo>
                      <a:pt x="8" y="8"/>
                      <a:pt x="8" y="8"/>
                      <a:pt x="8" y="8"/>
                    </a:cubicBezTo>
                    <a:lnTo>
                      <a:pt x="8"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1" name="Rectangle 41"/>
              <p:cNvSpPr>
                <a:spLocks noChangeArrowheads="1"/>
              </p:cNvSpPr>
              <p:nvPr/>
            </p:nvSpPr>
            <p:spPr bwMode="auto">
              <a:xfrm>
                <a:off x="7340601" y="3255963"/>
                <a:ext cx="14288" cy="730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2" name="Freeform 42"/>
              <p:cNvSpPr>
                <a:spLocks/>
              </p:cNvSpPr>
              <p:nvPr/>
            </p:nvSpPr>
            <p:spPr bwMode="auto">
              <a:xfrm>
                <a:off x="7239001" y="3284538"/>
                <a:ext cx="215900" cy="44450"/>
              </a:xfrm>
              <a:custGeom>
                <a:avLst/>
                <a:gdLst>
                  <a:gd name="T0" fmla="*/ 120 w 120"/>
                  <a:gd name="T1" fmla="*/ 24 h 24"/>
                  <a:gd name="T2" fmla="*/ 112 w 120"/>
                  <a:gd name="T3" fmla="*/ 24 h 24"/>
                  <a:gd name="T4" fmla="*/ 112 w 120"/>
                  <a:gd name="T5" fmla="*/ 8 h 24"/>
                  <a:gd name="T6" fmla="*/ 8 w 120"/>
                  <a:gd name="T7" fmla="*/ 8 h 24"/>
                  <a:gd name="T8" fmla="*/ 8 w 120"/>
                  <a:gd name="T9" fmla="*/ 24 h 24"/>
                  <a:gd name="T10" fmla="*/ 0 w 120"/>
                  <a:gd name="T11" fmla="*/ 24 h 24"/>
                  <a:gd name="T12" fmla="*/ 0 w 120"/>
                  <a:gd name="T13" fmla="*/ 4 h 24"/>
                  <a:gd name="T14" fmla="*/ 4 w 120"/>
                  <a:gd name="T15" fmla="*/ 0 h 24"/>
                  <a:gd name="T16" fmla="*/ 116 w 120"/>
                  <a:gd name="T17" fmla="*/ 0 h 24"/>
                  <a:gd name="T18" fmla="*/ 120 w 120"/>
                  <a:gd name="T19" fmla="*/ 4 h 24"/>
                  <a:gd name="T20" fmla="*/ 120 w 120"/>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24">
                    <a:moveTo>
                      <a:pt x="120" y="24"/>
                    </a:moveTo>
                    <a:cubicBezTo>
                      <a:pt x="112" y="24"/>
                      <a:pt x="112" y="24"/>
                      <a:pt x="112" y="24"/>
                    </a:cubicBezTo>
                    <a:cubicBezTo>
                      <a:pt x="112" y="8"/>
                      <a:pt x="112" y="8"/>
                      <a:pt x="112" y="8"/>
                    </a:cubicBezTo>
                    <a:cubicBezTo>
                      <a:pt x="8" y="8"/>
                      <a:pt x="8" y="8"/>
                      <a:pt x="8" y="8"/>
                    </a:cubicBezTo>
                    <a:cubicBezTo>
                      <a:pt x="8" y="24"/>
                      <a:pt x="8" y="24"/>
                      <a:pt x="8" y="24"/>
                    </a:cubicBezTo>
                    <a:cubicBezTo>
                      <a:pt x="0" y="24"/>
                      <a:pt x="0" y="24"/>
                      <a:pt x="0" y="24"/>
                    </a:cubicBezTo>
                    <a:cubicBezTo>
                      <a:pt x="0" y="4"/>
                      <a:pt x="0" y="4"/>
                      <a:pt x="0" y="4"/>
                    </a:cubicBezTo>
                    <a:cubicBezTo>
                      <a:pt x="0" y="2"/>
                      <a:pt x="2" y="0"/>
                      <a:pt x="4" y="0"/>
                    </a:cubicBezTo>
                    <a:cubicBezTo>
                      <a:pt x="116" y="0"/>
                      <a:pt x="116" y="0"/>
                      <a:pt x="116" y="0"/>
                    </a:cubicBezTo>
                    <a:cubicBezTo>
                      <a:pt x="119" y="0"/>
                      <a:pt x="120" y="2"/>
                      <a:pt x="120" y="4"/>
                    </a:cubicBezTo>
                    <a:lnTo>
                      <a:pt x="120"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3" name="Rectangle 43"/>
              <p:cNvSpPr>
                <a:spLocks noChangeArrowheads="1"/>
              </p:cNvSpPr>
              <p:nvPr/>
            </p:nvSpPr>
            <p:spPr bwMode="auto">
              <a:xfrm>
                <a:off x="7340601"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4" name="Rectangle 44"/>
              <p:cNvSpPr>
                <a:spLocks noChangeArrowheads="1"/>
              </p:cNvSpPr>
              <p:nvPr/>
            </p:nvSpPr>
            <p:spPr bwMode="auto">
              <a:xfrm>
                <a:off x="736917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5" name="Rectangle 45"/>
              <p:cNvSpPr>
                <a:spLocks noChangeArrowheads="1"/>
              </p:cNvSpPr>
              <p:nvPr/>
            </p:nvSpPr>
            <p:spPr bwMode="auto">
              <a:xfrm>
                <a:off x="731202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6" name="Freeform 46"/>
              <p:cNvSpPr>
                <a:spLocks noEditPoints="1"/>
              </p:cNvSpPr>
              <p:nvPr/>
            </p:nvSpPr>
            <p:spPr bwMode="auto">
              <a:xfrm>
                <a:off x="72104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7" name="Freeform 47"/>
              <p:cNvSpPr>
                <a:spLocks noEditPoints="1"/>
              </p:cNvSpPr>
              <p:nvPr/>
            </p:nvSpPr>
            <p:spPr bwMode="auto">
              <a:xfrm>
                <a:off x="73120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8" name="Freeform 48"/>
              <p:cNvSpPr>
                <a:spLocks noEditPoints="1"/>
              </p:cNvSpPr>
              <p:nvPr/>
            </p:nvSpPr>
            <p:spPr bwMode="auto">
              <a:xfrm>
                <a:off x="7412038"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69" name="Group 368"/>
            <p:cNvGrpSpPr>
              <a:grpSpLocks noChangeAspect="1"/>
            </p:cNvGrpSpPr>
            <p:nvPr/>
          </p:nvGrpSpPr>
          <p:grpSpPr>
            <a:xfrm>
              <a:off x="7311598" y="5482707"/>
              <a:ext cx="276225" cy="277178"/>
              <a:chOff x="7207251" y="1619250"/>
              <a:chExt cx="460375" cy="461963"/>
            </a:xfrm>
          </p:grpSpPr>
          <p:sp>
            <p:nvSpPr>
              <p:cNvPr id="370" name="Freeform 110"/>
              <p:cNvSpPr>
                <a:spLocks noEditPoints="1"/>
              </p:cNvSpPr>
              <p:nvPr/>
            </p:nvSpPr>
            <p:spPr bwMode="auto">
              <a:xfrm>
                <a:off x="7207251" y="1690688"/>
                <a:ext cx="403225" cy="73025"/>
              </a:xfrm>
              <a:custGeom>
                <a:avLst/>
                <a:gdLst>
                  <a:gd name="T0" fmla="*/ 220 w 224"/>
                  <a:gd name="T1" fmla="*/ 40 h 40"/>
                  <a:gd name="T2" fmla="*/ 12 w 224"/>
                  <a:gd name="T3" fmla="*/ 40 h 40"/>
                  <a:gd name="T4" fmla="*/ 0 w 224"/>
                  <a:gd name="T5" fmla="*/ 28 h 40"/>
                  <a:gd name="T6" fmla="*/ 0 w 224"/>
                  <a:gd name="T7" fmla="*/ 12 h 40"/>
                  <a:gd name="T8" fmla="*/ 12 w 224"/>
                  <a:gd name="T9" fmla="*/ 0 h 40"/>
                  <a:gd name="T10" fmla="*/ 220 w 224"/>
                  <a:gd name="T11" fmla="*/ 0 h 40"/>
                  <a:gd name="T12" fmla="*/ 224 w 224"/>
                  <a:gd name="T13" fmla="*/ 4 h 40"/>
                  <a:gd name="T14" fmla="*/ 224 w 224"/>
                  <a:gd name="T15" fmla="*/ 36 h 40"/>
                  <a:gd name="T16" fmla="*/ 220 w 224"/>
                  <a:gd name="T17" fmla="*/ 40 h 40"/>
                  <a:gd name="T18" fmla="*/ 12 w 224"/>
                  <a:gd name="T19" fmla="*/ 8 h 40"/>
                  <a:gd name="T20" fmla="*/ 8 w 224"/>
                  <a:gd name="T21" fmla="*/ 12 h 40"/>
                  <a:gd name="T22" fmla="*/ 8 w 224"/>
                  <a:gd name="T23" fmla="*/ 28 h 40"/>
                  <a:gd name="T24" fmla="*/ 12 w 224"/>
                  <a:gd name="T25" fmla="*/ 32 h 40"/>
                  <a:gd name="T26" fmla="*/ 216 w 224"/>
                  <a:gd name="T27" fmla="*/ 32 h 40"/>
                  <a:gd name="T28" fmla="*/ 216 w 224"/>
                  <a:gd name="T29" fmla="*/ 8 h 40"/>
                  <a:gd name="T30" fmla="*/ 12 w 224"/>
                  <a:gd name="T31"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4" h="40">
                    <a:moveTo>
                      <a:pt x="220" y="40"/>
                    </a:moveTo>
                    <a:cubicBezTo>
                      <a:pt x="12" y="40"/>
                      <a:pt x="12" y="40"/>
                      <a:pt x="12" y="40"/>
                    </a:cubicBezTo>
                    <a:cubicBezTo>
                      <a:pt x="5" y="40"/>
                      <a:pt x="0" y="35"/>
                      <a:pt x="0" y="28"/>
                    </a:cubicBezTo>
                    <a:cubicBezTo>
                      <a:pt x="0" y="12"/>
                      <a:pt x="0" y="12"/>
                      <a:pt x="0" y="12"/>
                    </a:cubicBezTo>
                    <a:cubicBezTo>
                      <a:pt x="0" y="5"/>
                      <a:pt x="5" y="0"/>
                      <a:pt x="12" y="0"/>
                    </a:cubicBezTo>
                    <a:cubicBezTo>
                      <a:pt x="220" y="0"/>
                      <a:pt x="220" y="0"/>
                      <a:pt x="220" y="0"/>
                    </a:cubicBezTo>
                    <a:cubicBezTo>
                      <a:pt x="222" y="0"/>
                      <a:pt x="224" y="2"/>
                      <a:pt x="224" y="4"/>
                    </a:cubicBezTo>
                    <a:cubicBezTo>
                      <a:pt x="224" y="36"/>
                      <a:pt x="224" y="36"/>
                      <a:pt x="224" y="36"/>
                    </a:cubicBezTo>
                    <a:cubicBezTo>
                      <a:pt x="224" y="38"/>
                      <a:pt x="222" y="40"/>
                      <a:pt x="220" y="40"/>
                    </a:cubicBezTo>
                    <a:close/>
                    <a:moveTo>
                      <a:pt x="12" y="8"/>
                    </a:moveTo>
                    <a:cubicBezTo>
                      <a:pt x="10" y="8"/>
                      <a:pt x="8" y="10"/>
                      <a:pt x="8" y="12"/>
                    </a:cubicBezTo>
                    <a:cubicBezTo>
                      <a:pt x="8" y="28"/>
                      <a:pt x="8" y="28"/>
                      <a:pt x="8" y="28"/>
                    </a:cubicBezTo>
                    <a:cubicBezTo>
                      <a:pt x="8" y="30"/>
                      <a:pt x="10" y="32"/>
                      <a:pt x="12" y="32"/>
                    </a:cubicBezTo>
                    <a:cubicBezTo>
                      <a:pt x="216" y="32"/>
                      <a:pt x="216" y="32"/>
                      <a:pt x="216" y="32"/>
                    </a:cubicBezTo>
                    <a:cubicBezTo>
                      <a:pt x="216" y="8"/>
                      <a:pt x="216" y="8"/>
                      <a:pt x="216" y="8"/>
                    </a:cubicBezTo>
                    <a:lnTo>
                      <a:pt x="12"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1" name="Freeform 111"/>
              <p:cNvSpPr>
                <a:spLocks/>
              </p:cNvSpPr>
              <p:nvPr/>
            </p:nvSpPr>
            <p:spPr bwMode="auto">
              <a:xfrm>
                <a:off x="7599363" y="1690688"/>
                <a:ext cx="68263" cy="73025"/>
              </a:xfrm>
              <a:custGeom>
                <a:avLst/>
                <a:gdLst>
                  <a:gd name="T0" fmla="*/ 4 w 38"/>
                  <a:gd name="T1" fmla="*/ 40 h 40"/>
                  <a:gd name="T2" fmla="*/ 0 w 38"/>
                  <a:gd name="T3" fmla="*/ 32 h 40"/>
                  <a:gd name="T4" fmla="*/ 25 w 38"/>
                  <a:gd name="T5" fmla="*/ 20 h 40"/>
                  <a:gd name="T6" fmla="*/ 0 w 38"/>
                  <a:gd name="T7" fmla="*/ 8 h 40"/>
                  <a:gd name="T8" fmla="*/ 4 w 38"/>
                  <a:gd name="T9" fmla="*/ 0 h 40"/>
                  <a:gd name="T10" fmla="*/ 36 w 38"/>
                  <a:gd name="T11" fmla="*/ 16 h 40"/>
                  <a:gd name="T12" fmla="*/ 38 w 38"/>
                  <a:gd name="T13" fmla="*/ 20 h 40"/>
                  <a:gd name="T14" fmla="*/ 36 w 38"/>
                  <a:gd name="T15" fmla="*/ 24 h 40"/>
                  <a:gd name="T16" fmla="*/ 4 w 38"/>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0">
                    <a:moveTo>
                      <a:pt x="4" y="40"/>
                    </a:moveTo>
                    <a:cubicBezTo>
                      <a:pt x="0" y="32"/>
                      <a:pt x="0" y="32"/>
                      <a:pt x="0" y="32"/>
                    </a:cubicBezTo>
                    <a:cubicBezTo>
                      <a:pt x="25" y="20"/>
                      <a:pt x="25" y="20"/>
                      <a:pt x="25" y="20"/>
                    </a:cubicBezTo>
                    <a:cubicBezTo>
                      <a:pt x="0" y="8"/>
                      <a:pt x="0" y="8"/>
                      <a:pt x="0" y="8"/>
                    </a:cubicBezTo>
                    <a:cubicBezTo>
                      <a:pt x="4" y="0"/>
                      <a:pt x="4" y="0"/>
                      <a:pt x="4" y="0"/>
                    </a:cubicBezTo>
                    <a:cubicBezTo>
                      <a:pt x="36" y="16"/>
                      <a:pt x="36" y="16"/>
                      <a:pt x="36" y="16"/>
                    </a:cubicBezTo>
                    <a:cubicBezTo>
                      <a:pt x="37" y="17"/>
                      <a:pt x="38" y="18"/>
                      <a:pt x="38" y="20"/>
                    </a:cubicBezTo>
                    <a:cubicBezTo>
                      <a:pt x="38" y="22"/>
                      <a:pt x="37" y="23"/>
                      <a:pt x="36" y="24"/>
                    </a:cubicBezTo>
                    <a:lnTo>
                      <a:pt x="4"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2" name="Rectangle 112"/>
              <p:cNvSpPr>
                <a:spLocks noChangeArrowheads="1"/>
              </p:cNvSpPr>
              <p:nvPr/>
            </p:nvSpPr>
            <p:spPr bwMode="auto">
              <a:xfrm>
                <a:off x="7264401" y="1720850"/>
                <a:ext cx="3381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3" name="Rectangle 113"/>
              <p:cNvSpPr>
                <a:spLocks noChangeArrowheads="1"/>
              </p:cNvSpPr>
              <p:nvPr/>
            </p:nvSpPr>
            <p:spPr bwMode="auto">
              <a:xfrm>
                <a:off x="7366001" y="1849438"/>
                <a:ext cx="14288" cy="2317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4" name="Freeform 114"/>
              <p:cNvSpPr>
                <a:spLocks/>
              </p:cNvSpPr>
              <p:nvPr/>
            </p:nvSpPr>
            <p:spPr bwMode="auto">
              <a:xfrm>
                <a:off x="7366001" y="1778000"/>
                <a:ext cx="71438" cy="71438"/>
              </a:xfrm>
              <a:custGeom>
                <a:avLst/>
                <a:gdLst>
                  <a:gd name="T0" fmla="*/ 8 w 40"/>
                  <a:gd name="T1" fmla="*/ 40 h 40"/>
                  <a:gd name="T2" fmla="*/ 0 w 40"/>
                  <a:gd name="T3" fmla="*/ 40 h 40"/>
                  <a:gd name="T4" fmla="*/ 40 w 40"/>
                  <a:gd name="T5" fmla="*/ 0 h 40"/>
                  <a:gd name="T6" fmla="*/ 40 w 40"/>
                  <a:gd name="T7" fmla="*/ 8 h 40"/>
                  <a:gd name="T8" fmla="*/ 8 w 40"/>
                  <a:gd name="T9" fmla="*/ 40 h 40"/>
                </a:gdLst>
                <a:ahLst/>
                <a:cxnLst>
                  <a:cxn ang="0">
                    <a:pos x="T0" y="T1"/>
                  </a:cxn>
                  <a:cxn ang="0">
                    <a:pos x="T2" y="T3"/>
                  </a:cxn>
                  <a:cxn ang="0">
                    <a:pos x="T4" y="T5"/>
                  </a:cxn>
                  <a:cxn ang="0">
                    <a:pos x="T6" y="T7"/>
                  </a:cxn>
                  <a:cxn ang="0">
                    <a:pos x="T8" y="T9"/>
                  </a:cxn>
                </a:cxnLst>
                <a:rect l="0" t="0" r="r" b="b"/>
                <a:pathLst>
                  <a:path w="40" h="40">
                    <a:moveTo>
                      <a:pt x="8" y="40"/>
                    </a:moveTo>
                    <a:cubicBezTo>
                      <a:pt x="0" y="40"/>
                      <a:pt x="0" y="40"/>
                      <a:pt x="0" y="40"/>
                    </a:cubicBezTo>
                    <a:cubicBezTo>
                      <a:pt x="0" y="18"/>
                      <a:pt x="18" y="0"/>
                      <a:pt x="40" y="0"/>
                    </a:cubicBezTo>
                    <a:cubicBezTo>
                      <a:pt x="40" y="8"/>
                      <a:pt x="40" y="8"/>
                      <a:pt x="40" y="8"/>
                    </a:cubicBezTo>
                    <a:cubicBezTo>
                      <a:pt x="22" y="8"/>
                      <a:pt x="8" y="22"/>
                      <a:pt x="8" y="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5" name="Freeform 115"/>
              <p:cNvSpPr>
                <a:spLocks/>
              </p:cNvSpPr>
              <p:nvPr/>
            </p:nvSpPr>
            <p:spPr bwMode="auto">
              <a:xfrm>
                <a:off x="7394576" y="1806575"/>
                <a:ext cx="42863" cy="42863"/>
              </a:xfrm>
              <a:custGeom>
                <a:avLst/>
                <a:gdLst>
                  <a:gd name="T0" fmla="*/ 8 w 24"/>
                  <a:gd name="T1" fmla="*/ 24 h 24"/>
                  <a:gd name="T2" fmla="*/ 0 w 24"/>
                  <a:gd name="T3" fmla="*/ 24 h 24"/>
                  <a:gd name="T4" fmla="*/ 24 w 24"/>
                  <a:gd name="T5" fmla="*/ 0 h 24"/>
                  <a:gd name="T6" fmla="*/ 24 w 24"/>
                  <a:gd name="T7" fmla="*/ 8 h 24"/>
                  <a:gd name="T8" fmla="*/ 8 w 24"/>
                  <a:gd name="T9" fmla="*/ 24 h 24"/>
                </a:gdLst>
                <a:ahLst/>
                <a:cxnLst>
                  <a:cxn ang="0">
                    <a:pos x="T0" y="T1"/>
                  </a:cxn>
                  <a:cxn ang="0">
                    <a:pos x="T2" y="T3"/>
                  </a:cxn>
                  <a:cxn ang="0">
                    <a:pos x="T4" y="T5"/>
                  </a:cxn>
                  <a:cxn ang="0">
                    <a:pos x="T6" y="T7"/>
                  </a:cxn>
                  <a:cxn ang="0">
                    <a:pos x="T8" y="T9"/>
                  </a:cxn>
                </a:cxnLst>
                <a:rect l="0" t="0" r="r" b="b"/>
                <a:pathLst>
                  <a:path w="24" h="24">
                    <a:moveTo>
                      <a:pt x="8" y="24"/>
                    </a:moveTo>
                    <a:cubicBezTo>
                      <a:pt x="0" y="24"/>
                      <a:pt x="0" y="24"/>
                      <a:pt x="0" y="24"/>
                    </a:cubicBezTo>
                    <a:cubicBezTo>
                      <a:pt x="0" y="11"/>
                      <a:pt x="11" y="0"/>
                      <a:pt x="24" y="0"/>
                    </a:cubicBezTo>
                    <a:cubicBezTo>
                      <a:pt x="24" y="8"/>
                      <a:pt x="24" y="8"/>
                      <a:pt x="24" y="8"/>
                    </a:cubicBezTo>
                    <a:cubicBezTo>
                      <a:pt x="15" y="8"/>
                      <a:pt x="8" y="15"/>
                      <a:pt x="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6" name="Rectangle 116"/>
              <p:cNvSpPr>
                <a:spLocks noChangeArrowheads="1"/>
              </p:cNvSpPr>
              <p:nvPr/>
            </p:nvSpPr>
            <p:spPr bwMode="auto">
              <a:xfrm>
                <a:off x="7437438" y="1778000"/>
                <a:ext cx="936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7" name="Rectangle 117"/>
              <p:cNvSpPr>
                <a:spLocks noChangeArrowheads="1"/>
              </p:cNvSpPr>
              <p:nvPr/>
            </p:nvSpPr>
            <p:spPr bwMode="auto">
              <a:xfrm>
                <a:off x="7437438" y="1806575"/>
                <a:ext cx="650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8" name="Rectangle 118"/>
              <p:cNvSpPr>
                <a:spLocks noChangeArrowheads="1"/>
              </p:cNvSpPr>
              <p:nvPr/>
            </p:nvSpPr>
            <p:spPr bwMode="auto">
              <a:xfrm>
                <a:off x="7394576" y="18494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9" name="Rectangle 119"/>
              <p:cNvSpPr>
                <a:spLocks noChangeArrowheads="1"/>
              </p:cNvSpPr>
              <p:nvPr/>
            </p:nvSpPr>
            <p:spPr bwMode="auto">
              <a:xfrm>
                <a:off x="7335838" y="1957388"/>
                <a:ext cx="15875" cy="1238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0" name="Rectangle 120"/>
              <p:cNvSpPr>
                <a:spLocks noChangeArrowheads="1"/>
              </p:cNvSpPr>
              <p:nvPr/>
            </p:nvSpPr>
            <p:spPr bwMode="auto">
              <a:xfrm>
                <a:off x="7335838" y="192881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1" name="Rectangle 121"/>
              <p:cNvSpPr>
                <a:spLocks noChangeArrowheads="1"/>
              </p:cNvSpPr>
              <p:nvPr/>
            </p:nvSpPr>
            <p:spPr bwMode="auto">
              <a:xfrm>
                <a:off x="7335838" y="19002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2" name="Rectangle 122"/>
              <p:cNvSpPr>
                <a:spLocks noChangeArrowheads="1"/>
              </p:cNvSpPr>
              <p:nvPr/>
            </p:nvSpPr>
            <p:spPr bwMode="auto">
              <a:xfrm>
                <a:off x="7335838" y="18716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3" name="Freeform 123"/>
              <p:cNvSpPr>
                <a:spLocks/>
              </p:cNvSpPr>
              <p:nvPr/>
            </p:nvSpPr>
            <p:spPr bwMode="auto">
              <a:xfrm>
                <a:off x="7473951" y="1774825"/>
                <a:ext cx="142875" cy="306388"/>
              </a:xfrm>
              <a:custGeom>
                <a:avLst/>
                <a:gdLst>
                  <a:gd name="T0" fmla="*/ 8 w 80"/>
                  <a:gd name="T1" fmla="*/ 170 h 170"/>
                  <a:gd name="T2" fmla="*/ 0 w 80"/>
                  <a:gd name="T3" fmla="*/ 170 h 170"/>
                  <a:gd name="T4" fmla="*/ 0 w 80"/>
                  <a:gd name="T5" fmla="*/ 122 h 170"/>
                  <a:gd name="T6" fmla="*/ 4 w 80"/>
                  <a:gd name="T7" fmla="*/ 118 h 170"/>
                  <a:gd name="T8" fmla="*/ 28 w 80"/>
                  <a:gd name="T9" fmla="*/ 118 h 170"/>
                  <a:gd name="T10" fmla="*/ 48 w 80"/>
                  <a:gd name="T11" fmla="*/ 98 h 170"/>
                  <a:gd name="T12" fmla="*/ 48 w 80"/>
                  <a:gd name="T13" fmla="*/ 62 h 170"/>
                  <a:gd name="T14" fmla="*/ 52 w 80"/>
                  <a:gd name="T15" fmla="*/ 58 h 170"/>
                  <a:gd name="T16" fmla="*/ 72 w 80"/>
                  <a:gd name="T17" fmla="*/ 58 h 170"/>
                  <a:gd name="T18" fmla="*/ 72 w 80"/>
                  <a:gd name="T19" fmla="*/ 55 h 170"/>
                  <a:gd name="T20" fmla="*/ 48 w 80"/>
                  <a:gd name="T21" fmla="*/ 4 h 170"/>
                  <a:gd name="T22" fmla="*/ 55 w 80"/>
                  <a:gd name="T23" fmla="*/ 0 h 170"/>
                  <a:gd name="T24" fmla="*/ 79 w 80"/>
                  <a:gd name="T25" fmla="*/ 52 h 170"/>
                  <a:gd name="T26" fmla="*/ 80 w 80"/>
                  <a:gd name="T27" fmla="*/ 54 h 170"/>
                  <a:gd name="T28" fmla="*/ 80 w 80"/>
                  <a:gd name="T29" fmla="*/ 62 h 170"/>
                  <a:gd name="T30" fmla="*/ 76 w 80"/>
                  <a:gd name="T31" fmla="*/ 66 h 170"/>
                  <a:gd name="T32" fmla="*/ 56 w 80"/>
                  <a:gd name="T33" fmla="*/ 66 h 170"/>
                  <a:gd name="T34" fmla="*/ 56 w 80"/>
                  <a:gd name="T35" fmla="*/ 98 h 170"/>
                  <a:gd name="T36" fmla="*/ 28 w 80"/>
                  <a:gd name="T37" fmla="*/ 126 h 170"/>
                  <a:gd name="T38" fmla="*/ 8 w 80"/>
                  <a:gd name="T39" fmla="*/ 126 h 170"/>
                  <a:gd name="T40" fmla="*/ 8 w 80"/>
                  <a:gd name="T41"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70">
                    <a:moveTo>
                      <a:pt x="8" y="170"/>
                    </a:moveTo>
                    <a:cubicBezTo>
                      <a:pt x="0" y="170"/>
                      <a:pt x="0" y="170"/>
                      <a:pt x="0" y="170"/>
                    </a:cubicBezTo>
                    <a:cubicBezTo>
                      <a:pt x="0" y="122"/>
                      <a:pt x="0" y="122"/>
                      <a:pt x="0" y="122"/>
                    </a:cubicBezTo>
                    <a:cubicBezTo>
                      <a:pt x="0" y="120"/>
                      <a:pt x="2" y="118"/>
                      <a:pt x="4" y="118"/>
                    </a:cubicBezTo>
                    <a:cubicBezTo>
                      <a:pt x="28" y="118"/>
                      <a:pt x="28" y="118"/>
                      <a:pt x="28" y="118"/>
                    </a:cubicBezTo>
                    <a:cubicBezTo>
                      <a:pt x="39" y="118"/>
                      <a:pt x="48" y="109"/>
                      <a:pt x="48" y="98"/>
                    </a:cubicBezTo>
                    <a:cubicBezTo>
                      <a:pt x="48" y="62"/>
                      <a:pt x="48" y="62"/>
                      <a:pt x="48" y="62"/>
                    </a:cubicBezTo>
                    <a:cubicBezTo>
                      <a:pt x="48" y="60"/>
                      <a:pt x="50" y="58"/>
                      <a:pt x="52" y="58"/>
                    </a:cubicBezTo>
                    <a:cubicBezTo>
                      <a:pt x="72" y="58"/>
                      <a:pt x="72" y="58"/>
                      <a:pt x="72" y="58"/>
                    </a:cubicBezTo>
                    <a:cubicBezTo>
                      <a:pt x="72" y="55"/>
                      <a:pt x="72" y="55"/>
                      <a:pt x="72" y="55"/>
                    </a:cubicBezTo>
                    <a:cubicBezTo>
                      <a:pt x="48" y="4"/>
                      <a:pt x="48" y="4"/>
                      <a:pt x="48" y="4"/>
                    </a:cubicBezTo>
                    <a:cubicBezTo>
                      <a:pt x="55" y="0"/>
                      <a:pt x="55" y="0"/>
                      <a:pt x="55" y="0"/>
                    </a:cubicBezTo>
                    <a:cubicBezTo>
                      <a:pt x="79" y="52"/>
                      <a:pt x="79" y="52"/>
                      <a:pt x="79" y="52"/>
                    </a:cubicBezTo>
                    <a:cubicBezTo>
                      <a:pt x="80" y="53"/>
                      <a:pt x="80" y="53"/>
                      <a:pt x="80" y="54"/>
                    </a:cubicBezTo>
                    <a:cubicBezTo>
                      <a:pt x="80" y="62"/>
                      <a:pt x="80" y="62"/>
                      <a:pt x="80" y="62"/>
                    </a:cubicBezTo>
                    <a:cubicBezTo>
                      <a:pt x="80" y="64"/>
                      <a:pt x="78" y="66"/>
                      <a:pt x="76" y="66"/>
                    </a:cubicBezTo>
                    <a:cubicBezTo>
                      <a:pt x="56" y="66"/>
                      <a:pt x="56" y="66"/>
                      <a:pt x="56" y="66"/>
                    </a:cubicBezTo>
                    <a:cubicBezTo>
                      <a:pt x="56" y="98"/>
                      <a:pt x="56" y="98"/>
                      <a:pt x="56" y="98"/>
                    </a:cubicBezTo>
                    <a:cubicBezTo>
                      <a:pt x="56" y="113"/>
                      <a:pt x="43" y="126"/>
                      <a:pt x="28" y="126"/>
                    </a:cubicBezTo>
                    <a:cubicBezTo>
                      <a:pt x="8" y="126"/>
                      <a:pt x="8" y="126"/>
                      <a:pt x="8" y="126"/>
                    </a:cubicBezTo>
                    <a:lnTo>
                      <a:pt x="8" y="1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4" name="Freeform 124"/>
              <p:cNvSpPr>
                <a:spLocks/>
              </p:cNvSpPr>
              <p:nvPr/>
            </p:nvSpPr>
            <p:spPr bwMode="auto">
              <a:xfrm>
                <a:off x="7294563" y="1619250"/>
                <a:ext cx="241300" cy="63500"/>
              </a:xfrm>
              <a:custGeom>
                <a:avLst/>
                <a:gdLst>
                  <a:gd name="T0" fmla="*/ 6 w 134"/>
                  <a:gd name="T1" fmla="*/ 35 h 35"/>
                  <a:gd name="T2" fmla="*/ 0 w 134"/>
                  <a:gd name="T3" fmla="*/ 29 h 35"/>
                  <a:gd name="T4" fmla="*/ 67 w 134"/>
                  <a:gd name="T5" fmla="*/ 0 h 35"/>
                  <a:gd name="T6" fmla="*/ 134 w 134"/>
                  <a:gd name="T7" fmla="*/ 29 h 35"/>
                  <a:gd name="T8" fmla="*/ 128 w 134"/>
                  <a:gd name="T9" fmla="*/ 35 h 35"/>
                  <a:gd name="T10" fmla="*/ 67 w 134"/>
                  <a:gd name="T11" fmla="*/ 8 h 35"/>
                  <a:gd name="T12" fmla="*/ 6 w 134"/>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34" h="35">
                    <a:moveTo>
                      <a:pt x="6" y="35"/>
                    </a:moveTo>
                    <a:cubicBezTo>
                      <a:pt x="0" y="29"/>
                      <a:pt x="0" y="29"/>
                      <a:pt x="0" y="29"/>
                    </a:cubicBezTo>
                    <a:cubicBezTo>
                      <a:pt x="16" y="11"/>
                      <a:pt x="41" y="0"/>
                      <a:pt x="67" y="0"/>
                    </a:cubicBezTo>
                    <a:cubicBezTo>
                      <a:pt x="93" y="0"/>
                      <a:pt x="118" y="11"/>
                      <a:pt x="134" y="29"/>
                    </a:cubicBezTo>
                    <a:cubicBezTo>
                      <a:pt x="128" y="35"/>
                      <a:pt x="128" y="35"/>
                      <a:pt x="128" y="35"/>
                    </a:cubicBezTo>
                    <a:cubicBezTo>
                      <a:pt x="113" y="18"/>
                      <a:pt x="91" y="8"/>
                      <a:pt x="67" y="8"/>
                    </a:cubicBezTo>
                    <a:cubicBezTo>
                      <a:pt x="44" y="8"/>
                      <a:pt x="21" y="18"/>
                      <a:pt x="6" y="3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5" name="Freeform 125"/>
              <p:cNvSpPr>
                <a:spLocks/>
              </p:cNvSpPr>
              <p:nvPr/>
            </p:nvSpPr>
            <p:spPr bwMode="auto">
              <a:xfrm>
                <a:off x="7258051" y="1778000"/>
                <a:ext cx="63500" cy="303213"/>
              </a:xfrm>
              <a:custGeom>
                <a:avLst/>
                <a:gdLst>
                  <a:gd name="T0" fmla="*/ 36 w 36"/>
                  <a:gd name="T1" fmla="*/ 168 h 168"/>
                  <a:gd name="T2" fmla="*/ 28 w 36"/>
                  <a:gd name="T3" fmla="*/ 168 h 168"/>
                  <a:gd name="T4" fmla="*/ 28 w 36"/>
                  <a:gd name="T5" fmla="*/ 120 h 168"/>
                  <a:gd name="T6" fmla="*/ 15 w 36"/>
                  <a:gd name="T7" fmla="*/ 66 h 168"/>
                  <a:gd name="T8" fmla="*/ 0 w 36"/>
                  <a:gd name="T9" fmla="*/ 0 h 168"/>
                  <a:gd name="T10" fmla="*/ 8 w 36"/>
                  <a:gd name="T11" fmla="*/ 0 h 168"/>
                  <a:gd name="T12" fmla="*/ 22 w 36"/>
                  <a:gd name="T13" fmla="*/ 63 h 168"/>
                  <a:gd name="T14" fmla="*/ 36 w 36"/>
                  <a:gd name="T15" fmla="*/ 120 h 168"/>
                  <a:gd name="T16" fmla="*/ 36 w 36"/>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68">
                    <a:moveTo>
                      <a:pt x="36" y="168"/>
                    </a:moveTo>
                    <a:cubicBezTo>
                      <a:pt x="28" y="168"/>
                      <a:pt x="28" y="168"/>
                      <a:pt x="28" y="168"/>
                    </a:cubicBezTo>
                    <a:cubicBezTo>
                      <a:pt x="28" y="120"/>
                      <a:pt x="28" y="120"/>
                      <a:pt x="28" y="120"/>
                    </a:cubicBezTo>
                    <a:cubicBezTo>
                      <a:pt x="28" y="101"/>
                      <a:pt x="22" y="84"/>
                      <a:pt x="15" y="66"/>
                    </a:cubicBezTo>
                    <a:cubicBezTo>
                      <a:pt x="7" y="46"/>
                      <a:pt x="0" y="25"/>
                      <a:pt x="0" y="0"/>
                    </a:cubicBezTo>
                    <a:cubicBezTo>
                      <a:pt x="8" y="0"/>
                      <a:pt x="8" y="0"/>
                      <a:pt x="8" y="0"/>
                    </a:cubicBezTo>
                    <a:cubicBezTo>
                      <a:pt x="8" y="23"/>
                      <a:pt x="15" y="44"/>
                      <a:pt x="22" y="63"/>
                    </a:cubicBezTo>
                    <a:cubicBezTo>
                      <a:pt x="29" y="82"/>
                      <a:pt x="36" y="100"/>
                      <a:pt x="36" y="120"/>
                    </a:cubicBezTo>
                    <a:lnTo>
                      <a:pt x="36" y="16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6" name="Rectangle 126"/>
              <p:cNvSpPr>
                <a:spLocks noChangeArrowheads="1"/>
              </p:cNvSpPr>
              <p:nvPr/>
            </p:nvSpPr>
            <p:spPr bwMode="auto">
              <a:xfrm>
                <a:off x="7258051" y="16986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7" name="Rectangle 127"/>
              <p:cNvSpPr>
                <a:spLocks noChangeArrowheads="1"/>
              </p:cNvSpPr>
              <p:nvPr/>
            </p:nvSpPr>
            <p:spPr bwMode="auto">
              <a:xfrm>
                <a:off x="7459663"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88" name="Group 387"/>
            <p:cNvGrpSpPr>
              <a:grpSpLocks noChangeAspect="1"/>
            </p:cNvGrpSpPr>
            <p:nvPr/>
          </p:nvGrpSpPr>
          <p:grpSpPr>
            <a:xfrm>
              <a:off x="7300873" y="6175151"/>
              <a:ext cx="276225" cy="277177"/>
              <a:chOff x="7997826" y="3133726"/>
              <a:chExt cx="460375" cy="461962"/>
            </a:xfrm>
          </p:grpSpPr>
          <p:sp>
            <p:nvSpPr>
              <p:cNvPr id="389" name="Rectangle 529"/>
              <p:cNvSpPr>
                <a:spLocks noChangeArrowheads="1"/>
              </p:cNvSpPr>
              <p:nvPr/>
            </p:nvSpPr>
            <p:spPr bwMode="auto">
              <a:xfrm>
                <a:off x="8220076" y="3378201"/>
                <a:ext cx="14288" cy="1238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0" name="Rectangle 530"/>
              <p:cNvSpPr>
                <a:spLocks noChangeArrowheads="1"/>
              </p:cNvSpPr>
              <p:nvPr/>
            </p:nvSpPr>
            <p:spPr bwMode="auto">
              <a:xfrm>
                <a:off x="8220076" y="324961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1" name="Rectangle 531"/>
              <p:cNvSpPr>
                <a:spLocks noChangeArrowheads="1"/>
              </p:cNvSpPr>
              <p:nvPr/>
            </p:nvSpPr>
            <p:spPr bwMode="auto">
              <a:xfrm>
                <a:off x="8191501" y="334962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2" name="Rectangle 532"/>
              <p:cNvSpPr>
                <a:spLocks noChangeArrowheads="1"/>
              </p:cNvSpPr>
              <p:nvPr/>
            </p:nvSpPr>
            <p:spPr bwMode="auto">
              <a:xfrm>
                <a:off x="8183563" y="3371851"/>
                <a:ext cx="15875"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3" name="Freeform 533"/>
              <p:cNvSpPr>
                <a:spLocks/>
              </p:cNvSpPr>
              <p:nvPr/>
            </p:nvSpPr>
            <p:spPr bwMode="auto">
              <a:xfrm>
                <a:off x="8154988" y="3221038"/>
                <a:ext cx="144463" cy="157162"/>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4" name="Rectangle 534"/>
              <p:cNvSpPr>
                <a:spLocks noChangeArrowheads="1"/>
              </p:cNvSpPr>
              <p:nvPr/>
            </p:nvSpPr>
            <p:spPr bwMode="auto">
              <a:xfrm>
                <a:off x="8256588" y="337185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5" name="Freeform 535"/>
              <p:cNvSpPr>
                <a:spLocks noEditPoints="1"/>
              </p:cNvSpPr>
              <p:nvPr/>
            </p:nvSpPr>
            <p:spPr bwMode="auto">
              <a:xfrm>
                <a:off x="8191501" y="3133726"/>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6" name="Rectangle 536"/>
              <p:cNvSpPr>
                <a:spLocks noChangeArrowheads="1"/>
              </p:cNvSpPr>
              <p:nvPr/>
            </p:nvSpPr>
            <p:spPr bwMode="auto">
              <a:xfrm>
                <a:off x="8061326" y="34369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7" name="Rectangle 537"/>
              <p:cNvSpPr>
                <a:spLocks noChangeArrowheads="1"/>
              </p:cNvSpPr>
              <p:nvPr/>
            </p:nvSpPr>
            <p:spPr bwMode="auto">
              <a:xfrm>
                <a:off x="8061326" y="33067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8" name="Rectangle 538"/>
              <p:cNvSpPr>
                <a:spLocks noChangeArrowheads="1"/>
              </p:cNvSpPr>
              <p:nvPr/>
            </p:nvSpPr>
            <p:spPr bwMode="auto">
              <a:xfrm>
                <a:off x="8032751" y="3408363"/>
                <a:ext cx="7302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9" name="Rectangle 539"/>
              <p:cNvSpPr>
                <a:spLocks noChangeArrowheads="1"/>
              </p:cNvSpPr>
              <p:nvPr/>
            </p:nvSpPr>
            <p:spPr bwMode="auto">
              <a:xfrm>
                <a:off x="8026401"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0" name="Freeform 540"/>
              <p:cNvSpPr>
                <a:spLocks/>
              </p:cNvSpPr>
              <p:nvPr/>
            </p:nvSpPr>
            <p:spPr bwMode="auto">
              <a:xfrm>
                <a:off x="7997826" y="3278188"/>
                <a:ext cx="142875"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1" name="Rectangle 541"/>
              <p:cNvSpPr>
                <a:spLocks noChangeArrowheads="1"/>
              </p:cNvSpPr>
              <p:nvPr/>
            </p:nvSpPr>
            <p:spPr bwMode="auto">
              <a:xfrm>
                <a:off x="8097838"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2" name="Freeform 542"/>
              <p:cNvSpPr>
                <a:spLocks noEditPoints="1"/>
              </p:cNvSpPr>
              <p:nvPr/>
            </p:nvSpPr>
            <p:spPr bwMode="auto">
              <a:xfrm>
                <a:off x="8032751" y="3190876"/>
                <a:ext cx="73025"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3" name="Rectangle 543"/>
              <p:cNvSpPr>
                <a:spLocks noChangeArrowheads="1"/>
              </p:cNvSpPr>
              <p:nvPr/>
            </p:nvSpPr>
            <p:spPr bwMode="auto">
              <a:xfrm>
                <a:off x="8378826" y="3422651"/>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4" name="Rectangle 544"/>
              <p:cNvSpPr>
                <a:spLocks noChangeArrowheads="1"/>
              </p:cNvSpPr>
              <p:nvPr/>
            </p:nvSpPr>
            <p:spPr bwMode="auto">
              <a:xfrm>
                <a:off x="8378826" y="3292476"/>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5" name="Rectangle 545"/>
              <p:cNvSpPr>
                <a:spLocks noChangeArrowheads="1"/>
              </p:cNvSpPr>
              <p:nvPr/>
            </p:nvSpPr>
            <p:spPr bwMode="auto">
              <a:xfrm>
                <a:off x="8350251" y="339407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6" name="Rectangle 546"/>
              <p:cNvSpPr>
                <a:spLocks noChangeArrowheads="1"/>
              </p:cNvSpPr>
              <p:nvPr/>
            </p:nvSpPr>
            <p:spPr bwMode="auto">
              <a:xfrm>
                <a:off x="8342313"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7" name="Freeform 547"/>
              <p:cNvSpPr>
                <a:spLocks/>
              </p:cNvSpPr>
              <p:nvPr/>
            </p:nvSpPr>
            <p:spPr bwMode="auto">
              <a:xfrm>
                <a:off x="8313738" y="3263901"/>
                <a:ext cx="144463"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8" name="Rectangle 548"/>
              <p:cNvSpPr>
                <a:spLocks noChangeArrowheads="1"/>
              </p:cNvSpPr>
              <p:nvPr/>
            </p:nvSpPr>
            <p:spPr bwMode="auto">
              <a:xfrm>
                <a:off x="8415338"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9" name="Freeform 549"/>
              <p:cNvSpPr>
                <a:spLocks noEditPoints="1"/>
              </p:cNvSpPr>
              <p:nvPr/>
            </p:nvSpPr>
            <p:spPr bwMode="auto">
              <a:xfrm>
                <a:off x="8350251" y="31765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0" name="Rectangle 550"/>
              <p:cNvSpPr>
                <a:spLocks noChangeArrowheads="1"/>
              </p:cNvSpPr>
              <p:nvPr/>
            </p:nvSpPr>
            <p:spPr bwMode="auto">
              <a:xfrm>
                <a:off x="7997826" y="3581401"/>
                <a:ext cx="207963"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1" name="Freeform 551"/>
              <p:cNvSpPr>
                <a:spLocks/>
              </p:cNvSpPr>
              <p:nvPr/>
            </p:nvSpPr>
            <p:spPr bwMode="auto">
              <a:xfrm>
                <a:off x="8140701" y="3494088"/>
                <a:ext cx="173038" cy="73025"/>
              </a:xfrm>
              <a:custGeom>
                <a:avLst/>
                <a:gdLst>
                  <a:gd name="T0" fmla="*/ 109 w 109"/>
                  <a:gd name="T1" fmla="*/ 46 h 46"/>
                  <a:gd name="T2" fmla="*/ 100 w 109"/>
                  <a:gd name="T3" fmla="*/ 46 h 46"/>
                  <a:gd name="T4" fmla="*/ 100 w 109"/>
                  <a:gd name="T5" fmla="*/ 9 h 46"/>
                  <a:gd name="T6" fmla="*/ 9 w 109"/>
                  <a:gd name="T7" fmla="*/ 9 h 46"/>
                  <a:gd name="T8" fmla="*/ 9 w 109"/>
                  <a:gd name="T9" fmla="*/ 46 h 46"/>
                  <a:gd name="T10" fmla="*/ 0 w 109"/>
                  <a:gd name="T11" fmla="*/ 46 h 46"/>
                  <a:gd name="T12" fmla="*/ 0 w 109"/>
                  <a:gd name="T13" fmla="*/ 0 h 46"/>
                  <a:gd name="T14" fmla="*/ 109 w 109"/>
                  <a:gd name="T15" fmla="*/ 0 h 46"/>
                  <a:gd name="T16" fmla="*/ 109 w 10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46">
                    <a:moveTo>
                      <a:pt x="109" y="46"/>
                    </a:moveTo>
                    <a:lnTo>
                      <a:pt x="100" y="46"/>
                    </a:lnTo>
                    <a:lnTo>
                      <a:pt x="100" y="9"/>
                    </a:lnTo>
                    <a:lnTo>
                      <a:pt x="9" y="9"/>
                    </a:lnTo>
                    <a:lnTo>
                      <a:pt x="9" y="46"/>
                    </a:lnTo>
                    <a:lnTo>
                      <a:pt x="0" y="46"/>
                    </a:lnTo>
                    <a:lnTo>
                      <a:pt x="0" y="0"/>
                    </a:lnTo>
                    <a:lnTo>
                      <a:pt x="109" y="0"/>
                    </a:lnTo>
                    <a:lnTo>
                      <a:pt x="10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6" name="Freeform 552"/>
              <p:cNvSpPr>
                <a:spLocks/>
              </p:cNvSpPr>
              <p:nvPr/>
            </p:nvSpPr>
            <p:spPr bwMode="auto">
              <a:xfrm>
                <a:off x="8328026" y="3536951"/>
                <a:ext cx="115888" cy="50800"/>
              </a:xfrm>
              <a:custGeom>
                <a:avLst/>
                <a:gdLst>
                  <a:gd name="T0" fmla="*/ 73 w 73"/>
                  <a:gd name="T1" fmla="*/ 32 h 32"/>
                  <a:gd name="T2" fmla="*/ 64 w 73"/>
                  <a:gd name="T3" fmla="*/ 32 h 32"/>
                  <a:gd name="T4" fmla="*/ 64 w 73"/>
                  <a:gd name="T5" fmla="*/ 9 h 32"/>
                  <a:gd name="T6" fmla="*/ 0 w 73"/>
                  <a:gd name="T7" fmla="*/ 9 h 32"/>
                  <a:gd name="T8" fmla="*/ 0 w 73"/>
                  <a:gd name="T9" fmla="*/ 0 h 32"/>
                  <a:gd name="T10" fmla="*/ 73 w 73"/>
                  <a:gd name="T11" fmla="*/ 0 h 32"/>
                  <a:gd name="T12" fmla="*/ 73 w 7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3" h="32">
                    <a:moveTo>
                      <a:pt x="73" y="32"/>
                    </a:moveTo>
                    <a:lnTo>
                      <a:pt x="64" y="32"/>
                    </a:lnTo>
                    <a:lnTo>
                      <a:pt x="64" y="9"/>
                    </a:lnTo>
                    <a:lnTo>
                      <a:pt x="0" y="9"/>
                    </a:lnTo>
                    <a:lnTo>
                      <a:pt x="0" y="0"/>
                    </a:lnTo>
                    <a:lnTo>
                      <a:pt x="73" y="0"/>
                    </a:lnTo>
                    <a:lnTo>
                      <a:pt x="73"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0" name="Freeform 553"/>
              <p:cNvSpPr>
                <a:spLocks/>
              </p:cNvSpPr>
              <p:nvPr/>
            </p:nvSpPr>
            <p:spPr bwMode="auto">
              <a:xfrm>
                <a:off x="8012113" y="3551238"/>
                <a:ext cx="114300" cy="36512"/>
              </a:xfrm>
              <a:custGeom>
                <a:avLst/>
                <a:gdLst>
                  <a:gd name="T0" fmla="*/ 9 w 72"/>
                  <a:gd name="T1" fmla="*/ 23 h 23"/>
                  <a:gd name="T2" fmla="*/ 0 w 72"/>
                  <a:gd name="T3" fmla="*/ 23 h 23"/>
                  <a:gd name="T4" fmla="*/ 0 w 72"/>
                  <a:gd name="T5" fmla="*/ 0 h 23"/>
                  <a:gd name="T6" fmla="*/ 72 w 72"/>
                  <a:gd name="T7" fmla="*/ 0 h 23"/>
                  <a:gd name="T8" fmla="*/ 72 w 72"/>
                  <a:gd name="T9" fmla="*/ 10 h 23"/>
                  <a:gd name="T10" fmla="*/ 9 w 72"/>
                  <a:gd name="T11" fmla="*/ 10 h 23"/>
                  <a:gd name="T12" fmla="*/ 9 w 72"/>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72" h="23">
                    <a:moveTo>
                      <a:pt x="9" y="23"/>
                    </a:moveTo>
                    <a:lnTo>
                      <a:pt x="0" y="23"/>
                    </a:lnTo>
                    <a:lnTo>
                      <a:pt x="0" y="0"/>
                    </a:lnTo>
                    <a:lnTo>
                      <a:pt x="72" y="0"/>
                    </a:lnTo>
                    <a:lnTo>
                      <a:pt x="72" y="10"/>
                    </a:lnTo>
                    <a:lnTo>
                      <a:pt x="9" y="10"/>
                    </a:lnTo>
                    <a:lnTo>
                      <a:pt x="9"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1" name="Freeform 554"/>
              <p:cNvSpPr>
                <a:spLocks/>
              </p:cNvSpPr>
              <p:nvPr/>
            </p:nvSpPr>
            <p:spPr bwMode="auto">
              <a:xfrm>
                <a:off x="8205788" y="3522663"/>
                <a:ext cx="252413" cy="73025"/>
              </a:xfrm>
              <a:custGeom>
                <a:avLst/>
                <a:gdLst>
                  <a:gd name="T0" fmla="*/ 159 w 159"/>
                  <a:gd name="T1" fmla="*/ 46 h 46"/>
                  <a:gd name="T2" fmla="*/ 9 w 159"/>
                  <a:gd name="T3" fmla="*/ 46 h 46"/>
                  <a:gd name="T4" fmla="*/ 9 w 159"/>
                  <a:gd name="T5" fmla="*/ 9 h 46"/>
                  <a:gd name="T6" fmla="*/ 0 w 159"/>
                  <a:gd name="T7" fmla="*/ 9 h 46"/>
                  <a:gd name="T8" fmla="*/ 0 w 159"/>
                  <a:gd name="T9" fmla="*/ 0 h 46"/>
                  <a:gd name="T10" fmla="*/ 18 w 159"/>
                  <a:gd name="T11" fmla="*/ 0 h 46"/>
                  <a:gd name="T12" fmla="*/ 18 w 159"/>
                  <a:gd name="T13" fmla="*/ 37 h 46"/>
                  <a:gd name="T14" fmla="*/ 159 w 159"/>
                  <a:gd name="T15" fmla="*/ 37 h 46"/>
                  <a:gd name="T16" fmla="*/ 159 w 15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46">
                    <a:moveTo>
                      <a:pt x="159" y="46"/>
                    </a:moveTo>
                    <a:lnTo>
                      <a:pt x="9" y="46"/>
                    </a:lnTo>
                    <a:lnTo>
                      <a:pt x="9" y="9"/>
                    </a:lnTo>
                    <a:lnTo>
                      <a:pt x="0" y="9"/>
                    </a:lnTo>
                    <a:lnTo>
                      <a:pt x="0" y="0"/>
                    </a:lnTo>
                    <a:lnTo>
                      <a:pt x="18" y="0"/>
                    </a:lnTo>
                    <a:lnTo>
                      <a:pt x="18" y="37"/>
                    </a:lnTo>
                    <a:lnTo>
                      <a:pt x="159" y="37"/>
                    </a:lnTo>
                    <a:lnTo>
                      <a:pt x="15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602" name="Group 601"/>
            <p:cNvGrpSpPr>
              <a:grpSpLocks noChangeAspect="1"/>
            </p:cNvGrpSpPr>
            <p:nvPr/>
          </p:nvGrpSpPr>
          <p:grpSpPr>
            <a:xfrm>
              <a:off x="9777035" y="4743351"/>
              <a:ext cx="241935" cy="277178"/>
              <a:chOff x="1520826" y="2382838"/>
              <a:chExt cx="403225" cy="461963"/>
            </a:xfrm>
          </p:grpSpPr>
          <p:sp>
            <p:nvSpPr>
              <p:cNvPr id="603" name="Rectangle 294"/>
              <p:cNvSpPr>
                <a:spLocks noChangeArrowheads="1"/>
              </p:cNvSpPr>
              <p:nvPr/>
            </p:nvSpPr>
            <p:spPr bwMode="auto">
              <a:xfrm>
                <a:off x="176530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4" name="Freeform 295"/>
              <p:cNvSpPr>
                <a:spLocks noEditPoints="1"/>
              </p:cNvSpPr>
              <p:nvPr/>
            </p:nvSpPr>
            <p:spPr bwMode="auto">
              <a:xfrm>
                <a:off x="1643063" y="2492375"/>
                <a:ext cx="101600" cy="100013"/>
              </a:xfrm>
              <a:custGeom>
                <a:avLst/>
                <a:gdLst>
                  <a:gd name="T0" fmla="*/ 46 w 64"/>
                  <a:gd name="T1" fmla="*/ 63 h 63"/>
                  <a:gd name="T2" fmla="*/ 18 w 64"/>
                  <a:gd name="T3" fmla="*/ 63 h 63"/>
                  <a:gd name="T4" fmla="*/ 18 w 64"/>
                  <a:gd name="T5" fmla="*/ 45 h 63"/>
                  <a:gd name="T6" fmla="*/ 0 w 64"/>
                  <a:gd name="T7" fmla="*/ 45 h 63"/>
                  <a:gd name="T8" fmla="*/ 0 w 64"/>
                  <a:gd name="T9" fmla="*/ 18 h 63"/>
                  <a:gd name="T10" fmla="*/ 18 w 64"/>
                  <a:gd name="T11" fmla="*/ 18 h 63"/>
                  <a:gd name="T12" fmla="*/ 18 w 64"/>
                  <a:gd name="T13" fmla="*/ 0 h 63"/>
                  <a:gd name="T14" fmla="*/ 46 w 64"/>
                  <a:gd name="T15" fmla="*/ 0 h 63"/>
                  <a:gd name="T16" fmla="*/ 46 w 64"/>
                  <a:gd name="T17" fmla="*/ 18 h 63"/>
                  <a:gd name="T18" fmla="*/ 64 w 64"/>
                  <a:gd name="T19" fmla="*/ 18 h 63"/>
                  <a:gd name="T20" fmla="*/ 64 w 64"/>
                  <a:gd name="T21" fmla="*/ 45 h 63"/>
                  <a:gd name="T22" fmla="*/ 46 w 64"/>
                  <a:gd name="T23" fmla="*/ 45 h 63"/>
                  <a:gd name="T24" fmla="*/ 46 w 64"/>
                  <a:gd name="T25" fmla="*/ 63 h 63"/>
                  <a:gd name="T26" fmla="*/ 27 w 64"/>
                  <a:gd name="T27" fmla="*/ 54 h 63"/>
                  <a:gd name="T28" fmla="*/ 37 w 64"/>
                  <a:gd name="T29" fmla="*/ 54 h 63"/>
                  <a:gd name="T30" fmla="*/ 37 w 64"/>
                  <a:gd name="T31" fmla="*/ 36 h 63"/>
                  <a:gd name="T32" fmla="*/ 55 w 64"/>
                  <a:gd name="T33" fmla="*/ 36 h 63"/>
                  <a:gd name="T34" fmla="*/ 55 w 64"/>
                  <a:gd name="T35" fmla="*/ 27 h 63"/>
                  <a:gd name="T36" fmla="*/ 37 w 64"/>
                  <a:gd name="T37" fmla="*/ 27 h 63"/>
                  <a:gd name="T38" fmla="*/ 37 w 64"/>
                  <a:gd name="T39" fmla="*/ 9 h 63"/>
                  <a:gd name="T40" fmla="*/ 27 w 64"/>
                  <a:gd name="T41" fmla="*/ 9 h 63"/>
                  <a:gd name="T42" fmla="*/ 27 w 64"/>
                  <a:gd name="T43" fmla="*/ 27 h 63"/>
                  <a:gd name="T44" fmla="*/ 9 w 64"/>
                  <a:gd name="T45" fmla="*/ 27 h 63"/>
                  <a:gd name="T46" fmla="*/ 9 w 64"/>
                  <a:gd name="T47" fmla="*/ 36 h 63"/>
                  <a:gd name="T48" fmla="*/ 27 w 64"/>
                  <a:gd name="T49" fmla="*/ 36 h 63"/>
                  <a:gd name="T50" fmla="*/ 27 w 64"/>
                  <a:gd name="T51" fmla="*/ 5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63">
                    <a:moveTo>
                      <a:pt x="46" y="63"/>
                    </a:moveTo>
                    <a:lnTo>
                      <a:pt x="18" y="63"/>
                    </a:lnTo>
                    <a:lnTo>
                      <a:pt x="18" y="45"/>
                    </a:lnTo>
                    <a:lnTo>
                      <a:pt x="0" y="45"/>
                    </a:lnTo>
                    <a:lnTo>
                      <a:pt x="0" y="18"/>
                    </a:lnTo>
                    <a:lnTo>
                      <a:pt x="18" y="18"/>
                    </a:lnTo>
                    <a:lnTo>
                      <a:pt x="18" y="0"/>
                    </a:lnTo>
                    <a:lnTo>
                      <a:pt x="46" y="0"/>
                    </a:lnTo>
                    <a:lnTo>
                      <a:pt x="46" y="18"/>
                    </a:lnTo>
                    <a:lnTo>
                      <a:pt x="64" y="18"/>
                    </a:lnTo>
                    <a:lnTo>
                      <a:pt x="64" y="45"/>
                    </a:lnTo>
                    <a:lnTo>
                      <a:pt x="46" y="45"/>
                    </a:lnTo>
                    <a:lnTo>
                      <a:pt x="46" y="63"/>
                    </a:lnTo>
                    <a:close/>
                    <a:moveTo>
                      <a:pt x="27" y="54"/>
                    </a:moveTo>
                    <a:lnTo>
                      <a:pt x="37" y="54"/>
                    </a:lnTo>
                    <a:lnTo>
                      <a:pt x="37" y="36"/>
                    </a:lnTo>
                    <a:lnTo>
                      <a:pt x="55" y="36"/>
                    </a:lnTo>
                    <a:lnTo>
                      <a:pt x="55" y="27"/>
                    </a:lnTo>
                    <a:lnTo>
                      <a:pt x="37" y="27"/>
                    </a:lnTo>
                    <a:lnTo>
                      <a:pt x="37" y="9"/>
                    </a:lnTo>
                    <a:lnTo>
                      <a:pt x="27" y="9"/>
                    </a:lnTo>
                    <a:lnTo>
                      <a:pt x="27" y="27"/>
                    </a:lnTo>
                    <a:lnTo>
                      <a:pt x="9" y="27"/>
                    </a:lnTo>
                    <a:lnTo>
                      <a:pt x="9" y="36"/>
                    </a:lnTo>
                    <a:lnTo>
                      <a:pt x="27" y="36"/>
                    </a:lnTo>
                    <a:lnTo>
                      <a:pt x="27" y="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5" name="Freeform 296"/>
              <p:cNvSpPr>
                <a:spLocks/>
              </p:cNvSpPr>
              <p:nvPr/>
            </p:nvSpPr>
            <p:spPr bwMode="auto">
              <a:xfrm>
                <a:off x="1600201" y="2668588"/>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3"/>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6" name="Freeform 297"/>
              <p:cNvSpPr>
                <a:spLocks/>
              </p:cNvSpPr>
              <p:nvPr/>
            </p:nvSpPr>
            <p:spPr bwMode="auto">
              <a:xfrm>
                <a:off x="1631951" y="2382838"/>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0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0" y="90"/>
                      <a:pt x="130" y="90"/>
                      <a:pt x="130"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5"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7" name="Freeform 298"/>
              <p:cNvSpPr>
                <a:spLocks/>
              </p:cNvSpPr>
              <p:nvPr/>
            </p:nvSpPr>
            <p:spPr bwMode="auto">
              <a:xfrm>
                <a:off x="1520826" y="2433638"/>
                <a:ext cx="280988" cy="217488"/>
              </a:xfrm>
              <a:custGeom>
                <a:avLst/>
                <a:gdLst>
                  <a:gd name="T0" fmla="*/ 96 w 156"/>
                  <a:gd name="T1" fmla="*/ 120 h 120"/>
                  <a:gd name="T2" fmla="*/ 0 w 156"/>
                  <a:gd name="T3" fmla="*/ 120 h 120"/>
                  <a:gd name="T4" fmla="*/ 0 w 156"/>
                  <a:gd name="T5" fmla="*/ 112 h 120"/>
                  <a:gd name="T6" fmla="*/ 96 w 156"/>
                  <a:gd name="T7" fmla="*/ 112 h 120"/>
                  <a:gd name="T8" fmla="*/ 148 w 156"/>
                  <a:gd name="T9" fmla="*/ 60 h 120"/>
                  <a:gd name="T10" fmla="*/ 96 w 156"/>
                  <a:gd name="T11" fmla="*/ 8 h 120"/>
                  <a:gd name="T12" fmla="*/ 36 w 156"/>
                  <a:gd name="T13" fmla="*/ 8 h 120"/>
                  <a:gd name="T14" fmla="*/ 36 w 156"/>
                  <a:gd name="T15" fmla="*/ 0 h 120"/>
                  <a:gd name="T16" fmla="*/ 96 w 156"/>
                  <a:gd name="T17" fmla="*/ 0 h 120"/>
                  <a:gd name="T18" fmla="*/ 156 w 156"/>
                  <a:gd name="T19" fmla="*/ 60 h 120"/>
                  <a:gd name="T20" fmla="*/ 96 w 156"/>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6" h="120">
                    <a:moveTo>
                      <a:pt x="96" y="120"/>
                    </a:moveTo>
                    <a:cubicBezTo>
                      <a:pt x="0" y="120"/>
                      <a:pt x="0" y="120"/>
                      <a:pt x="0" y="120"/>
                    </a:cubicBezTo>
                    <a:cubicBezTo>
                      <a:pt x="0" y="112"/>
                      <a:pt x="0" y="112"/>
                      <a:pt x="0" y="112"/>
                    </a:cubicBezTo>
                    <a:cubicBezTo>
                      <a:pt x="96" y="112"/>
                      <a:pt x="96" y="112"/>
                      <a:pt x="96" y="112"/>
                    </a:cubicBezTo>
                    <a:cubicBezTo>
                      <a:pt x="125" y="112"/>
                      <a:pt x="148" y="89"/>
                      <a:pt x="148" y="60"/>
                    </a:cubicBezTo>
                    <a:cubicBezTo>
                      <a:pt x="148" y="31"/>
                      <a:pt x="125" y="8"/>
                      <a:pt x="96" y="8"/>
                    </a:cubicBezTo>
                    <a:cubicBezTo>
                      <a:pt x="36" y="8"/>
                      <a:pt x="36" y="8"/>
                      <a:pt x="36" y="8"/>
                    </a:cubicBezTo>
                    <a:cubicBezTo>
                      <a:pt x="36" y="0"/>
                      <a:pt x="36" y="0"/>
                      <a:pt x="36" y="0"/>
                    </a:cubicBezTo>
                    <a:cubicBezTo>
                      <a:pt x="96" y="0"/>
                      <a:pt x="96" y="0"/>
                      <a:pt x="96" y="0"/>
                    </a:cubicBezTo>
                    <a:cubicBezTo>
                      <a:pt x="129" y="0"/>
                      <a:pt x="156" y="27"/>
                      <a:pt x="156" y="60"/>
                    </a:cubicBezTo>
                    <a:cubicBezTo>
                      <a:pt x="156" y="93"/>
                      <a:pt x="129" y="120"/>
                      <a:pt x="96"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8" name="Rectangle 299"/>
              <p:cNvSpPr>
                <a:spLocks noChangeArrowheads="1"/>
              </p:cNvSpPr>
              <p:nvPr/>
            </p:nvSpPr>
            <p:spPr bwMode="auto">
              <a:xfrm>
                <a:off x="1614488"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9" name="Rectangle 300"/>
              <p:cNvSpPr>
                <a:spLocks noChangeArrowheads="1"/>
              </p:cNvSpPr>
              <p:nvPr/>
            </p:nvSpPr>
            <p:spPr bwMode="auto">
              <a:xfrm>
                <a:off x="1585913"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0" name="Rectangle 301"/>
              <p:cNvSpPr>
                <a:spLocks noChangeArrowheads="1"/>
              </p:cNvSpPr>
              <p:nvPr/>
            </p:nvSpPr>
            <p:spPr bwMode="auto">
              <a:xfrm>
                <a:off x="1557338"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1" name="Rectangle 302"/>
              <p:cNvSpPr>
                <a:spLocks noChangeArrowheads="1"/>
              </p:cNvSpPr>
              <p:nvPr/>
            </p:nvSpPr>
            <p:spPr bwMode="auto">
              <a:xfrm>
                <a:off x="1614488"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2" name="Rectangle 303"/>
              <p:cNvSpPr>
                <a:spLocks noChangeArrowheads="1"/>
              </p:cNvSpPr>
              <p:nvPr/>
            </p:nvSpPr>
            <p:spPr bwMode="auto">
              <a:xfrm>
                <a:off x="1585913"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3" name="Rectangle 304"/>
              <p:cNvSpPr>
                <a:spLocks noChangeArrowheads="1"/>
              </p:cNvSpPr>
              <p:nvPr/>
            </p:nvSpPr>
            <p:spPr bwMode="auto">
              <a:xfrm>
                <a:off x="1557338"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614" name="Group 613"/>
            <p:cNvGrpSpPr>
              <a:grpSpLocks noChangeAspect="1"/>
            </p:cNvGrpSpPr>
            <p:nvPr/>
          </p:nvGrpSpPr>
          <p:grpSpPr>
            <a:xfrm>
              <a:off x="9742914" y="5827442"/>
              <a:ext cx="277178" cy="277177"/>
              <a:chOff x="6365876" y="3133726"/>
              <a:chExt cx="461963" cy="461962"/>
            </a:xfrm>
          </p:grpSpPr>
          <p:sp>
            <p:nvSpPr>
              <p:cNvPr id="615" name="Rectangle 588"/>
              <p:cNvSpPr>
                <a:spLocks noChangeArrowheads="1"/>
              </p:cNvSpPr>
              <p:nvPr/>
            </p:nvSpPr>
            <p:spPr bwMode="auto">
              <a:xfrm>
                <a:off x="6416676"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6" name="Freeform 589"/>
              <p:cNvSpPr>
                <a:spLocks/>
              </p:cNvSpPr>
              <p:nvPr/>
            </p:nvSpPr>
            <p:spPr bwMode="auto">
              <a:xfrm>
                <a:off x="6434138" y="3265488"/>
                <a:ext cx="101600" cy="68262"/>
              </a:xfrm>
              <a:custGeom>
                <a:avLst/>
                <a:gdLst>
                  <a:gd name="T0" fmla="*/ 59 w 64"/>
                  <a:gd name="T1" fmla="*/ 43 h 43"/>
                  <a:gd name="T2" fmla="*/ 0 w 64"/>
                  <a:gd name="T3" fmla="*/ 7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7"/>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7" name="Freeform 590"/>
              <p:cNvSpPr>
                <a:spLocks noEditPoints="1"/>
              </p:cNvSpPr>
              <p:nvPr/>
            </p:nvSpPr>
            <p:spPr bwMode="auto">
              <a:xfrm>
                <a:off x="6394451" y="32353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8" name="Freeform 591"/>
              <p:cNvSpPr>
                <a:spLocks noEditPoints="1"/>
              </p:cNvSpPr>
              <p:nvPr/>
            </p:nvSpPr>
            <p:spPr bwMode="auto">
              <a:xfrm>
                <a:off x="6467476"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9" name="Freeform 592"/>
              <p:cNvSpPr>
                <a:spLocks noEditPoints="1"/>
              </p:cNvSpPr>
              <p:nvPr/>
            </p:nvSpPr>
            <p:spPr bwMode="auto">
              <a:xfrm>
                <a:off x="6669088"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0" name="Freeform 593"/>
              <p:cNvSpPr>
                <a:spLocks noEditPoints="1"/>
              </p:cNvSpPr>
              <p:nvPr/>
            </p:nvSpPr>
            <p:spPr bwMode="auto">
              <a:xfrm>
                <a:off x="6365876"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1" name="Freeform 594"/>
              <p:cNvSpPr>
                <a:spLocks/>
              </p:cNvSpPr>
              <p:nvPr/>
            </p:nvSpPr>
            <p:spPr bwMode="auto">
              <a:xfrm>
                <a:off x="6434138" y="3395663"/>
                <a:ext cx="101600" cy="68262"/>
              </a:xfrm>
              <a:custGeom>
                <a:avLst/>
                <a:gdLst>
                  <a:gd name="T0" fmla="*/ 5 w 64"/>
                  <a:gd name="T1" fmla="*/ 43 h 43"/>
                  <a:gd name="T2" fmla="*/ 0 w 64"/>
                  <a:gd name="T3" fmla="*/ 36 h 43"/>
                  <a:gd name="T4" fmla="*/ 59 w 64"/>
                  <a:gd name="T5" fmla="*/ 0 h 43"/>
                  <a:gd name="T6" fmla="*/ 64 w 64"/>
                  <a:gd name="T7" fmla="*/ 6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6"/>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2" name="Freeform 595"/>
              <p:cNvSpPr>
                <a:spLocks noEditPoints="1"/>
              </p:cNvSpPr>
              <p:nvPr/>
            </p:nvSpPr>
            <p:spPr bwMode="auto">
              <a:xfrm>
                <a:off x="6394451" y="3436938"/>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3" name="Rectangle 596"/>
              <p:cNvSpPr>
                <a:spLocks noChangeArrowheads="1"/>
              </p:cNvSpPr>
              <p:nvPr/>
            </p:nvSpPr>
            <p:spPr bwMode="auto">
              <a:xfrm>
                <a:off x="6589713" y="3184526"/>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4" name="Freeform 597"/>
              <p:cNvSpPr>
                <a:spLocks/>
              </p:cNvSpPr>
              <p:nvPr/>
            </p:nvSpPr>
            <p:spPr bwMode="auto">
              <a:xfrm>
                <a:off x="6627813" y="3203576"/>
                <a:ext cx="68263" cy="100012"/>
              </a:xfrm>
              <a:custGeom>
                <a:avLst/>
                <a:gdLst>
                  <a:gd name="T0" fmla="*/ 8 w 43"/>
                  <a:gd name="T1" fmla="*/ 63 h 63"/>
                  <a:gd name="T2" fmla="*/ 0 w 43"/>
                  <a:gd name="T3" fmla="*/ 58 h 63"/>
                  <a:gd name="T4" fmla="*/ 35 w 43"/>
                  <a:gd name="T5" fmla="*/ 0 h 63"/>
                  <a:gd name="T6" fmla="*/ 43 w 43"/>
                  <a:gd name="T7" fmla="*/ 5 h 63"/>
                  <a:gd name="T8" fmla="*/ 8 w 43"/>
                  <a:gd name="T9" fmla="*/ 63 h 63"/>
                </a:gdLst>
                <a:ahLst/>
                <a:cxnLst>
                  <a:cxn ang="0">
                    <a:pos x="T0" y="T1"/>
                  </a:cxn>
                  <a:cxn ang="0">
                    <a:pos x="T2" y="T3"/>
                  </a:cxn>
                  <a:cxn ang="0">
                    <a:pos x="T4" y="T5"/>
                  </a:cxn>
                  <a:cxn ang="0">
                    <a:pos x="T6" y="T7"/>
                  </a:cxn>
                  <a:cxn ang="0">
                    <a:pos x="T8" y="T9"/>
                  </a:cxn>
                </a:cxnLst>
                <a:rect l="0" t="0" r="r" b="b"/>
                <a:pathLst>
                  <a:path w="43" h="63">
                    <a:moveTo>
                      <a:pt x="8" y="63"/>
                    </a:moveTo>
                    <a:lnTo>
                      <a:pt x="0" y="58"/>
                    </a:lnTo>
                    <a:lnTo>
                      <a:pt x="35" y="0"/>
                    </a:lnTo>
                    <a:lnTo>
                      <a:pt x="43" y="5"/>
                    </a:lnTo>
                    <a:lnTo>
                      <a:pt x="8"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5" name="Freeform 598"/>
              <p:cNvSpPr>
                <a:spLocks/>
              </p:cNvSpPr>
              <p:nvPr/>
            </p:nvSpPr>
            <p:spPr bwMode="auto">
              <a:xfrm>
                <a:off x="6496051" y="3203576"/>
                <a:ext cx="71438" cy="100012"/>
              </a:xfrm>
              <a:custGeom>
                <a:avLst/>
                <a:gdLst>
                  <a:gd name="T0" fmla="*/ 37 w 45"/>
                  <a:gd name="T1" fmla="*/ 63 h 63"/>
                  <a:gd name="T2" fmla="*/ 0 w 45"/>
                  <a:gd name="T3" fmla="*/ 5 h 63"/>
                  <a:gd name="T4" fmla="*/ 8 w 45"/>
                  <a:gd name="T5" fmla="*/ 0 h 63"/>
                  <a:gd name="T6" fmla="*/ 45 w 45"/>
                  <a:gd name="T7" fmla="*/ 58 h 63"/>
                  <a:gd name="T8" fmla="*/ 37 w 45"/>
                  <a:gd name="T9" fmla="*/ 63 h 63"/>
                </a:gdLst>
                <a:ahLst/>
                <a:cxnLst>
                  <a:cxn ang="0">
                    <a:pos x="T0" y="T1"/>
                  </a:cxn>
                  <a:cxn ang="0">
                    <a:pos x="T2" y="T3"/>
                  </a:cxn>
                  <a:cxn ang="0">
                    <a:pos x="T4" y="T5"/>
                  </a:cxn>
                  <a:cxn ang="0">
                    <a:pos x="T6" y="T7"/>
                  </a:cxn>
                  <a:cxn ang="0">
                    <a:pos x="T8" y="T9"/>
                  </a:cxn>
                </a:cxnLst>
                <a:rect l="0" t="0" r="r" b="b"/>
                <a:pathLst>
                  <a:path w="45" h="63">
                    <a:moveTo>
                      <a:pt x="37" y="63"/>
                    </a:moveTo>
                    <a:lnTo>
                      <a:pt x="0" y="5"/>
                    </a:lnTo>
                    <a:lnTo>
                      <a:pt x="8" y="0"/>
                    </a:lnTo>
                    <a:lnTo>
                      <a:pt x="45" y="58"/>
                    </a:lnTo>
                    <a:lnTo>
                      <a:pt x="37"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6" name="Freeform 599"/>
              <p:cNvSpPr>
                <a:spLocks/>
              </p:cNvSpPr>
              <p:nvPr/>
            </p:nvSpPr>
            <p:spPr bwMode="auto">
              <a:xfrm>
                <a:off x="6657976" y="3395663"/>
                <a:ext cx="101600" cy="68262"/>
              </a:xfrm>
              <a:custGeom>
                <a:avLst/>
                <a:gdLst>
                  <a:gd name="T0" fmla="*/ 59 w 64"/>
                  <a:gd name="T1" fmla="*/ 43 h 43"/>
                  <a:gd name="T2" fmla="*/ 0 w 64"/>
                  <a:gd name="T3" fmla="*/ 6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6"/>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7" name="Freeform 600"/>
              <p:cNvSpPr>
                <a:spLocks noEditPoints="1"/>
              </p:cNvSpPr>
              <p:nvPr/>
            </p:nvSpPr>
            <p:spPr bwMode="auto">
              <a:xfrm>
                <a:off x="6740526" y="343693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8" name="Rectangle 601"/>
              <p:cNvSpPr>
                <a:spLocks noChangeArrowheads="1"/>
              </p:cNvSpPr>
              <p:nvPr/>
            </p:nvSpPr>
            <p:spPr bwMode="auto">
              <a:xfrm>
                <a:off x="6669088"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9" name="Freeform 602"/>
              <p:cNvSpPr>
                <a:spLocks/>
              </p:cNvSpPr>
              <p:nvPr/>
            </p:nvSpPr>
            <p:spPr bwMode="auto">
              <a:xfrm>
                <a:off x="6657976" y="3265488"/>
                <a:ext cx="101600" cy="68262"/>
              </a:xfrm>
              <a:custGeom>
                <a:avLst/>
                <a:gdLst>
                  <a:gd name="T0" fmla="*/ 5 w 64"/>
                  <a:gd name="T1" fmla="*/ 43 h 43"/>
                  <a:gd name="T2" fmla="*/ 0 w 64"/>
                  <a:gd name="T3" fmla="*/ 36 h 43"/>
                  <a:gd name="T4" fmla="*/ 59 w 64"/>
                  <a:gd name="T5" fmla="*/ 0 h 43"/>
                  <a:gd name="T6" fmla="*/ 64 w 64"/>
                  <a:gd name="T7" fmla="*/ 7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7"/>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0" name="Freeform 603"/>
              <p:cNvSpPr>
                <a:spLocks noEditPoints="1"/>
              </p:cNvSpPr>
              <p:nvPr/>
            </p:nvSpPr>
            <p:spPr bwMode="auto">
              <a:xfrm>
                <a:off x="6740526" y="3235326"/>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1" name="Freeform 604"/>
              <p:cNvSpPr>
                <a:spLocks noEditPoints="1"/>
              </p:cNvSpPr>
              <p:nvPr/>
            </p:nvSpPr>
            <p:spPr bwMode="auto">
              <a:xfrm>
                <a:off x="6567488" y="31337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2" name="Freeform 605"/>
              <p:cNvSpPr>
                <a:spLocks noEditPoints="1"/>
              </p:cNvSpPr>
              <p:nvPr/>
            </p:nvSpPr>
            <p:spPr bwMode="auto">
              <a:xfrm>
                <a:off x="6769101"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3" name="Rectangle 606"/>
              <p:cNvSpPr>
                <a:spLocks noChangeArrowheads="1"/>
              </p:cNvSpPr>
              <p:nvPr/>
            </p:nvSpPr>
            <p:spPr bwMode="auto">
              <a:xfrm>
                <a:off x="6589713" y="34718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4" name="Rectangle 608"/>
              <p:cNvSpPr>
                <a:spLocks noChangeArrowheads="1"/>
              </p:cNvSpPr>
              <p:nvPr/>
            </p:nvSpPr>
            <p:spPr bwMode="auto">
              <a:xfrm>
                <a:off x="6589713" y="35020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5" name="Rectangle 609"/>
              <p:cNvSpPr>
                <a:spLocks noChangeArrowheads="1"/>
              </p:cNvSpPr>
              <p:nvPr/>
            </p:nvSpPr>
            <p:spPr bwMode="auto">
              <a:xfrm>
                <a:off x="65389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6" name="Rectangle 610"/>
              <p:cNvSpPr>
                <a:spLocks noChangeArrowheads="1"/>
              </p:cNvSpPr>
              <p:nvPr/>
            </p:nvSpPr>
            <p:spPr bwMode="auto">
              <a:xfrm>
                <a:off x="66405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7" name="Freeform 611"/>
              <p:cNvSpPr>
                <a:spLocks noEditPoints="1"/>
              </p:cNvSpPr>
              <p:nvPr/>
            </p:nvSpPr>
            <p:spPr bwMode="auto">
              <a:xfrm>
                <a:off x="6553201" y="3321050"/>
                <a:ext cx="87313" cy="87312"/>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8" name="Freeform 612"/>
              <p:cNvSpPr>
                <a:spLocks/>
              </p:cNvSpPr>
              <p:nvPr/>
            </p:nvSpPr>
            <p:spPr bwMode="auto">
              <a:xfrm>
                <a:off x="6510338" y="3429000"/>
                <a:ext cx="173038" cy="166687"/>
              </a:xfrm>
              <a:custGeom>
                <a:avLst/>
                <a:gdLst>
                  <a:gd name="T0" fmla="*/ 96 w 96"/>
                  <a:gd name="T1" fmla="*/ 92 h 92"/>
                  <a:gd name="T2" fmla="*/ 88 w 96"/>
                  <a:gd name="T3" fmla="*/ 92 h 92"/>
                  <a:gd name="T4" fmla="*/ 88 w 96"/>
                  <a:gd name="T5" fmla="*/ 24 h 92"/>
                  <a:gd name="T6" fmla="*/ 72 w 96"/>
                  <a:gd name="T7" fmla="*/ 8 h 92"/>
                  <a:gd name="T8" fmla="*/ 24 w 96"/>
                  <a:gd name="T9" fmla="*/ 8 h 92"/>
                  <a:gd name="T10" fmla="*/ 8 w 96"/>
                  <a:gd name="T11" fmla="*/ 24 h 92"/>
                  <a:gd name="T12" fmla="*/ 8 w 96"/>
                  <a:gd name="T13" fmla="*/ 92 h 92"/>
                  <a:gd name="T14" fmla="*/ 0 w 96"/>
                  <a:gd name="T15" fmla="*/ 92 h 92"/>
                  <a:gd name="T16" fmla="*/ 0 w 96"/>
                  <a:gd name="T17" fmla="*/ 24 h 92"/>
                  <a:gd name="T18" fmla="*/ 24 w 96"/>
                  <a:gd name="T19" fmla="*/ 0 h 92"/>
                  <a:gd name="T20" fmla="*/ 72 w 96"/>
                  <a:gd name="T21" fmla="*/ 0 h 92"/>
                  <a:gd name="T22" fmla="*/ 96 w 96"/>
                  <a:gd name="T23" fmla="*/ 24 h 92"/>
                  <a:gd name="T24" fmla="*/ 96 w 96"/>
                  <a:gd name="T25"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92">
                    <a:moveTo>
                      <a:pt x="96" y="92"/>
                    </a:moveTo>
                    <a:cubicBezTo>
                      <a:pt x="88" y="92"/>
                      <a:pt x="88" y="92"/>
                      <a:pt x="88" y="92"/>
                    </a:cubicBezTo>
                    <a:cubicBezTo>
                      <a:pt x="88" y="24"/>
                      <a:pt x="88" y="24"/>
                      <a:pt x="88" y="24"/>
                    </a:cubicBezTo>
                    <a:cubicBezTo>
                      <a:pt x="88" y="15"/>
                      <a:pt x="81" y="8"/>
                      <a:pt x="72" y="8"/>
                    </a:cubicBezTo>
                    <a:cubicBezTo>
                      <a:pt x="24" y="8"/>
                      <a:pt x="24" y="8"/>
                      <a:pt x="24" y="8"/>
                    </a:cubicBezTo>
                    <a:cubicBezTo>
                      <a:pt x="15" y="8"/>
                      <a:pt x="8" y="15"/>
                      <a:pt x="8" y="24"/>
                    </a:cubicBezTo>
                    <a:cubicBezTo>
                      <a:pt x="8" y="92"/>
                      <a:pt x="8" y="92"/>
                      <a:pt x="8" y="92"/>
                    </a:cubicBezTo>
                    <a:cubicBezTo>
                      <a:pt x="0" y="92"/>
                      <a:pt x="0" y="92"/>
                      <a:pt x="0" y="92"/>
                    </a:cubicBezTo>
                    <a:cubicBezTo>
                      <a:pt x="0" y="24"/>
                      <a:pt x="0" y="24"/>
                      <a:pt x="0" y="24"/>
                    </a:cubicBezTo>
                    <a:cubicBezTo>
                      <a:pt x="0" y="11"/>
                      <a:pt x="11" y="0"/>
                      <a:pt x="24" y="0"/>
                    </a:cubicBezTo>
                    <a:cubicBezTo>
                      <a:pt x="72" y="0"/>
                      <a:pt x="72" y="0"/>
                      <a:pt x="72" y="0"/>
                    </a:cubicBezTo>
                    <a:cubicBezTo>
                      <a:pt x="85" y="0"/>
                      <a:pt x="96" y="11"/>
                      <a:pt x="96" y="24"/>
                    </a:cubicBezTo>
                    <a:lnTo>
                      <a:pt x="96" y="9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pic>
        <p:nvPicPr>
          <p:cNvPr id="217" name="Picture 216"/>
          <p:cNvPicPr>
            <a:picLocks noChangeAspect="1"/>
          </p:cNvPicPr>
          <p:nvPr/>
        </p:nvPicPr>
        <p:blipFill>
          <a:blip r:embed="rId2"/>
          <a:stretch>
            <a:fillRect/>
          </a:stretch>
        </p:blipFill>
        <p:spPr>
          <a:xfrm>
            <a:off x="10080285" y="170388"/>
            <a:ext cx="1886827" cy="590637"/>
          </a:xfrm>
          <a:prstGeom prst="rect">
            <a:avLst/>
          </a:prstGeom>
        </p:spPr>
      </p:pic>
      <p:grpSp>
        <p:nvGrpSpPr>
          <p:cNvPr id="219" name="Group 218"/>
          <p:cNvGrpSpPr/>
          <p:nvPr/>
        </p:nvGrpSpPr>
        <p:grpSpPr>
          <a:xfrm>
            <a:off x="335876" y="1873172"/>
            <a:ext cx="6195107" cy="3319758"/>
            <a:chOff x="3095908" y="1821347"/>
            <a:chExt cx="6000184" cy="3215305"/>
          </a:xfrm>
        </p:grpSpPr>
        <p:sp>
          <p:nvSpPr>
            <p:cNvPr id="220" name="Rectangle 219">
              <a:extLst>
                <a:ext uri="{FF2B5EF4-FFF2-40B4-BE49-F238E27FC236}">
                  <a16:creationId xmlns:a16="http://schemas.microsoft.com/office/drawing/2014/main" xmlns="" id="{1098C974-0B6F-5B44-A4AA-98E63AC235DB}"/>
                </a:ext>
              </a:extLst>
            </p:cNvPr>
            <p:cNvSpPr>
              <a:spLocks/>
            </p:cNvSpPr>
            <p:nvPr/>
          </p:nvSpPr>
          <p:spPr>
            <a:xfrm>
              <a:off x="4498471" y="1821347"/>
              <a:ext cx="3780000" cy="288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1" name="Rectangle 220">
              <a:extLst>
                <a:ext uri="{FF2B5EF4-FFF2-40B4-BE49-F238E27FC236}">
                  <a16:creationId xmlns:a16="http://schemas.microsoft.com/office/drawing/2014/main" xmlns="" id="{72BE58F0-5066-4D40-9738-22B3DF15089F}"/>
                </a:ext>
              </a:extLst>
            </p:cNvPr>
            <p:cNvSpPr/>
            <p:nvPr/>
          </p:nvSpPr>
          <p:spPr>
            <a:xfrm>
              <a:off x="8273942" y="1821347"/>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222" name="Group 221">
              <a:extLst>
                <a:ext uri="{FF2B5EF4-FFF2-40B4-BE49-F238E27FC236}">
                  <a16:creationId xmlns:a16="http://schemas.microsoft.com/office/drawing/2014/main" xmlns="" id="{77ACC8B4-7BC5-F64E-A701-AB89C3FD606D}"/>
                </a:ext>
              </a:extLst>
            </p:cNvPr>
            <p:cNvGrpSpPr/>
            <p:nvPr/>
          </p:nvGrpSpPr>
          <p:grpSpPr>
            <a:xfrm>
              <a:off x="5684258" y="2202843"/>
              <a:ext cx="1844178" cy="1963502"/>
              <a:chOff x="5289484" y="2218734"/>
              <a:chExt cx="1844178" cy="1963502"/>
            </a:xfrm>
          </p:grpSpPr>
          <p:sp>
            <p:nvSpPr>
              <p:cNvPr id="234" name="Oval 233">
                <a:extLst>
                  <a:ext uri="{FF2B5EF4-FFF2-40B4-BE49-F238E27FC236}">
                    <a16:creationId xmlns:a16="http://schemas.microsoft.com/office/drawing/2014/main" xmlns="" id="{2F339CE4-7B16-B74A-986B-BB5830211114}"/>
                  </a:ext>
                </a:extLst>
              </p:cNvPr>
              <p:cNvSpPr/>
              <p:nvPr/>
            </p:nvSpPr>
            <p:spPr>
              <a:xfrm>
                <a:off x="5289484" y="2338058"/>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latin typeface="Century Gothic" panose="020B0502020202020204" pitchFamily="34" charset="0"/>
                  </a:rPr>
                  <a:t>Delivery</a:t>
                </a:r>
              </a:p>
            </p:txBody>
          </p:sp>
          <p:grpSp>
            <p:nvGrpSpPr>
              <p:cNvPr id="235" name="Group 234">
                <a:extLst>
                  <a:ext uri="{FF2B5EF4-FFF2-40B4-BE49-F238E27FC236}">
                    <a16:creationId xmlns:a16="http://schemas.microsoft.com/office/drawing/2014/main" xmlns="" id="{EE0D71C7-EBFE-9148-BFCB-27C6E906117E}"/>
                  </a:ext>
                </a:extLst>
              </p:cNvPr>
              <p:cNvGrpSpPr/>
              <p:nvPr/>
            </p:nvGrpSpPr>
            <p:grpSpPr>
              <a:xfrm>
                <a:off x="6176081" y="2218734"/>
                <a:ext cx="331400" cy="238647"/>
                <a:chOff x="6186196" y="2263873"/>
                <a:chExt cx="331400" cy="238647"/>
              </a:xfrm>
            </p:grpSpPr>
            <p:sp>
              <p:nvSpPr>
                <p:cNvPr id="236" name="Triangle 6">
                  <a:extLst>
                    <a:ext uri="{FF2B5EF4-FFF2-40B4-BE49-F238E27FC236}">
                      <a16:creationId xmlns:a16="http://schemas.microsoft.com/office/drawing/2014/main" xmlns="" id="{2B3A44FF-F255-864E-B502-EB5B297DEB29}"/>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37" name="Straight Connector 236">
                  <a:extLst>
                    <a:ext uri="{FF2B5EF4-FFF2-40B4-BE49-F238E27FC236}">
                      <a16:creationId xmlns:a16="http://schemas.microsoft.com/office/drawing/2014/main" xmlns="" id="{386DA19A-0D0B-5445-BD79-994688A4D8F2}"/>
                    </a:ext>
                  </a:extLst>
                </p:cNvPr>
                <p:cNvCxnSpPr>
                  <a:cxnSpLocks/>
                </p:cNvCxnSpPr>
                <p:nvPr/>
              </p:nvCxnSpPr>
              <p:spPr>
                <a:xfrm>
                  <a:off x="6186196" y="2263873"/>
                  <a:ext cx="293914" cy="238647"/>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grpSp>
        <p:sp>
          <p:nvSpPr>
            <p:cNvPr id="223" name="Rectangle 222">
              <a:extLst>
                <a:ext uri="{FF2B5EF4-FFF2-40B4-BE49-F238E27FC236}">
                  <a16:creationId xmlns:a16="http://schemas.microsoft.com/office/drawing/2014/main" xmlns="" id="{B57C0BE5-2613-9B4D-A496-CC9E7AB2A3C0}"/>
                </a:ext>
              </a:extLst>
            </p:cNvPr>
            <p:cNvSpPr/>
            <p:nvPr/>
          </p:nvSpPr>
          <p:spPr>
            <a:xfrm>
              <a:off x="8006607" y="3451795"/>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dirty="0">
                  <a:latin typeface="Century Gothic" panose="020B0502020202020204" pitchFamily="34" charset="0"/>
                </a:rPr>
                <a:t>Accepted</a:t>
              </a:r>
            </a:p>
            <a:p>
              <a:pPr algn="ctr"/>
              <a:r>
                <a:rPr lang="en-US" sz="1200" b="1" dirty="0">
                  <a:latin typeface="Century Gothic" panose="020B0502020202020204" pitchFamily="34" charset="0"/>
                </a:rPr>
                <a:t>Product </a:t>
              </a:r>
            </a:p>
            <a:p>
              <a:pPr algn="ctr"/>
              <a:r>
                <a:rPr lang="en-US" sz="1200" b="1" dirty="0">
                  <a:latin typeface="Century Gothic" panose="020B0502020202020204" pitchFamily="34" charset="0"/>
                </a:rPr>
                <a:t>Increment</a:t>
              </a:r>
            </a:p>
          </p:txBody>
        </p:sp>
        <p:sp>
          <p:nvSpPr>
            <p:cNvPr id="224" name="Rectangle 223">
              <a:extLst>
                <a:ext uri="{FF2B5EF4-FFF2-40B4-BE49-F238E27FC236}">
                  <a16:creationId xmlns:a16="http://schemas.microsoft.com/office/drawing/2014/main" xmlns="" id="{1D843BA3-180E-3F4C-B1C5-DA8082A57FD2}"/>
                </a:ext>
              </a:extLst>
            </p:cNvPr>
            <p:cNvSpPr/>
            <p:nvPr/>
          </p:nvSpPr>
          <p:spPr>
            <a:xfrm>
              <a:off x="3593779" y="2031573"/>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latin typeface="Century Gothic" panose="020B0502020202020204" pitchFamily="34" charset="0"/>
                </a:rPr>
                <a:t>Validated</a:t>
              </a:r>
            </a:p>
            <a:p>
              <a:pPr algn="ctr"/>
              <a:r>
                <a:rPr lang="en-US" sz="1100" dirty="0">
                  <a:latin typeface="Century Gothic" panose="020B0502020202020204" pitchFamily="34" charset="0"/>
                </a:rPr>
                <a:t>Product</a:t>
              </a:r>
            </a:p>
            <a:p>
              <a:pPr algn="ctr"/>
              <a:r>
                <a:rPr lang="en-US" sz="1100" dirty="0">
                  <a:latin typeface="Century Gothic" panose="020B0502020202020204" pitchFamily="34" charset="0"/>
                </a:rPr>
                <a:t>Backlog</a:t>
              </a:r>
            </a:p>
          </p:txBody>
        </p:sp>
        <p:sp>
          <p:nvSpPr>
            <p:cNvPr id="225" name="Rectangle 224">
              <a:extLst>
                <a:ext uri="{FF2B5EF4-FFF2-40B4-BE49-F238E27FC236}">
                  <a16:creationId xmlns:a16="http://schemas.microsoft.com/office/drawing/2014/main" xmlns="" id="{FB4502A8-85A1-4E42-896B-615EAC8E2348}"/>
                </a:ext>
              </a:extLst>
            </p:cNvPr>
            <p:cNvSpPr/>
            <p:nvPr/>
          </p:nvSpPr>
          <p:spPr>
            <a:xfrm>
              <a:off x="3095908" y="2752873"/>
              <a:ext cx="2287215" cy="520586"/>
            </a:xfrm>
            <a:prstGeom prst="rect">
              <a:avLst/>
            </a:prstGeom>
            <a:solidFill>
              <a:srgbClr val="8113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dirty="0">
                  <a:latin typeface="Century Gothic" panose="020B0502020202020204" pitchFamily="34" charset="0"/>
                </a:rPr>
                <a:t>Develop Standards</a:t>
              </a:r>
            </a:p>
          </p:txBody>
        </p:sp>
        <p:sp>
          <p:nvSpPr>
            <p:cNvPr id="226" name="Rectangle 225">
              <a:extLst>
                <a:ext uri="{FF2B5EF4-FFF2-40B4-BE49-F238E27FC236}">
                  <a16:creationId xmlns:a16="http://schemas.microsoft.com/office/drawing/2014/main" xmlns="" id="{2FE9E9E4-89F3-B143-BB7E-A324706998F2}"/>
                </a:ext>
              </a:extLst>
            </p:cNvPr>
            <p:cNvSpPr/>
            <p:nvPr/>
          </p:nvSpPr>
          <p:spPr>
            <a:xfrm>
              <a:off x="5038522" y="4442764"/>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Standards</a:t>
              </a:r>
            </a:p>
          </p:txBody>
        </p:sp>
        <p:sp>
          <p:nvSpPr>
            <p:cNvPr id="227" name="Oval 226">
              <a:extLst>
                <a:ext uri="{FF2B5EF4-FFF2-40B4-BE49-F238E27FC236}">
                  <a16:creationId xmlns:a16="http://schemas.microsoft.com/office/drawing/2014/main" xmlns="" id="{BC2585BB-DDCD-0E40-935F-EB7FADCB685D}"/>
                </a:ext>
              </a:extLst>
            </p:cNvPr>
            <p:cNvSpPr/>
            <p:nvPr/>
          </p:nvSpPr>
          <p:spPr>
            <a:xfrm>
              <a:off x="7243620" y="2132704"/>
              <a:ext cx="617573" cy="617572"/>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800" b="1" dirty="0">
                  <a:latin typeface="Century Gothic" panose="020B0502020202020204" pitchFamily="34" charset="0"/>
                </a:rPr>
                <a:t>Validate </a:t>
              </a:r>
            </a:p>
          </p:txBody>
        </p:sp>
        <p:sp>
          <p:nvSpPr>
            <p:cNvPr id="228" name="Triangle 17">
              <a:extLst>
                <a:ext uri="{FF2B5EF4-FFF2-40B4-BE49-F238E27FC236}">
                  <a16:creationId xmlns:a16="http://schemas.microsoft.com/office/drawing/2014/main" xmlns="" id="{95C250A6-9487-B044-A376-F48CA29D64F3}"/>
                </a:ext>
              </a:extLst>
            </p:cNvPr>
            <p:cNvSpPr/>
            <p:nvPr/>
          </p:nvSpPr>
          <p:spPr>
            <a:xfrm rot="17329629">
              <a:off x="7547855" y="2039111"/>
              <a:ext cx="147442" cy="19906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00"/>
            </a:p>
          </p:txBody>
        </p:sp>
        <p:sp>
          <p:nvSpPr>
            <p:cNvPr id="229" name="TextBox 18">
              <a:extLst>
                <a:ext uri="{FF2B5EF4-FFF2-40B4-BE49-F238E27FC236}">
                  <a16:creationId xmlns:a16="http://schemas.microsoft.com/office/drawing/2014/main" xmlns="" id="{8E0E814A-C7D7-E84E-B6BD-29312CC4EE62}"/>
                </a:ext>
              </a:extLst>
            </p:cNvPr>
            <p:cNvSpPr txBox="1">
              <a:spLocks/>
            </p:cNvSpPr>
            <p:nvPr/>
          </p:nvSpPr>
          <p:spPr>
            <a:xfrm>
              <a:off x="5669356" y="232216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fr-CA" sz="900" b="1" dirty="0">
                  <a:solidFill>
                    <a:schemeClr val="accent6"/>
                  </a:solidFill>
                  <a:latin typeface="Century Gothic" panose="020B0502020202020204" pitchFamily="34" charset="0"/>
                </a:rPr>
                <a:t>Design</a:t>
              </a:r>
            </a:p>
          </p:txBody>
        </p:sp>
        <p:sp>
          <p:nvSpPr>
            <p:cNvPr id="230" name="TextBox 19">
              <a:extLst>
                <a:ext uri="{FF2B5EF4-FFF2-40B4-BE49-F238E27FC236}">
                  <a16:creationId xmlns:a16="http://schemas.microsoft.com/office/drawing/2014/main" xmlns="" id="{2DB460CE-0893-4347-AB10-205757C5B60F}"/>
                </a:ext>
              </a:extLst>
            </p:cNvPr>
            <p:cNvSpPr txBox="1">
              <a:spLocks/>
            </p:cNvSpPr>
            <p:nvPr/>
          </p:nvSpPr>
          <p:spPr>
            <a:xfrm>
              <a:off x="5573436" y="3548584"/>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1050" b="1" dirty="0">
                  <a:solidFill>
                    <a:schemeClr val="accent6"/>
                  </a:solidFill>
                  <a:latin typeface="Century Gothic" panose="020B0502020202020204" pitchFamily="34" charset="0"/>
                </a:rPr>
                <a:t>Build</a:t>
              </a:r>
              <a:endParaRPr lang="en-US" sz="1050" b="1" dirty="0">
                <a:solidFill>
                  <a:schemeClr val="accent6"/>
                </a:solidFill>
                <a:latin typeface="Century Gothic" panose="020B0502020202020204" pitchFamily="34" charset="0"/>
              </a:endParaRPr>
            </a:p>
          </p:txBody>
        </p:sp>
        <p:sp>
          <p:nvSpPr>
            <p:cNvPr id="231" name="TextBox 20">
              <a:extLst>
                <a:ext uri="{FF2B5EF4-FFF2-40B4-BE49-F238E27FC236}">
                  <a16:creationId xmlns:a16="http://schemas.microsoft.com/office/drawing/2014/main" xmlns="" id="{D30A9ED9-1E0D-8949-B07C-1CDB3B578C49}"/>
                </a:ext>
              </a:extLst>
            </p:cNvPr>
            <p:cNvSpPr txBox="1">
              <a:spLocks/>
            </p:cNvSpPr>
            <p:nvPr/>
          </p:nvSpPr>
          <p:spPr>
            <a:xfrm>
              <a:off x="7251914" y="306163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chemeClr val="accent6"/>
                  </a:solidFill>
                  <a:latin typeface="Century Gothic" panose="020B0502020202020204" pitchFamily="34" charset="0"/>
                </a:rPr>
                <a:t>Test</a:t>
              </a:r>
              <a:endParaRPr lang="fr-CA" sz="1050" b="1" dirty="0">
                <a:solidFill>
                  <a:schemeClr val="accent6"/>
                </a:solidFill>
                <a:latin typeface="Century Gothic" panose="020B0502020202020204" pitchFamily="34" charset="0"/>
              </a:endParaRPr>
            </a:p>
          </p:txBody>
        </p:sp>
        <p:cxnSp>
          <p:nvCxnSpPr>
            <p:cNvPr id="232" name="Straight Connector 231">
              <a:extLst>
                <a:ext uri="{FF2B5EF4-FFF2-40B4-BE49-F238E27FC236}">
                  <a16:creationId xmlns:a16="http://schemas.microsoft.com/office/drawing/2014/main" xmlns="" id="{B28072D5-8754-3945-88E2-A2FFF0D8287D}"/>
                </a:ext>
              </a:extLst>
            </p:cNvPr>
            <p:cNvCxnSpPr>
              <a:cxnSpLocks/>
            </p:cNvCxnSpPr>
            <p:nvPr/>
          </p:nvCxnSpPr>
          <p:spPr>
            <a:xfrm>
              <a:off x="7492576" y="2073458"/>
              <a:ext cx="196388" cy="181369"/>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233" name="Triangle 41">
              <a:extLst>
                <a:ext uri="{FF2B5EF4-FFF2-40B4-BE49-F238E27FC236}">
                  <a16:creationId xmlns:a16="http://schemas.microsoft.com/office/drawing/2014/main" xmlns="" id="{9B7AFE5A-4628-7347-9449-3C62D20E146B}"/>
                </a:ext>
              </a:extLst>
            </p:cNvPr>
            <p:cNvSpPr/>
            <p:nvPr/>
          </p:nvSpPr>
          <p:spPr>
            <a:xfrm rot="5400000">
              <a:off x="8377346" y="2130729"/>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239" name="Group 238"/>
          <p:cNvGrpSpPr/>
          <p:nvPr/>
        </p:nvGrpSpPr>
        <p:grpSpPr>
          <a:xfrm>
            <a:off x="7261878" y="1014153"/>
            <a:ext cx="4439997" cy="1056949"/>
            <a:chOff x="6452922" y="983986"/>
            <a:chExt cx="4439997" cy="1056949"/>
          </a:xfrm>
        </p:grpSpPr>
        <p:sp>
          <p:nvSpPr>
            <p:cNvPr id="240" name="Title 1">
              <a:extLst>
                <a:ext uri="{FF2B5EF4-FFF2-40B4-BE49-F238E27FC236}">
                  <a16:creationId xmlns:a16="http://schemas.microsoft.com/office/drawing/2014/main" xmlns="" id="{C4CC0F66-F716-9E4A-A350-90E627E348D3}"/>
                </a:ext>
              </a:extLst>
            </p:cNvPr>
            <p:cNvSpPr txBox="1">
              <a:spLocks/>
            </p:cNvSpPr>
            <p:nvPr/>
          </p:nvSpPr>
          <p:spPr bwMode="auto">
            <a:xfrm>
              <a:off x="6452923" y="983986"/>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Why?</a:t>
              </a:r>
              <a:endParaRPr lang="en-CA" sz="1600" b="1" dirty="0">
                <a:solidFill>
                  <a:srgbClr val="73B632"/>
                </a:solidFill>
              </a:endParaRPr>
            </a:p>
          </p:txBody>
        </p:sp>
        <p:sp>
          <p:nvSpPr>
            <p:cNvPr id="241" name="Title 1">
              <a:extLst>
                <a:ext uri="{FF2B5EF4-FFF2-40B4-BE49-F238E27FC236}">
                  <a16:creationId xmlns:a16="http://schemas.microsoft.com/office/drawing/2014/main" xmlns="" id="{C4CC0F66-F716-9E4A-A350-90E627E348D3}"/>
                </a:ext>
              </a:extLst>
            </p:cNvPr>
            <p:cNvSpPr txBox="1">
              <a:spLocks/>
            </p:cNvSpPr>
            <p:nvPr/>
          </p:nvSpPr>
          <p:spPr bwMode="auto">
            <a:xfrm>
              <a:off x="6452922" y="1382045"/>
              <a:ext cx="4439997" cy="65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200" dirty="0">
                  <a:solidFill>
                    <a:prstClr val="black"/>
                  </a:solidFill>
                </a:rPr>
                <a:t>In order to reduce risk, we </a:t>
              </a:r>
              <a:r>
                <a:rPr lang="en-CA" sz="1200" dirty="0" smtClean="0">
                  <a:solidFill>
                    <a:prstClr val="black"/>
                  </a:solidFill>
                </a:rPr>
                <a:t>want </a:t>
              </a:r>
              <a:r>
                <a:rPr lang="en-CA" sz="1200" dirty="0">
                  <a:solidFill>
                    <a:prstClr val="black"/>
                  </a:solidFill>
                </a:rPr>
                <a:t>to build in an iterative manner based on the highest priority items in the product backlog</a:t>
              </a:r>
              <a:r>
                <a:rPr lang="en-CA" sz="1200" dirty="0" smtClean="0">
                  <a:solidFill>
                    <a:prstClr val="black"/>
                  </a:solidFill>
                </a:rPr>
                <a:t>.</a:t>
              </a:r>
              <a:endParaRPr lang="en-CA" sz="1200" dirty="0">
                <a:solidFill>
                  <a:prstClr val="black"/>
                </a:solidFill>
              </a:endParaRPr>
            </a:p>
          </p:txBody>
        </p:sp>
      </p:grpSp>
    </p:spTree>
    <p:extLst>
      <p:ext uri="{BB962C8B-B14F-4D97-AF65-F5344CB8AC3E}">
        <p14:creationId xmlns:p14="http://schemas.microsoft.com/office/powerpoint/2010/main" val="373737307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 name="Rectangle 873"/>
          <p:cNvSpPr/>
          <p:nvPr/>
        </p:nvSpPr>
        <p:spPr>
          <a:xfrm>
            <a:off x="269820" y="927809"/>
            <a:ext cx="11697292" cy="5834223"/>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20" y="47113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73B632"/>
                </a:solidFill>
              </a:rPr>
              <a:t>Examples</a:t>
            </a:r>
            <a:endParaRPr lang="en-CA" sz="2800" b="1" dirty="0">
              <a:solidFill>
                <a:srgbClr val="E47623"/>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1160664" y="1251458"/>
            <a:ext cx="7750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Inputs</a:t>
            </a:r>
            <a:endParaRPr kumimoji="0" lang="en-CA" sz="16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4752349" y="1321515"/>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srgbClr val="73B632"/>
                </a:solidFill>
              </a:rPr>
              <a:t>Activities</a:t>
            </a:r>
            <a:endParaRPr kumimoji="0" lang="en-CA" sz="1600" b="1" i="0" u="none" strike="noStrike" kern="1200" cap="none" spc="0" normalizeH="0" baseline="0" noProof="0" dirty="0">
              <a:ln>
                <a:noFill/>
              </a:ln>
              <a:solidFill>
                <a:srgbClr val="73B632"/>
              </a:solidFill>
              <a:effectLst/>
              <a:uLnTx/>
              <a:uFillTx/>
            </a:endParaRPr>
          </a:p>
        </p:txBody>
      </p:sp>
      <p:sp>
        <p:nvSpPr>
          <p:cNvPr id="175" name="Title 1">
            <a:extLst>
              <a:ext uri="{FF2B5EF4-FFF2-40B4-BE49-F238E27FC236}">
                <a16:creationId xmlns:a16="http://schemas.microsoft.com/office/drawing/2014/main" xmlns="" id="{C4CC0F66-F716-9E4A-A350-90E627E348D3}"/>
              </a:ext>
            </a:extLst>
          </p:cNvPr>
          <p:cNvSpPr txBox="1">
            <a:spLocks/>
          </p:cNvSpPr>
          <p:nvPr/>
        </p:nvSpPr>
        <p:spPr bwMode="auto">
          <a:xfrm>
            <a:off x="8771453" y="1286487"/>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smtClean="0">
                <a:solidFill>
                  <a:srgbClr val="73B632"/>
                </a:solidFill>
              </a:rPr>
              <a:t>Artifacts</a:t>
            </a:r>
            <a:endParaRPr kumimoji="0" lang="en-CA" sz="1600" b="1" i="0" u="none" strike="noStrike" kern="1200" cap="none" spc="0" normalizeH="0" baseline="0" noProof="0" dirty="0">
              <a:ln>
                <a:noFill/>
              </a:ln>
              <a:solidFill>
                <a:srgbClr val="73B632"/>
              </a:solidFill>
              <a:effectLst/>
              <a:uLnTx/>
              <a:uFillTx/>
            </a:endParaRPr>
          </a:p>
        </p:txBody>
      </p:sp>
      <p:grpSp>
        <p:nvGrpSpPr>
          <p:cNvPr id="656" name="Group 655"/>
          <p:cNvGrpSpPr/>
          <p:nvPr/>
        </p:nvGrpSpPr>
        <p:grpSpPr>
          <a:xfrm>
            <a:off x="4488292" y="1926015"/>
            <a:ext cx="461963" cy="460374"/>
            <a:chOff x="5557838" y="1612901"/>
            <a:chExt cx="461963" cy="460374"/>
          </a:xfrm>
        </p:grpSpPr>
        <p:sp>
          <p:nvSpPr>
            <p:cNvPr id="683" name="Rectangle 1035"/>
            <p:cNvSpPr>
              <a:spLocks noChangeArrowheads="1"/>
            </p:cNvSpPr>
            <p:nvPr/>
          </p:nvSpPr>
          <p:spPr bwMode="auto">
            <a:xfrm>
              <a:off x="5781676" y="1806575"/>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4" name="Rectangle 1036"/>
            <p:cNvSpPr>
              <a:spLocks noChangeArrowheads="1"/>
            </p:cNvSpPr>
            <p:nvPr/>
          </p:nvSpPr>
          <p:spPr bwMode="auto">
            <a:xfrm>
              <a:off x="5645151" y="20161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5" name="Rectangle 1037"/>
            <p:cNvSpPr>
              <a:spLocks noChangeArrowheads="1"/>
            </p:cNvSpPr>
            <p:nvPr/>
          </p:nvSpPr>
          <p:spPr bwMode="auto">
            <a:xfrm>
              <a:off x="5918201" y="20161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6" name="Freeform 1038"/>
            <p:cNvSpPr>
              <a:spLocks/>
            </p:cNvSpPr>
            <p:nvPr/>
          </p:nvSpPr>
          <p:spPr bwMode="auto">
            <a:xfrm>
              <a:off x="5878513" y="1893888"/>
              <a:ext cx="141288" cy="179387"/>
            </a:xfrm>
            <a:custGeom>
              <a:avLst/>
              <a:gdLst>
                <a:gd name="T0" fmla="*/ 78 w 78"/>
                <a:gd name="T1" fmla="*/ 100 h 100"/>
                <a:gd name="T2" fmla="*/ 70 w 78"/>
                <a:gd name="T3" fmla="*/ 100 h 100"/>
                <a:gd name="T4" fmla="*/ 70 w 78"/>
                <a:gd name="T5" fmla="*/ 60 h 100"/>
                <a:gd name="T6" fmla="*/ 53 w 78"/>
                <a:gd name="T7" fmla="*/ 36 h 100"/>
                <a:gd name="T8" fmla="*/ 52 w 78"/>
                <a:gd name="T9" fmla="*/ 36 h 100"/>
                <a:gd name="T10" fmla="*/ 0 w 78"/>
                <a:gd name="T11" fmla="*/ 8 h 100"/>
                <a:gd name="T12" fmla="*/ 4 w 78"/>
                <a:gd name="T13" fmla="*/ 0 h 100"/>
                <a:gd name="T14" fmla="*/ 56 w 78"/>
                <a:gd name="T15" fmla="*/ 28 h 100"/>
                <a:gd name="T16" fmla="*/ 78 w 78"/>
                <a:gd name="T17" fmla="*/ 60 h 100"/>
                <a:gd name="T18" fmla="*/ 78 w 78"/>
                <a:gd name="T19"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00">
                  <a:moveTo>
                    <a:pt x="78" y="100"/>
                  </a:moveTo>
                  <a:cubicBezTo>
                    <a:pt x="70" y="100"/>
                    <a:pt x="70" y="100"/>
                    <a:pt x="70" y="100"/>
                  </a:cubicBezTo>
                  <a:cubicBezTo>
                    <a:pt x="70" y="60"/>
                    <a:pt x="70" y="60"/>
                    <a:pt x="70" y="60"/>
                  </a:cubicBezTo>
                  <a:cubicBezTo>
                    <a:pt x="70" y="43"/>
                    <a:pt x="53" y="36"/>
                    <a:pt x="53" y="36"/>
                  </a:cubicBezTo>
                  <a:cubicBezTo>
                    <a:pt x="52" y="36"/>
                    <a:pt x="52" y="36"/>
                    <a:pt x="52" y="36"/>
                  </a:cubicBezTo>
                  <a:cubicBezTo>
                    <a:pt x="0" y="8"/>
                    <a:pt x="0" y="8"/>
                    <a:pt x="0" y="8"/>
                  </a:cubicBezTo>
                  <a:cubicBezTo>
                    <a:pt x="4" y="0"/>
                    <a:pt x="4" y="0"/>
                    <a:pt x="4" y="0"/>
                  </a:cubicBezTo>
                  <a:cubicBezTo>
                    <a:pt x="56" y="28"/>
                    <a:pt x="56" y="28"/>
                    <a:pt x="56" y="28"/>
                  </a:cubicBezTo>
                  <a:cubicBezTo>
                    <a:pt x="59" y="29"/>
                    <a:pt x="78" y="39"/>
                    <a:pt x="78" y="60"/>
                  </a:cubicBezTo>
                  <a:lnTo>
                    <a:pt x="78"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7" name="Freeform 1039"/>
            <p:cNvSpPr>
              <a:spLocks/>
            </p:cNvSpPr>
            <p:nvPr/>
          </p:nvSpPr>
          <p:spPr bwMode="auto">
            <a:xfrm>
              <a:off x="5557838" y="1893888"/>
              <a:ext cx="141288" cy="179387"/>
            </a:xfrm>
            <a:custGeom>
              <a:avLst/>
              <a:gdLst>
                <a:gd name="T0" fmla="*/ 8 w 78"/>
                <a:gd name="T1" fmla="*/ 100 h 100"/>
                <a:gd name="T2" fmla="*/ 0 w 78"/>
                <a:gd name="T3" fmla="*/ 100 h 100"/>
                <a:gd name="T4" fmla="*/ 0 w 78"/>
                <a:gd name="T5" fmla="*/ 56 h 100"/>
                <a:gd name="T6" fmla="*/ 23 w 78"/>
                <a:gd name="T7" fmla="*/ 24 h 100"/>
                <a:gd name="T8" fmla="*/ 75 w 78"/>
                <a:gd name="T9" fmla="*/ 0 h 100"/>
                <a:gd name="T10" fmla="*/ 78 w 78"/>
                <a:gd name="T11" fmla="*/ 8 h 100"/>
                <a:gd name="T12" fmla="*/ 26 w 78"/>
                <a:gd name="T13" fmla="*/ 32 h 100"/>
                <a:gd name="T14" fmla="*/ 8 w 78"/>
                <a:gd name="T15" fmla="*/ 56 h 100"/>
                <a:gd name="T16" fmla="*/ 8 w 78"/>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00">
                  <a:moveTo>
                    <a:pt x="8" y="100"/>
                  </a:moveTo>
                  <a:cubicBezTo>
                    <a:pt x="0" y="100"/>
                    <a:pt x="0" y="100"/>
                    <a:pt x="0" y="100"/>
                  </a:cubicBezTo>
                  <a:cubicBezTo>
                    <a:pt x="0" y="56"/>
                    <a:pt x="0" y="56"/>
                    <a:pt x="0" y="56"/>
                  </a:cubicBezTo>
                  <a:cubicBezTo>
                    <a:pt x="0" y="34"/>
                    <a:pt x="22" y="25"/>
                    <a:pt x="23" y="24"/>
                  </a:cubicBezTo>
                  <a:cubicBezTo>
                    <a:pt x="75" y="0"/>
                    <a:pt x="75" y="0"/>
                    <a:pt x="75" y="0"/>
                  </a:cubicBezTo>
                  <a:cubicBezTo>
                    <a:pt x="78" y="8"/>
                    <a:pt x="78" y="8"/>
                    <a:pt x="78" y="8"/>
                  </a:cubicBezTo>
                  <a:cubicBezTo>
                    <a:pt x="26" y="32"/>
                    <a:pt x="26" y="32"/>
                    <a:pt x="26" y="32"/>
                  </a:cubicBezTo>
                  <a:cubicBezTo>
                    <a:pt x="25" y="32"/>
                    <a:pt x="8" y="39"/>
                    <a:pt x="8" y="56"/>
                  </a:cubicBezTo>
                  <a:lnTo>
                    <a:pt x="8"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8" name="Freeform 1040"/>
            <p:cNvSpPr>
              <a:spLocks/>
            </p:cNvSpPr>
            <p:nvPr/>
          </p:nvSpPr>
          <p:spPr bwMode="auto">
            <a:xfrm>
              <a:off x="5665788" y="1612901"/>
              <a:ext cx="246063" cy="309562"/>
            </a:xfrm>
            <a:custGeom>
              <a:avLst/>
              <a:gdLst>
                <a:gd name="T0" fmla="*/ 89 w 136"/>
                <a:gd name="T1" fmla="*/ 172 h 172"/>
                <a:gd name="T2" fmla="*/ 86 w 136"/>
                <a:gd name="T3" fmla="*/ 164 h 172"/>
                <a:gd name="T4" fmla="*/ 128 w 136"/>
                <a:gd name="T5" fmla="*/ 88 h 172"/>
                <a:gd name="T6" fmla="*/ 68 w 136"/>
                <a:gd name="T7" fmla="*/ 8 h 172"/>
                <a:gd name="T8" fmla="*/ 8 w 136"/>
                <a:gd name="T9" fmla="*/ 88 h 172"/>
                <a:gd name="T10" fmla="*/ 50 w 136"/>
                <a:gd name="T11" fmla="*/ 164 h 172"/>
                <a:gd name="T12" fmla="*/ 47 w 136"/>
                <a:gd name="T13" fmla="*/ 171 h 172"/>
                <a:gd name="T14" fmla="*/ 0 w 136"/>
                <a:gd name="T15" fmla="*/ 88 h 172"/>
                <a:gd name="T16" fmla="*/ 68 w 136"/>
                <a:gd name="T17" fmla="*/ 0 h 172"/>
                <a:gd name="T18" fmla="*/ 136 w 136"/>
                <a:gd name="T19" fmla="*/ 88 h 172"/>
                <a:gd name="T20" fmla="*/ 89 w 136"/>
                <a:gd name="T2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 h="172">
                  <a:moveTo>
                    <a:pt x="89" y="172"/>
                  </a:moveTo>
                  <a:cubicBezTo>
                    <a:pt x="86" y="164"/>
                    <a:pt x="86" y="164"/>
                    <a:pt x="86" y="164"/>
                  </a:cubicBezTo>
                  <a:cubicBezTo>
                    <a:pt x="111" y="154"/>
                    <a:pt x="128" y="123"/>
                    <a:pt x="128" y="88"/>
                  </a:cubicBezTo>
                  <a:cubicBezTo>
                    <a:pt x="128" y="44"/>
                    <a:pt x="101" y="8"/>
                    <a:pt x="68" y="8"/>
                  </a:cubicBezTo>
                  <a:cubicBezTo>
                    <a:pt x="35" y="8"/>
                    <a:pt x="8" y="44"/>
                    <a:pt x="8" y="88"/>
                  </a:cubicBezTo>
                  <a:cubicBezTo>
                    <a:pt x="8" y="123"/>
                    <a:pt x="25" y="153"/>
                    <a:pt x="50" y="164"/>
                  </a:cubicBezTo>
                  <a:cubicBezTo>
                    <a:pt x="47" y="171"/>
                    <a:pt x="47" y="171"/>
                    <a:pt x="47" y="171"/>
                  </a:cubicBezTo>
                  <a:cubicBezTo>
                    <a:pt x="19" y="160"/>
                    <a:pt x="0" y="126"/>
                    <a:pt x="0" y="88"/>
                  </a:cubicBezTo>
                  <a:cubicBezTo>
                    <a:pt x="0" y="39"/>
                    <a:pt x="31" y="0"/>
                    <a:pt x="68" y="0"/>
                  </a:cubicBezTo>
                  <a:cubicBezTo>
                    <a:pt x="106" y="0"/>
                    <a:pt x="136" y="39"/>
                    <a:pt x="136" y="88"/>
                  </a:cubicBezTo>
                  <a:cubicBezTo>
                    <a:pt x="136" y="126"/>
                    <a:pt x="117" y="160"/>
                    <a:pt x="89" y="1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9" name="Freeform 1041"/>
            <p:cNvSpPr>
              <a:spLocks/>
            </p:cNvSpPr>
            <p:nvPr/>
          </p:nvSpPr>
          <p:spPr bwMode="auto">
            <a:xfrm>
              <a:off x="5767388" y="1841500"/>
              <a:ext cx="42863" cy="231775"/>
            </a:xfrm>
            <a:custGeom>
              <a:avLst/>
              <a:gdLst>
                <a:gd name="T0" fmla="*/ 27 w 27"/>
                <a:gd name="T1" fmla="*/ 146 h 146"/>
                <a:gd name="T2" fmla="*/ 18 w 27"/>
                <a:gd name="T3" fmla="*/ 146 h 146"/>
                <a:gd name="T4" fmla="*/ 18 w 27"/>
                <a:gd name="T5" fmla="*/ 30 h 146"/>
                <a:gd name="T6" fmla="*/ 13 w 27"/>
                <a:gd name="T7" fmla="*/ 20 h 146"/>
                <a:gd name="T8" fmla="*/ 9 w 27"/>
                <a:gd name="T9" fmla="*/ 30 h 146"/>
                <a:gd name="T10" fmla="*/ 9 w 27"/>
                <a:gd name="T11" fmla="*/ 146 h 146"/>
                <a:gd name="T12" fmla="*/ 0 w 27"/>
                <a:gd name="T13" fmla="*/ 146 h 146"/>
                <a:gd name="T14" fmla="*/ 0 w 27"/>
                <a:gd name="T15" fmla="*/ 27 h 146"/>
                <a:gd name="T16" fmla="*/ 13 w 27"/>
                <a:gd name="T17" fmla="*/ 0 h 146"/>
                <a:gd name="T18" fmla="*/ 27 w 27"/>
                <a:gd name="T19" fmla="*/ 27 h 146"/>
                <a:gd name="T20" fmla="*/ 27 w 27"/>
                <a:gd name="T21"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146">
                  <a:moveTo>
                    <a:pt x="27" y="146"/>
                  </a:moveTo>
                  <a:lnTo>
                    <a:pt x="18" y="146"/>
                  </a:lnTo>
                  <a:lnTo>
                    <a:pt x="18" y="30"/>
                  </a:lnTo>
                  <a:lnTo>
                    <a:pt x="13" y="20"/>
                  </a:lnTo>
                  <a:lnTo>
                    <a:pt x="9" y="30"/>
                  </a:lnTo>
                  <a:lnTo>
                    <a:pt x="9" y="146"/>
                  </a:lnTo>
                  <a:lnTo>
                    <a:pt x="0" y="146"/>
                  </a:lnTo>
                  <a:lnTo>
                    <a:pt x="0" y="27"/>
                  </a:lnTo>
                  <a:lnTo>
                    <a:pt x="13" y="0"/>
                  </a:lnTo>
                  <a:lnTo>
                    <a:pt x="27" y="27"/>
                  </a:lnTo>
                  <a:lnTo>
                    <a:pt x="27" y="1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0" name="Rectangle 1042"/>
            <p:cNvSpPr>
              <a:spLocks noChangeArrowheads="1"/>
            </p:cNvSpPr>
            <p:nvPr/>
          </p:nvSpPr>
          <p:spPr bwMode="auto">
            <a:xfrm>
              <a:off x="5773738" y="1916113"/>
              <a:ext cx="2857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1" name="Freeform 1043"/>
            <p:cNvSpPr>
              <a:spLocks/>
            </p:cNvSpPr>
            <p:nvPr/>
          </p:nvSpPr>
          <p:spPr bwMode="auto">
            <a:xfrm>
              <a:off x="5753101" y="1692275"/>
              <a:ext cx="71438" cy="100012"/>
            </a:xfrm>
            <a:custGeom>
              <a:avLst/>
              <a:gdLst>
                <a:gd name="T0" fmla="*/ 24 w 40"/>
                <a:gd name="T1" fmla="*/ 56 h 56"/>
                <a:gd name="T2" fmla="*/ 16 w 40"/>
                <a:gd name="T3" fmla="*/ 56 h 56"/>
                <a:gd name="T4" fmla="*/ 16 w 40"/>
                <a:gd name="T5" fmla="*/ 48 h 56"/>
                <a:gd name="T6" fmla="*/ 26 w 40"/>
                <a:gd name="T7" fmla="*/ 31 h 56"/>
                <a:gd name="T8" fmla="*/ 32 w 40"/>
                <a:gd name="T9" fmla="*/ 20 h 56"/>
                <a:gd name="T10" fmla="*/ 20 w 40"/>
                <a:gd name="T11" fmla="*/ 8 h 56"/>
                <a:gd name="T12" fmla="*/ 8 w 40"/>
                <a:gd name="T13" fmla="*/ 20 h 56"/>
                <a:gd name="T14" fmla="*/ 0 w 40"/>
                <a:gd name="T15" fmla="*/ 20 h 56"/>
                <a:gd name="T16" fmla="*/ 20 w 40"/>
                <a:gd name="T17" fmla="*/ 0 h 56"/>
                <a:gd name="T18" fmla="*/ 40 w 40"/>
                <a:gd name="T19" fmla="*/ 20 h 56"/>
                <a:gd name="T20" fmla="*/ 31 w 40"/>
                <a:gd name="T21" fmla="*/ 37 h 56"/>
                <a:gd name="T22" fmla="*/ 24 w 40"/>
                <a:gd name="T23" fmla="*/ 48 h 56"/>
                <a:gd name="T24" fmla="*/ 24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24" y="56"/>
                  </a:moveTo>
                  <a:cubicBezTo>
                    <a:pt x="16" y="56"/>
                    <a:pt x="16" y="56"/>
                    <a:pt x="16" y="56"/>
                  </a:cubicBezTo>
                  <a:cubicBezTo>
                    <a:pt x="16" y="48"/>
                    <a:pt x="16" y="48"/>
                    <a:pt x="16" y="48"/>
                  </a:cubicBezTo>
                  <a:cubicBezTo>
                    <a:pt x="16" y="38"/>
                    <a:pt x="22" y="34"/>
                    <a:pt x="26" y="31"/>
                  </a:cubicBezTo>
                  <a:cubicBezTo>
                    <a:pt x="30" y="28"/>
                    <a:pt x="32" y="26"/>
                    <a:pt x="32" y="20"/>
                  </a:cubicBezTo>
                  <a:cubicBezTo>
                    <a:pt x="32" y="13"/>
                    <a:pt x="27" y="8"/>
                    <a:pt x="20" y="8"/>
                  </a:cubicBezTo>
                  <a:cubicBezTo>
                    <a:pt x="14" y="8"/>
                    <a:pt x="8" y="13"/>
                    <a:pt x="8" y="20"/>
                  </a:cubicBezTo>
                  <a:cubicBezTo>
                    <a:pt x="0" y="20"/>
                    <a:pt x="0" y="20"/>
                    <a:pt x="0" y="20"/>
                  </a:cubicBezTo>
                  <a:cubicBezTo>
                    <a:pt x="0" y="9"/>
                    <a:pt x="9" y="0"/>
                    <a:pt x="20" y="0"/>
                  </a:cubicBezTo>
                  <a:cubicBezTo>
                    <a:pt x="31" y="0"/>
                    <a:pt x="40" y="9"/>
                    <a:pt x="40" y="20"/>
                  </a:cubicBezTo>
                  <a:cubicBezTo>
                    <a:pt x="40" y="30"/>
                    <a:pt x="35" y="34"/>
                    <a:pt x="31" y="37"/>
                  </a:cubicBezTo>
                  <a:cubicBezTo>
                    <a:pt x="27" y="40"/>
                    <a:pt x="24" y="42"/>
                    <a:pt x="24" y="48"/>
                  </a:cubicBezTo>
                  <a:lnTo>
                    <a:pt x="24"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2" name="Freeform 1044"/>
            <p:cNvSpPr>
              <a:spLocks/>
            </p:cNvSpPr>
            <p:nvPr/>
          </p:nvSpPr>
          <p:spPr bwMode="auto">
            <a:xfrm>
              <a:off x="5694363" y="1641475"/>
              <a:ext cx="187325" cy="214312"/>
            </a:xfrm>
            <a:custGeom>
              <a:avLst/>
              <a:gdLst>
                <a:gd name="T0" fmla="*/ 13 w 104"/>
                <a:gd name="T1" fmla="*/ 119 h 119"/>
                <a:gd name="T2" fmla="*/ 0 w 104"/>
                <a:gd name="T3" fmla="*/ 72 h 119"/>
                <a:gd name="T4" fmla="*/ 52 w 104"/>
                <a:gd name="T5" fmla="*/ 0 h 119"/>
                <a:gd name="T6" fmla="*/ 104 w 104"/>
                <a:gd name="T7" fmla="*/ 72 h 119"/>
                <a:gd name="T8" fmla="*/ 92 w 104"/>
                <a:gd name="T9" fmla="*/ 118 h 119"/>
                <a:gd name="T10" fmla="*/ 86 w 104"/>
                <a:gd name="T11" fmla="*/ 114 h 119"/>
                <a:gd name="T12" fmla="*/ 96 w 104"/>
                <a:gd name="T13" fmla="*/ 72 h 119"/>
                <a:gd name="T14" fmla="*/ 52 w 104"/>
                <a:gd name="T15" fmla="*/ 8 h 119"/>
                <a:gd name="T16" fmla="*/ 8 w 104"/>
                <a:gd name="T17" fmla="*/ 72 h 119"/>
                <a:gd name="T18" fmla="*/ 20 w 104"/>
                <a:gd name="T19" fmla="*/ 115 h 119"/>
                <a:gd name="T20" fmla="*/ 13 w 104"/>
                <a:gd name="T21"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19">
                  <a:moveTo>
                    <a:pt x="13" y="119"/>
                  </a:moveTo>
                  <a:cubicBezTo>
                    <a:pt x="5" y="106"/>
                    <a:pt x="0" y="89"/>
                    <a:pt x="0" y="72"/>
                  </a:cubicBezTo>
                  <a:cubicBezTo>
                    <a:pt x="0" y="32"/>
                    <a:pt x="24" y="0"/>
                    <a:pt x="52" y="0"/>
                  </a:cubicBezTo>
                  <a:cubicBezTo>
                    <a:pt x="81" y="0"/>
                    <a:pt x="104" y="32"/>
                    <a:pt x="104" y="72"/>
                  </a:cubicBezTo>
                  <a:cubicBezTo>
                    <a:pt x="104" y="89"/>
                    <a:pt x="100" y="105"/>
                    <a:pt x="92" y="118"/>
                  </a:cubicBezTo>
                  <a:cubicBezTo>
                    <a:pt x="86" y="114"/>
                    <a:pt x="86" y="114"/>
                    <a:pt x="86" y="114"/>
                  </a:cubicBezTo>
                  <a:cubicBezTo>
                    <a:pt x="92" y="102"/>
                    <a:pt x="96" y="87"/>
                    <a:pt x="96" y="72"/>
                  </a:cubicBezTo>
                  <a:cubicBezTo>
                    <a:pt x="96" y="37"/>
                    <a:pt x="77" y="8"/>
                    <a:pt x="52" y="8"/>
                  </a:cubicBezTo>
                  <a:cubicBezTo>
                    <a:pt x="28" y="8"/>
                    <a:pt x="8" y="37"/>
                    <a:pt x="8" y="72"/>
                  </a:cubicBezTo>
                  <a:cubicBezTo>
                    <a:pt x="8" y="88"/>
                    <a:pt x="12" y="103"/>
                    <a:pt x="20" y="115"/>
                  </a:cubicBezTo>
                  <a:lnTo>
                    <a:pt x="13" y="1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774" name="Group 773"/>
          <p:cNvGrpSpPr/>
          <p:nvPr/>
        </p:nvGrpSpPr>
        <p:grpSpPr>
          <a:xfrm>
            <a:off x="4473210" y="3349650"/>
            <a:ext cx="461963" cy="360363"/>
            <a:chOff x="7183439" y="2503488"/>
            <a:chExt cx="461963" cy="360363"/>
          </a:xfrm>
        </p:grpSpPr>
        <p:sp>
          <p:nvSpPr>
            <p:cNvPr id="775" name="Rectangle 491"/>
            <p:cNvSpPr>
              <a:spLocks noChangeArrowheads="1"/>
            </p:cNvSpPr>
            <p:nvPr/>
          </p:nvSpPr>
          <p:spPr bwMode="auto">
            <a:xfrm>
              <a:off x="7335839" y="2647951"/>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6" name="Freeform 492"/>
            <p:cNvSpPr>
              <a:spLocks/>
            </p:cNvSpPr>
            <p:nvPr/>
          </p:nvSpPr>
          <p:spPr bwMode="auto">
            <a:xfrm>
              <a:off x="7183439" y="2503488"/>
              <a:ext cx="461963" cy="158750"/>
            </a:xfrm>
            <a:custGeom>
              <a:avLst/>
              <a:gdLst>
                <a:gd name="T0" fmla="*/ 236 w 256"/>
                <a:gd name="T1" fmla="*/ 88 h 88"/>
                <a:gd name="T2" fmla="*/ 228 w 256"/>
                <a:gd name="T3" fmla="*/ 88 h 88"/>
                <a:gd name="T4" fmla="*/ 228 w 256"/>
                <a:gd name="T5" fmla="*/ 80 h 88"/>
                <a:gd name="T6" fmla="*/ 235 w 256"/>
                <a:gd name="T7" fmla="*/ 80 h 88"/>
                <a:gd name="T8" fmla="*/ 248 w 256"/>
                <a:gd name="T9" fmla="*/ 74 h 88"/>
                <a:gd name="T10" fmla="*/ 248 w 256"/>
                <a:gd name="T11" fmla="*/ 54 h 88"/>
                <a:gd name="T12" fmla="*/ 242 w 256"/>
                <a:gd name="T13" fmla="*/ 48 h 88"/>
                <a:gd name="T14" fmla="*/ 172 w 256"/>
                <a:gd name="T15" fmla="*/ 36 h 88"/>
                <a:gd name="T16" fmla="*/ 170 w 256"/>
                <a:gd name="T17" fmla="*/ 36 h 88"/>
                <a:gd name="T18" fmla="*/ 131 w 256"/>
                <a:gd name="T19" fmla="*/ 8 h 88"/>
                <a:gd name="T20" fmla="*/ 85 w 256"/>
                <a:gd name="T21" fmla="*/ 8 h 88"/>
                <a:gd name="T22" fmla="*/ 16 w 256"/>
                <a:gd name="T23" fmla="*/ 39 h 88"/>
                <a:gd name="T24" fmla="*/ 16 w 256"/>
                <a:gd name="T25" fmla="*/ 60 h 88"/>
                <a:gd name="T26" fmla="*/ 12 w 256"/>
                <a:gd name="T27" fmla="*/ 64 h 88"/>
                <a:gd name="T28" fmla="*/ 10 w 256"/>
                <a:gd name="T29" fmla="*/ 64 h 88"/>
                <a:gd name="T30" fmla="*/ 15 w 256"/>
                <a:gd name="T31" fmla="*/ 80 h 88"/>
                <a:gd name="T32" fmla="*/ 20 w 256"/>
                <a:gd name="T33" fmla="*/ 80 h 88"/>
                <a:gd name="T34" fmla="*/ 20 w 256"/>
                <a:gd name="T35" fmla="*/ 88 h 88"/>
                <a:gd name="T36" fmla="*/ 12 w 256"/>
                <a:gd name="T37" fmla="*/ 88 h 88"/>
                <a:gd name="T38" fmla="*/ 9 w 256"/>
                <a:gd name="T39" fmla="*/ 86 h 88"/>
                <a:gd name="T40" fmla="*/ 1 w 256"/>
                <a:gd name="T41" fmla="*/ 62 h 88"/>
                <a:gd name="T42" fmla="*/ 1 w 256"/>
                <a:gd name="T43" fmla="*/ 58 h 88"/>
                <a:gd name="T44" fmla="*/ 4 w 256"/>
                <a:gd name="T45" fmla="*/ 56 h 88"/>
                <a:gd name="T46" fmla="*/ 8 w 256"/>
                <a:gd name="T47" fmla="*/ 56 h 88"/>
                <a:gd name="T48" fmla="*/ 8 w 256"/>
                <a:gd name="T49" fmla="*/ 36 h 88"/>
                <a:gd name="T50" fmla="*/ 11 w 256"/>
                <a:gd name="T51" fmla="*/ 33 h 88"/>
                <a:gd name="T52" fmla="*/ 83 w 256"/>
                <a:gd name="T53" fmla="*/ 1 h 88"/>
                <a:gd name="T54" fmla="*/ 84 w 256"/>
                <a:gd name="T55" fmla="*/ 0 h 88"/>
                <a:gd name="T56" fmla="*/ 132 w 256"/>
                <a:gd name="T57" fmla="*/ 0 h 88"/>
                <a:gd name="T58" fmla="*/ 135 w 256"/>
                <a:gd name="T59" fmla="*/ 1 h 88"/>
                <a:gd name="T60" fmla="*/ 174 w 256"/>
                <a:gd name="T61" fmla="*/ 29 h 88"/>
                <a:gd name="T62" fmla="*/ 245 w 256"/>
                <a:gd name="T63" fmla="*/ 40 h 88"/>
                <a:gd name="T64" fmla="*/ 247 w 256"/>
                <a:gd name="T65" fmla="*/ 42 h 88"/>
                <a:gd name="T66" fmla="*/ 255 w 256"/>
                <a:gd name="T67" fmla="*/ 50 h 88"/>
                <a:gd name="T68" fmla="*/ 256 w 256"/>
                <a:gd name="T69" fmla="*/ 52 h 88"/>
                <a:gd name="T70" fmla="*/ 256 w 256"/>
                <a:gd name="T71" fmla="*/ 76 h 88"/>
                <a:gd name="T72" fmla="*/ 254 w 256"/>
                <a:gd name="T73" fmla="*/ 80 h 88"/>
                <a:gd name="T74" fmla="*/ 238 w 256"/>
                <a:gd name="T75" fmla="*/ 88 h 88"/>
                <a:gd name="T76" fmla="*/ 236 w 256"/>
                <a:gd name="T7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6" h="88">
                  <a:moveTo>
                    <a:pt x="236" y="88"/>
                  </a:moveTo>
                  <a:cubicBezTo>
                    <a:pt x="228" y="88"/>
                    <a:pt x="228" y="88"/>
                    <a:pt x="228" y="88"/>
                  </a:cubicBezTo>
                  <a:cubicBezTo>
                    <a:pt x="228" y="80"/>
                    <a:pt x="228" y="80"/>
                    <a:pt x="228" y="80"/>
                  </a:cubicBezTo>
                  <a:cubicBezTo>
                    <a:pt x="235" y="80"/>
                    <a:pt x="235" y="80"/>
                    <a:pt x="235" y="80"/>
                  </a:cubicBezTo>
                  <a:cubicBezTo>
                    <a:pt x="248" y="74"/>
                    <a:pt x="248" y="74"/>
                    <a:pt x="248" y="74"/>
                  </a:cubicBezTo>
                  <a:cubicBezTo>
                    <a:pt x="248" y="54"/>
                    <a:pt x="248" y="54"/>
                    <a:pt x="248" y="54"/>
                  </a:cubicBezTo>
                  <a:cubicBezTo>
                    <a:pt x="242" y="48"/>
                    <a:pt x="242" y="48"/>
                    <a:pt x="242" y="48"/>
                  </a:cubicBezTo>
                  <a:cubicBezTo>
                    <a:pt x="172" y="36"/>
                    <a:pt x="172" y="36"/>
                    <a:pt x="172" y="36"/>
                  </a:cubicBezTo>
                  <a:cubicBezTo>
                    <a:pt x="171" y="36"/>
                    <a:pt x="171" y="36"/>
                    <a:pt x="170" y="36"/>
                  </a:cubicBezTo>
                  <a:cubicBezTo>
                    <a:pt x="131" y="8"/>
                    <a:pt x="131" y="8"/>
                    <a:pt x="131" y="8"/>
                  </a:cubicBezTo>
                  <a:cubicBezTo>
                    <a:pt x="85" y="8"/>
                    <a:pt x="85" y="8"/>
                    <a:pt x="85" y="8"/>
                  </a:cubicBezTo>
                  <a:cubicBezTo>
                    <a:pt x="16" y="39"/>
                    <a:pt x="16" y="39"/>
                    <a:pt x="16" y="39"/>
                  </a:cubicBezTo>
                  <a:cubicBezTo>
                    <a:pt x="16" y="60"/>
                    <a:pt x="16" y="60"/>
                    <a:pt x="16" y="60"/>
                  </a:cubicBezTo>
                  <a:cubicBezTo>
                    <a:pt x="16" y="63"/>
                    <a:pt x="15" y="64"/>
                    <a:pt x="12" y="64"/>
                  </a:cubicBezTo>
                  <a:cubicBezTo>
                    <a:pt x="10" y="64"/>
                    <a:pt x="10" y="64"/>
                    <a:pt x="10" y="64"/>
                  </a:cubicBezTo>
                  <a:cubicBezTo>
                    <a:pt x="15" y="80"/>
                    <a:pt x="15" y="80"/>
                    <a:pt x="15" y="80"/>
                  </a:cubicBezTo>
                  <a:cubicBezTo>
                    <a:pt x="20" y="80"/>
                    <a:pt x="20" y="80"/>
                    <a:pt x="20" y="80"/>
                  </a:cubicBezTo>
                  <a:cubicBezTo>
                    <a:pt x="20" y="88"/>
                    <a:pt x="20" y="88"/>
                    <a:pt x="20" y="88"/>
                  </a:cubicBezTo>
                  <a:cubicBezTo>
                    <a:pt x="12" y="88"/>
                    <a:pt x="12" y="88"/>
                    <a:pt x="12" y="88"/>
                  </a:cubicBezTo>
                  <a:cubicBezTo>
                    <a:pt x="11" y="88"/>
                    <a:pt x="9" y="87"/>
                    <a:pt x="9" y="86"/>
                  </a:cubicBezTo>
                  <a:cubicBezTo>
                    <a:pt x="1" y="62"/>
                    <a:pt x="1" y="62"/>
                    <a:pt x="1" y="62"/>
                  </a:cubicBezTo>
                  <a:cubicBezTo>
                    <a:pt x="0" y="60"/>
                    <a:pt x="0" y="59"/>
                    <a:pt x="1" y="58"/>
                  </a:cubicBezTo>
                  <a:cubicBezTo>
                    <a:pt x="2" y="57"/>
                    <a:pt x="3" y="56"/>
                    <a:pt x="4" y="56"/>
                  </a:cubicBezTo>
                  <a:cubicBezTo>
                    <a:pt x="8" y="56"/>
                    <a:pt x="8" y="56"/>
                    <a:pt x="8" y="56"/>
                  </a:cubicBezTo>
                  <a:cubicBezTo>
                    <a:pt x="8" y="36"/>
                    <a:pt x="8" y="36"/>
                    <a:pt x="8" y="36"/>
                  </a:cubicBezTo>
                  <a:cubicBezTo>
                    <a:pt x="8" y="35"/>
                    <a:pt x="9" y="33"/>
                    <a:pt x="11" y="33"/>
                  </a:cubicBezTo>
                  <a:cubicBezTo>
                    <a:pt x="83" y="1"/>
                    <a:pt x="83" y="1"/>
                    <a:pt x="83" y="1"/>
                  </a:cubicBezTo>
                  <a:cubicBezTo>
                    <a:pt x="83" y="0"/>
                    <a:pt x="84" y="0"/>
                    <a:pt x="84" y="0"/>
                  </a:cubicBezTo>
                  <a:cubicBezTo>
                    <a:pt x="132" y="0"/>
                    <a:pt x="132" y="0"/>
                    <a:pt x="132" y="0"/>
                  </a:cubicBezTo>
                  <a:cubicBezTo>
                    <a:pt x="133" y="0"/>
                    <a:pt x="134" y="1"/>
                    <a:pt x="135" y="1"/>
                  </a:cubicBezTo>
                  <a:cubicBezTo>
                    <a:pt x="174" y="29"/>
                    <a:pt x="174" y="29"/>
                    <a:pt x="174" y="29"/>
                  </a:cubicBezTo>
                  <a:cubicBezTo>
                    <a:pt x="245" y="40"/>
                    <a:pt x="245" y="40"/>
                    <a:pt x="245" y="40"/>
                  </a:cubicBezTo>
                  <a:cubicBezTo>
                    <a:pt x="246" y="41"/>
                    <a:pt x="247" y="41"/>
                    <a:pt x="247" y="42"/>
                  </a:cubicBezTo>
                  <a:cubicBezTo>
                    <a:pt x="255" y="50"/>
                    <a:pt x="255" y="50"/>
                    <a:pt x="255" y="50"/>
                  </a:cubicBezTo>
                  <a:cubicBezTo>
                    <a:pt x="256" y="50"/>
                    <a:pt x="256" y="51"/>
                    <a:pt x="256" y="52"/>
                  </a:cubicBezTo>
                  <a:cubicBezTo>
                    <a:pt x="256" y="76"/>
                    <a:pt x="256" y="76"/>
                    <a:pt x="256" y="76"/>
                  </a:cubicBezTo>
                  <a:cubicBezTo>
                    <a:pt x="256" y="78"/>
                    <a:pt x="256" y="79"/>
                    <a:pt x="254" y="80"/>
                  </a:cubicBezTo>
                  <a:cubicBezTo>
                    <a:pt x="238" y="88"/>
                    <a:pt x="238" y="88"/>
                    <a:pt x="238" y="88"/>
                  </a:cubicBezTo>
                  <a:cubicBezTo>
                    <a:pt x="238" y="88"/>
                    <a:pt x="237" y="88"/>
                    <a:pt x="236" y="8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7" name="Freeform 493"/>
            <p:cNvSpPr>
              <a:spLocks noEditPoints="1"/>
            </p:cNvSpPr>
            <p:nvPr/>
          </p:nvSpPr>
          <p:spPr bwMode="auto">
            <a:xfrm>
              <a:off x="7234239" y="2633663"/>
              <a:ext cx="85725" cy="42863"/>
            </a:xfrm>
            <a:custGeom>
              <a:avLst/>
              <a:gdLst>
                <a:gd name="T0" fmla="*/ 40 w 48"/>
                <a:gd name="T1" fmla="*/ 24 h 24"/>
                <a:gd name="T2" fmla="*/ 8 w 48"/>
                <a:gd name="T3" fmla="*/ 24 h 24"/>
                <a:gd name="T4" fmla="*/ 0 w 48"/>
                <a:gd name="T5" fmla="*/ 16 h 24"/>
                <a:gd name="T6" fmla="*/ 0 w 48"/>
                <a:gd name="T7" fmla="*/ 8 h 24"/>
                <a:gd name="T8" fmla="*/ 8 w 48"/>
                <a:gd name="T9" fmla="*/ 0 h 24"/>
                <a:gd name="T10" fmla="*/ 40 w 48"/>
                <a:gd name="T11" fmla="*/ 0 h 24"/>
                <a:gd name="T12" fmla="*/ 48 w 48"/>
                <a:gd name="T13" fmla="*/ 8 h 24"/>
                <a:gd name="T14" fmla="*/ 48 w 48"/>
                <a:gd name="T15" fmla="*/ 16 h 24"/>
                <a:gd name="T16" fmla="*/ 40 w 48"/>
                <a:gd name="T17" fmla="*/ 24 h 24"/>
                <a:gd name="T18" fmla="*/ 8 w 48"/>
                <a:gd name="T19" fmla="*/ 8 h 24"/>
                <a:gd name="T20" fmla="*/ 8 w 48"/>
                <a:gd name="T21" fmla="*/ 16 h 24"/>
                <a:gd name="T22" fmla="*/ 40 w 48"/>
                <a:gd name="T23" fmla="*/ 16 h 24"/>
                <a:gd name="T24" fmla="*/ 40 w 48"/>
                <a:gd name="T25" fmla="*/ 8 h 24"/>
                <a:gd name="T26" fmla="*/ 8 w 48"/>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24">
                  <a:moveTo>
                    <a:pt x="40" y="24"/>
                  </a:moveTo>
                  <a:cubicBezTo>
                    <a:pt x="8" y="24"/>
                    <a:pt x="8" y="24"/>
                    <a:pt x="8" y="24"/>
                  </a:cubicBezTo>
                  <a:cubicBezTo>
                    <a:pt x="4" y="24"/>
                    <a:pt x="0" y="21"/>
                    <a:pt x="0" y="16"/>
                  </a:cubicBezTo>
                  <a:cubicBezTo>
                    <a:pt x="0" y="8"/>
                    <a:pt x="0" y="8"/>
                    <a:pt x="0" y="8"/>
                  </a:cubicBezTo>
                  <a:cubicBezTo>
                    <a:pt x="0" y="4"/>
                    <a:pt x="4" y="0"/>
                    <a:pt x="8" y="0"/>
                  </a:cubicBezTo>
                  <a:cubicBezTo>
                    <a:pt x="40" y="0"/>
                    <a:pt x="40" y="0"/>
                    <a:pt x="40" y="0"/>
                  </a:cubicBezTo>
                  <a:cubicBezTo>
                    <a:pt x="45" y="0"/>
                    <a:pt x="48" y="4"/>
                    <a:pt x="48" y="8"/>
                  </a:cubicBezTo>
                  <a:cubicBezTo>
                    <a:pt x="48" y="16"/>
                    <a:pt x="48" y="16"/>
                    <a:pt x="48" y="16"/>
                  </a:cubicBezTo>
                  <a:cubicBezTo>
                    <a:pt x="48" y="21"/>
                    <a:pt x="45" y="24"/>
                    <a:pt x="40" y="24"/>
                  </a:cubicBezTo>
                  <a:close/>
                  <a:moveTo>
                    <a:pt x="8" y="8"/>
                  </a:moveTo>
                  <a:cubicBezTo>
                    <a:pt x="8" y="16"/>
                    <a:pt x="8" y="16"/>
                    <a:pt x="8" y="16"/>
                  </a:cubicBezTo>
                  <a:cubicBezTo>
                    <a:pt x="40" y="16"/>
                    <a:pt x="40" y="16"/>
                    <a:pt x="40" y="16"/>
                  </a:cubicBezTo>
                  <a:cubicBezTo>
                    <a:pt x="40" y="8"/>
                    <a:pt x="40" y="8"/>
                    <a:pt x="40"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8" name="Freeform 494"/>
            <p:cNvSpPr>
              <a:spLocks noEditPoints="1"/>
            </p:cNvSpPr>
            <p:nvPr/>
          </p:nvSpPr>
          <p:spPr bwMode="auto">
            <a:xfrm>
              <a:off x="7493001" y="2633663"/>
              <a:ext cx="87313" cy="42863"/>
            </a:xfrm>
            <a:custGeom>
              <a:avLst/>
              <a:gdLst>
                <a:gd name="T0" fmla="*/ 40 w 48"/>
                <a:gd name="T1" fmla="*/ 24 h 24"/>
                <a:gd name="T2" fmla="*/ 8 w 48"/>
                <a:gd name="T3" fmla="*/ 24 h 24"/>
                <a:gd name="T4" fmla="*/ 0 w 48"/>
                <a:gd name="T5" fmla="*/ 16 h 24"/>
                <a:gd name="T6" fmla="*/ 0 w 48"/>
                <a:gd name="T7" fmla="*/ 8 h 24"/>
                <a:gd name="T8" fmla="*/ 8 w 48"/>
                <a:gd name="T9" fmla="*/ 0 h 24"/>
                <a:gd name="T10" fmla="*/ 40 w 48"/>
                <a:gd name="T11" fmla="*/ 0 h 24"/>
                <a:gd name="T12" fmla="*/ 48 w 48"/>
                <a:gd name="T13" fmla="*/ 8 h 24"/>
                <a:gd name="T14" fmla="*/ 48 w 48"/>
                <a:gd name="T15" fmla="*/ 16 h 24"/>
                <a:gd name="T16" fmla="*/ 40 w 48"/>
                <a:gd name="T17" fmla="*/ 24 h 24"/>
                <a:gd name="T18" fmla="*/ 8 w 48"/>
                <a:gd name="T19" fmla="*/ 8 h 24"/>
                <a:gd name="T20" fmla="*/ 8 w 48"/>
                <a:gd name="T21" fmla="*/ 16 h 24"/>
                <a:gd name="T22" fmla="*/ 40 w 48"/>
                <a:gd name="T23" fmla="*/ 16 h 24"/>
                <a:gd name="T24" fmla="*/ 40 w 48"/>
                <a:gd name="T25" fmla="*/ 8 h 24"/>
                <a:gd name="T26" fmla="*/ 8 w 48"/>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24">
                  <a:moveTo>
                    <a:pt x="40" y="24"/>
                  </a:moveTo>
                  <a:cubicBezTo>
                    <a:pt x="8" y="24"/>
                    <a:pt x="8" y="24"/>
                    <a:pt x="8" y="24"/>
                  </a:cubicBezTo>
                  <a:cubicBezTo>
                    <a:pt x="4" y="24"/>
                    <a:pt x="0" y="21"/>
                    <a:pt x="0" y="16"/>
                  </a:cubicBezTo>
                  <a:cubicBezTo>
                    <a:pt x="0" y="8"/>
                    <a:pt x="0" y="8"/>
                    <a:pt x="0" y="8"/>
                  </a:cubicBezTo>
                  <a:cubicBezTo>
                    <a:pt x="0" y="4"/>
                    <a:pt x="4" y="0"/>
                    <a:pt x="8" y="0"/>
                  </a:cubicBezTo>
                  <a:cubicBezTo>
                    <a:pt x="40" y="0"/>
                    <a:pt x="40" y="0"/>
                    <a:pt x="40" y="0"/>
                  </a:cubicBezTo>
                  <a:cubicBezTo>
                    <a:pt x="45" y="0"/>
                    <a:pt x="48" y="4"/>
                    <a:pt x="48" y="8"/>
                  </a:cubicBezTo>
                  <a:cubicBezTo>
                    <a:pt x="48" y="16"/>
                    <a:pt x="48" y="16"/>
                    <a:pt x="48" y="16"/>
                  </a:cubicBezTo>
                  <a:cubicBezTo>
                    <a:pt x="48" y="21"/>
                    <a:pt x="45" y="24"/>
                    <a:pt x="40" y="24"/>
                  </a:cubicBezTo>
                  <a:close/>
                  <a:moveTo>
                    <a:pt x="8" y="8"/>
                  </a:moveTo>
                  <a:cubicBezTo>
                    <a:pt x="8" y="16"/>
                    <a:pt x="8" y="16"/>
                    <a:pt x="8" y="16"/>
                  </a:cubicBezTo>
                  <a:cubicBezTo>
                    <a:pt x="40" y="16"/>
                    <a:pt x="40" y="16"/>
                    <a:pt x="40" y="16"/>
                  </a:cubicBezTo>
                  <a:cubicBezTo>
                    <a:pt x="40" y="8"/>
                    <a:pt x="40" y="8"/>
                    <a:pt x="40"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9" name="Freeform 495"/>
            <p:cNvSpPr>
              <a:spLocks/>
            </p:cNvSpPr>
            <p:nvPr/>
          </p:nvSpPr>
          <p:spPr bwMode="auto">
            <a:xfrm>
              <a:off x="7327901" y="2511426"/>
              <a:ext cx="173038" cy="107950"/>
            </a:xfrm>
            <a:custGeom>
              <a:avLst/>
              <a:gdLst>
                <a:gd name="T0" fmla="*/ 76 w 96"/>
                <a:gd name="T1" fmla="*/ 60 h 60"/>
                <a:gd name="T2" fmla="*/ 20 w 96"/>
                <a:gd name="T3" fmla="*/ 60 h 60"/>
                <a:gd name="T4" fmla="*/ 17 w 96"/>
                <a:gd name="T5" fmla="*/ 59 h 60"/>
                <a:gd name="T6" fmla="*/ 1 w 96"/>
                <a:gd name="T7" fmla="*/ 35 h 60"/>
                <a:gd name="T8" fmla="*/ 0 w 96"/>
                <a:gd name="T9" fmla="*/ 32 h 60"/>
                <a:gd name="T10" fmla="*/ 0 w 96"/>
                <a:gd name="T11" fmla="*/ 0 h 60"/>
                <a:gd name="T12" fmla="*/ 8 w 96"/>
                <a:gd name="T13" fmla="*/ 0 h 60"/>
                <a:gd name="T14" fmla="*/ 8 w 96"/>
                <a:gd name="T15" fmla="*/ 31 h 60"/>
                <a:gd name="T16" fmla="*/ 23 w 96"/>
                <a:gd name="T17" fmla="*/ 52 h 60"/>
                <a:gd name="T18" fmla="*/ 74 w 96"/>
                <a:gd name="T19" fmla="*/ 52 h 60"/>
                <a:gd name="T20" fmla="*/ 89 w 96"/>
                <a:gd name="T21" fmla="*/ 26 h 60"/>
                <a:gd name="T22" fmla="*/ 96 w 96"/>
                <a:gd name="T23" fmla="*/ 30 h 60"/>
                <a:gd name="T24" fmla="*/ 80 w 96"/>
                <a:gd name="T25" fmla="*/ 58 h 60"/>
                <a:gd name="T26" fmla="*/ 76 w 96"/>
                <a:gd name="T2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0">
                  <a:moveTo>
                    <a:pt x="76" y="60"/>
                  </a:moveTo>
                  <a:cubicBezTo>
                    <a:pt x="20" y="60"/>
                    <a:pt x="20" y="60"/>
                    <a:pt x="20" y="60"/>
                  </a:cubicBezTo>
                  <a:cubicBezTo>
                    <a:pt x="19" y="60"/>
                    <a:pt x="18" y="60"/>
                    <a:pt x="17" y="59"/>
                  </a:cubicBezTo>
                  <a:cubicBezTo>
                    <a:pt x="1" y="35"/>
                    <a:pt x="1" y="35"/>
                    <a:pt x="1" y="35"/>
                  </a:cubicBezTo>
                  <a:cubicBezTo>
                    <a:pt x="1" y="34"/>
                    <a:pt x="0" y="33"/>
                    <a:pt x="0" y="32"/>
                  </a:cubicBezTo>
                  <a:cubicBezTo>
                    <a:pt x="0" y="0"/>
                    <a:pt x="0" y="0"/>
                    <a:pt x="0" y="0"/>
                  </a:cubicBezTo>
                  <a:cubicBezTo>
                    <a:pt x="8" y="0"/>
                    <a:pt x="8" y="0"/>
                    <a:pt x="8" y="0"/>
                  </a:cubicBezTo>
                  <a:cubicBezTo>
                    <a:pt x="8" y="31"/>
                    <a:pt x="8" y="31"/>
                    <a:pt x="8" y="31"/>
                  </a:cubicBezTo>
                  <a:cubicBezTo>
                    <a:pt x="23" y="52"/>
                    <a:pt x="23" y="52"/>
                    <a:pt x="23" y="52"/>
                  </a:cubicBezTo>
                  <a:cubicBezTo>
                    <a:pt x="74" y="52"/>
                    <a:pt x="74" y="52"/>
                    <a:pt x="74" y="52"/>
                  </a:cubicBezTo>
                  <a:cubicBezTo>
                    <a:pt x="89" y="26"/>
                    <a:pt x="89" y="26"/>
                    <a:pt x="89" y="26"/>
                  </a:cubicBezTo>
                  <a:cubicBezTo>
                    <a:pt x="96" y="30"/>
                    <a:pt x="96" y="30"/>
                    <a:pt x="96" y="30"/>
                  </a:cubicBezTo>
                  <a:cubicBezTo>
                    <a:pt x="80" y="58"/>
                    <a:pt x="80" y="58"/>
                    <a:pt x="80" y="58"/>
                  </a:cubicBezTo>
                  <a:cubicBezTo>
                    <a:pt x="79" y="60"/>
                    <a:pt x="78" y="60"/>
                    <a:pt x="76" y="6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0" name="Freeform 496"/>
            <p:cNvSpPr>
              <a:spLocks/>
            </p:cNvSpPr>
            <p:nvPr/>
          </p:nvSpPr>
          <p:spPr bwMode="auto">
            <a:xfrm>
              <a:off x="7358064" y="2506663"/>
              <a:ext cx="138113" cy="61913"/>
            </a:xfrm>
            <a:custGeom>
              <a:avLst/>
              <a:gdLst>
                <a:gd name="T0" fmla="*/ 75 w 76"/>
                <a:gd name="T1" fmla="*/ 34 h 34"/>
                <a:gd name="T2" fmla="*/ 15 w 76"/>
                <a:gd name="T3" fmla="*/ 26 h 34"/>
                <a:gd name="T4" fmla="*/ 12 w 76"/>
                <a:gd name="T5" fmla="*/ 24 h 34"/>
                <a:gd name="T6" fmla="*/ 0 w 76"/>
                <a:gd name="T7" fmla="*/ 4 h 34"/>
                <a:gd name="T8" fmla="*/ 7 w 76"/>
                <a:gd name="T9" fmla="*/ 0 h 34"/>
                <a:gd name="T10" fmla="*/ 18 w 76"/>
                <a:gd name="T11" fmla="*/ 19 h 34"/>
                <a:gd name="T12" fmla="*/ 76 w 76"/>
                <a:gd name="T13" fmla="*/ 26 h 34"/>
                <a:gd name="T14" fmla="*/ 75 w 76"/>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34">
                  <a:moveTo>
                    <a:pt x="75" y="34"/>
                  </a:moveTo>
                  <a:cubicBezTo>
                    <a:pt x="15" y="26"/>
                    <a:pt x="15" y="26"/>
                    <a:pt x="15" y="26"/>
                  </a:cubicBezTo>
                  <a:cubicBezTo>
                    <a:pt x="14" y="26"/>
                    <a:pt x="13" y="25"/>
                    <a:pt x="12" y="24"/>
                  </a:cubicBezTo>
                  <a:cubicBezTo>
                    <a:pt x="0" y="4"/>
                    <a:pt x="0" y="4"/>
                    <a:pt x="0" y="4"/>
                  </a:cubicBezTo>
                  <a:cubicBezTo>
                    <a:pt x="7" y="0"/>
                    <a:pt x="7" y="0"/>
                    <a:pt x="7" y="0"/>
                  </a:cubicBezTo>
                  <a:cubicBezTo>
                    <a:pt x="18" y="19"/>
                    <a:pt x="18" y="19"/>
                    <a:pt x="18" y="19"/>
                  </a:cubicBezTo>
                  <a:cubicBezTo>
                    <a:pt x="76" y="26"/>
                    <a:pt x="76" y="26"/>
                    <a:pt x="76" y="26"/>
                  </a:cubicBezTo>
                  <a:lnTo>
                    <a:pt x="75" y="3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1" name="Rectangle 497"/>
            <p:cNvSpPr>
              <a:spLocks noChangeArrowheads="1"/>
            </p:cNvSpPr>
            <p:nvPr/>
          </p:nvSpPr>
          <p:spPr bwMode="auto">
            <a:xfrm>
              <a:off x="7508876" y="2590801"/>
              <a:ext cx="1285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2" name="Rectangle 498"/>
            <p:cNvSpPr>
              <a:spLocks noChangeArrowheads="1"/>
            </p:cNvSpPr>
            <p:nvPr/>
          </p:nvSpPr>
          <p:spPr bwMode="auto">
            <a:xfrm>
              <a:off x="7205664" y="2605088"/>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3" name="Rectangle 499"/>
            <p:cNvSpPr>
              <a:spLocks noChangeArrowheads="1"/>
            </p:cNvSpPr>
            <p:nvPr/>
          </p:nvSpPr>
          <p:spPr bwMode="auto">
            <a:xfrm>
              <a:off x="7385051" y="25765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4" name="Freeform 500"/>
            <p:cNvSpPr>
              <a:spLocks/>
            </p:cNvSpPr>
            <p:nvPr/>
          </p:nvSpPr>
          <p:spPr bwMode="auto">
            <a:xfrm>
              <a:off x="7183439" y="2835276"/>
              <a:ext cx="461963" cy="28575"/>
            </a:xfrm>
            <a:custGeom>
              <a:avLst/>
              <a:gdLst>
                <a:gd name="T0" fmla="*/ 230 w 256"/>
                <a:gd name="T1" fmla="*/ 11 h 16"/>
                <a:gd name="T2" fmla="*/ 219 w 256"/>
                <a:gd name="T3" fmla="*/ 11 h 16"/>
                <a:gd name="T4" fmla="*/ 198 w 256"/>
                <a:gd name="T5" fmla="*/ 11 h 16"/>
                <a:gd name="T6" fmla="*/ 187 w 256"/>
                <a:gd name="T7" fmla="*/ 11 h 16"/>
                <a:gd name="T8" fmla="*/ 166 w 256"/>
                <a:gd name="T9" fmla="*/ 11 h 16"/>
                <a:gd name="T10" fmla="*/ 155 w 256"/>
                <a:gd name="T11" fmla="*/ 11 h 16"/>
                <a:gd name="T12" fmla="*/ 134 w 256"/>
                <a:gd name="T13" fmla="*/ 11 h 16"/>
                <a:gd name="T14" fmla="*/ 123 w 256"/>
                <a:gd name="T15" fmla="*/ 11 h 16"/>
                <a:gd name="T16" fmla="*/ 102 w 256"/>
                <a:gd name="T17" fmla="*/ 11 h 16"/>
                <a:gd name="T18" fmla="*/ 91 w 256"/>
                <a:gd name="T19" fmla="*/ 11 h 16"/>
                <a:gd name="T20" fmla="*/ 70 w 256"/>
                <a:gd name="T21" fmla="*/ 11 h 16"/>
                <a:gd name="T22" fmla="*/ 59 w 256"/>
                <a:gd name="T23" fmla="*/ 11 h 16"/>
                <a:gd name="T24" fmla="*/ 38 w 256"/>
                <a:gd name="T25" fmla="*/ 11 h 16"/>
                <a:gd name="T26" fmla="*/ 27 w 256"/>
                <a:gd name="T27" fmla="*/ 11 h 16"/>
                <a:gd name="T28" fmla="*/ 6 w 256"/>
                <a:gd name="T29" fmla="*/ 11 h 16"/>
                <a:gd name="T30" fmla="*/ 0 w 256"/>
                <a:gd name="T31" fmla="*/ 0 h 16"/>
                <a:gd name="T32" fmla="*/ 16 w 256"/>
                <a:gd name="T33" fmla="*/ 8 h 16"/>
                <a:gd name="T34" fmla="*/ 32 w 256"/>
                <a:gd name="T35" fmla="*/ 0 h 16"/>
                <a:gd name="T36" fmla="*/ 48 w 256"/>
                <a:gd name="T37" fmla="*/ 8 h 16"/>
                <a:gd name="T38" fmla="*/ 64 w 256"/>
                <a:gd name="T39" fmla="*/ 0 h 16"/>
                <a:gd name="T40" fmla="*/ 80 w 256"/>
                <a:gd name="T41" fmla="*/ 8 h 16"/>
                <a:gd name="T42" fmla="*/ 96 w 256"/>
                <a:gd name="T43" fmla="*/ 0 h 16"/>
                <a:gd name="T44" fmla="*/ 112 w 256"/>
                <a:gd name="T45" fmla="*/ 8 h 16"/>
                <a:gd name="T46" fmla="*/ 128 w 256"/>
                <a:gd name="T47" fmla="*/ 0 h 16"/>
                <a:gd name="T48" fmla="*/ 144 w 256"/>
                <a:gd name="T49" fmla="*/ 8 h 16"/>
                <a:gd name="T50" fmla="*/ 160 w 256"/>
                <a:gd name="T51" fmla="*/ 0 h 16"/>
                <a:gd name="T52" fmla="*/ 176 w 256"/>
                <a:gd name="T53" fmla="*/ 8 h 16"/>
                <a:gd name="T54" fmla="*/ 192 w 256"/>
                <a:gd name="T55" fmla="*/ 0 h 16"/>
                <a:gd name="T56" fmla="*/ 208 w 256"/>
                <a:gd name="T57" fmla="*/ 8 h 16"/>
                <a:gd name="T58" fmla="*/ 224 w 256"/>
                <a:gd name="T59" fmla="*/ 0 h 16"/>
                <a:gd name="T60" fmla="*/ 240 w 256"/>
                <a:gd name="T61" fmla="*/ 8 h 16"/>
                <a:gd name="T62" fmla="*/ 256 w 256"/>
                <a:gd name="T63" fmla="*/ 0 h 16"/>
                <a:gd name="T64" fmla="*/ 251 w 256"/>
                <a:gd name="T65"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6" h="16">
                  <a:moveTo>
                    <a:pt x="240" y="16"/>
                  </a:moveTo>
                  <a:cubicBezTo>
                    <a:pt x="235" y="16"/>
                    <a:pt x="232" y="13"/>
                    <a:pt x="230" y="11"/>
                  </a:cubicBezTo>
                  <a:cubicBezTo>
                    <a:pt x="228" y="9"/>
                    <a:pt x="227" y="8"/>
                    <a:pt x="224" y="8"/>
                  </a:cubicBezTo>
                  <a:cubicBezTo>
                    <a:pt x="222" y="8"/>
                    <a:pt x="221" y="9"/>
                    <a:pt x="219" y="11"/>
                  </a:cubicBezTo>
                  <a:cubicBezTo>
                    <a:pt x="217" y="13"/>
                    <a:pt x="214" y="16"/>
                    <a:pt x="208" y="16"/>
                  </a:cubicBezTo>
                  <a:cubicBezTo>
                    <a:pt x="203" y="16"/>
                    <a:pt x="200" y="13"/>
                    <a:pt x="198" y="11"/>
                  </a:cubicBezTo>
                  <a:cubicBezTo>
                    <a:pt x="196" y="9"/>
                    <a:pt x="195" y="8"/>
                    <a:pt x="192" y="8"/>
                  </a:cubicBezTo>
                  <a:cubicBezTo>
                    <a:pt x="190" y="8"/>
                    <a:pt x="189" y="9"/>
                    <a:pt x="187" y="11"/>
                  </a:cubicBezTo>
                  <a:cubicBezTo>
                    <a:pt x="185" y="13"/>
                    <a:pt x="182" y="16"/>
                    <a:pt x="176" y="16"/>
                  </a:cubicBezTo>
                  <a:cubicBezTo>
                    <a:pt x="171" y="16"/>
                    <a:pt x="168" y="13"/>
                    <a:pt x="166" y="11"/>
                  </a:cubicBezTo>
                  <a:cubicBezTo>
                    <a:pt x="164" y="9"/>
                    <a:pt x="163" y="8"/>
                    <a:pt x="160" y="8"/>
                  </a:cubicBezTo>
                  <a:cubicBezTo>
                    <a:pt x="158" y="8"/>
                    <a:pt x="157" y="9"/>
                    <a:pt x="155" y="11"/>
                  </a:cubicBezTo>
                  <a:cubicBezTo>
                    <a:pt x="153" y="13"/>
                    <a:pt x="150" y="16"/>
                    <a:pt x="144" y="16"/>
                  </a:cubicBezTo>
                  <a:cubicBezTo>
                    <a:pt x="139" y="16"/>
                    <a:pt x="136" y="13"/>
                    <a:pt x="134" y="11"/>
                  </a:cubicBezTo>
                  <a:cubicBezTo>
                    <a:pt x="132" y="9"/>
                    <a:pt x="131" y="8"/>
                    <a:pt x="128" y="8"/>
                  </a:cubicBezTo>
                  <a:cubicBezTo>
                    <a:pt x="126" y="8"/>
                    <a:pt x="125" y="9"/>
                    <a:pt x="123" y="11"/>
                  </a:cubicBezTo>
                  <a:cubicBezTo>
                    <a:pt x="121" y="13"/>
                    <a:pt x="118" y="16"/>
                    <a:pt x="112" y="16"/>
                  </a:cubicBezTo>
                  <a:cubicBezTo>
                    <a:pt x="107" y="16"/>
                    <a:pt x="104" y="13"/>
                    <a:pt x="102" y="11"/>
                  </a:cubicBezTo>
                  <a:cubicBezTo>
                    <a:pt x="100" y="9"/>
                    <a:pt x="99" y="8"/>
                    <a:pt x="96" y="8"/>
                  </a:cubicBezTo>
                  <a:cubicBezTo>
                    <a:pt x="94" y="8"/>
                    <a:pt x="93" y="9"/>
                    <a:pt x="91" y="11"/>
                  </a:cubicBezTo>
                  <a:cubicBezTo>
                    <a:pt x="89" y="13"/>
                    <a:pt x="86" y="16"/>
                    <a:pt x="80" y="16"/>
                  </a:cubicBezTo>
                  <a:cubicBezTo>
                    <a:pt x="75" y="16"/>
                    <a:pt x="72" y="13"/>
                    <a:pt x="70" y="11"/>
                  </a:cubicBezTo>
                  <a:cubicBezTo>
                    <a:pt x="68" y="9"/>
                    <a:pt x="67" y="8"/>
                    <a:pt x="64" y="8"/>
                  </a:cubicBezTo>
                  <a:cubicBezTo>
                    <a:pt x="62" y="8"/>
                    <a:pt x="61" y="9"/>
                    <a:pt x="59" y="11"/>
                  </a:cubicBezTo>
                  <a:cubicBezTo>
                    <a:pt x="57" y="13"/>
                    <a:pt x="54" y="16"/>
                    <a:pt x="48" y="16"/>
                  </a:cubicBezTo>
                  <a:cubicBezTo>
                    <a:pt x="43" y="16"/>
                    <a:pt x="40" y="13"/>
                    <a:pt x="38" y="11"/>
                  </a:cubicBezTo>
                  <a:cubicBezTo>
                    <a:pt x="36" y="9"/>
                    <a:pt x="35" y="8"/>
                    <a:pt x="32" y="8"/>
                  </a:cubicBezTo>
                  <a:cubicBezTo>
                    <a:pt x="30" y="8"/>
                    <a:pt x="29" y="9"/>
                    <a:pt x="27" y="11"/>
                  </a:cubicBezTo>
                  <a:cubicBezTo>
                    <a:pt x="25" y="13"/>
                    <a:pt x="22" y="16"/>
                    <a:pt x="16" y="16"/>
                  </a:cubicBezTo>
                  <a:cubicBezTo>
                    <a:pt x="11" y="16"/>
                    <a:pt x="8" y="13"/>
                    <a:pt x="6" y="11"/>
                  </a:cubicBezTo>
                  <a:cubicBezTo>
                    <a:pt x="4" y="9"/>
                    <a:pt x="3" y="8"/>
                    <a:pt x="0" y="8"/>
                  </a:cubicBezTo>
                  <a:cubicBezTo>
                    <a:pt x="0" y="0"/>
                    <a:pt x="0" y="0"/>
                    <a:pt x="0" y="0"/>
                  </a:cubicBezTo>
                  <a:cubicBezTo>
                    <a:pt x="6" y="0"/>
                    <a:pt x="9" y="3"/>
                    <a:pt x="11" y="6"/>
                  </a:cubicBezTo>
                  <a:cubicBezTo>
                    <a:pt x="13" y="7"/>
                    <a:pt x="14" y="8"/>
                    <a:pt x="16" y="8"/>
                  </a:cubicBezTo>
                  <a:cubicBezTo>
                    <a:pt x="19" y="8"/>
                    <a:pt x="20" y="7"/>
                    <a:pt x="22" y="6"/>
                  </a:cubicBezTo>
                  <a:cubicBezTo>
                    <a:pt x="24" y="3"/>
                    <a:pt x="27" y="0"/>
                    <a:pt x="32" y="0"/>
                  </a:cubicBezTo>
                  <a:cubicBezTo>
                    <a:pt x="38" y="0"/>
                    <a:pt x="41" y="3"/>
                    <a:pt x="43" y="6"/>
                  </a:cubicBezTo>
                  <a:cubicBezTo>
                    <a:pt x="45" y="7"/>
                    <a:pt x="46" y="8"/>
                    <a:pt x="48" y="8"/>
                  </a:cubicBezTo>
                  <a:cubicBezTo>
                    <a:pt x="51" y="8"/>
                    <a:pt x="52" y="7"/>
                    <a:pt x="54" y="6"/>
                  </a:cubicBezTo>
                  <a:cubicBezTo>
                    <a:pt x="56" y="3"/>
                    <a:pt x="59" y="0"/>
                    <a:pt x="64" y="0"/>
                  </a:cubicBezTo>
                  <a:cubicBezTo>
                    <a:pt x="70" y="0"/>
                    <a:pt x="73" y="3"/>
                    <a:pt x="75" y="6"/>
                  </a:cubicBezTo>
                  <a:cubicBezTo>
                    <a:pt x="77" y="7"/>
                    <a:pt x="78" y="8"/>
                    <a:pt x="80" y="8"/>
                  </a:cubicBezTo>
                  <a:cubicBezTo>
                    <a:pt x="83" y="8"/>
                    <a:pt x="84" y="7"/>
                    <a:pt x="86" y="6"/>
                  </a:cubicBezTo>
                  <a:cubicBezTo>
                    <a:pt x="88" y="3"/>
                    <a:pt x="91" y="0"/>
                    <a:pt x="96" y="0"/>
                  </a:cubicBezTo>
                  <a:cubicBezTo>
                    <a:pt x="102" y="0"/>
                    <a:pt x="105" y="3"/>
                    <a:pt x="107" y="6"/>
                  </a:cubicBezTo>
                  <a:cubicBezTo>
                    <a:pt x="109" y="7"/>
                    <a:pt x="110" y="8"/>
                    <a:pt x="112" y="8"/>
                  </a:cubicBezTo>
                  <a:cubicBezTo>
                    <a:pt x="115" y="8"/>
                    <a:pt x="116" y="7"/>
                    <a:pt x="118" y="6"/>
                  </a:cubicBezTo>
                  <a:cubicBezTo>
                    <a:pt x="120" y="3"/>
                    <a:pt x="123" y="0"/>
                    <a:pt x="128" y="0"/>
                  </a:cubicBezTo>
                  <a:cubicBezTo>
                    <a:pt x="134" y="0"/>
                    <a:pt x="137" y="3"/>
                    <a:pt x="139" y="6"/>
                  </a:cubicBezTo>
                  <a:cubicBezTo>
                    <a:pt x="141" y="7"/>
                    <a:pt x="142" y="8"/>
                    <a:pt x="144" y="8"/>
                  </a:cubicBezTo>
                  <a:cubicBezTo>
                    <a:pt x="147" y="8"/>
                    <a:pt x="148" y="7"/>
                    <a:pt x="150" y="6"/>
                  </a:cubicBezTo>
                  <a:cubicBezTo>
                    <a:pt x="152" y="3"/>
                    <a:pt x="155" y="0"/>
                    <a:pt x="160" y="0"/>
                  </a:cubicBezTo>
                  <a:cubicBezTo>
                    <a:pt x="166" y="0"/>
                    <a:pt x="169" y="3"/>
                    <a:pt x="171" y="6"/>
                  </a:cubicBezTo>
                  <a:cubicBezTo>
                    <a:pt x="173" y="7"/>
                    <a:pt x="174" y="8"/>
                    <a:pt x="176" y="8"/>
                  </a:cubicBezTo>
                  <a:cubicBezTo>
                    <a:pt x="179" y="8"/>
                    <a:pt x="180" y="7"/>
                    <a:pt x="182" y="6"/>
                  </a:cubicBezTo>
                  <a:cubicBezTo>
                    <a:pt x="184" y="3"/>
                    <a:pt x="187" y="0"/>
                    <a:pt x="192" y="0"/>
                  </a:cubicBezTo>
                  <a:cubicBezTo>
                    <a:pt x="198" y="0"/>
                    <a:pt x="201" y="3"/>
                    <a:pt x="203" y="6"/>
                  </a:cubicBezTo>
                  <a:cubicBezTo>
                    <a:pt x="205" y="7"/>
                    <a:pt x="206" y="8"/>
                    <a:pt x="208" y="8"/>
                  </a:cubicBezTo>
                  <a:cubicBezTo>
                    <a:pt x="211" y="8"/>
                    <a:pt x="212" y="7"/>
                    <a:pt x="214" y="6"/>
                  </a:cubicBezTo>
                  <a:cubicBezTo>
                    <a:pt x="216" y="3"/>
                    <a:pt x="219" y="0"/>
                    <a:pt x="224" y="0"/>
                  </a:cubicBezTo>
                  <a:cubicBezTo>
                    <a:pt x="230" y="0"/>
                    <a:pt x="233" y="3"/>
                    <a:pt x="235" y="6"/>
                  </a:cubicBezTo>
                  <a:cubicBezTo>
                    <a:pt x="237" y="7"/>
                    <a:pt x="238" y="8"/>
                    <a:pt x="240" y="8"/>
                  </a:cubicBezTo>
                  <a:cubicBezTo>
                    <a:pt x="243" y="8"/>
                    <a:pt x="244" y="7"/>
                    <a:pt x="246" y="6"/>
                  </a:cubicBezTo>
                  <a:cubicBezTo>
                    <a:pt x="248" y="3"/>
                    <a:pt x="251" y="0"/>
                    <a:pt x="256" y="0"/>
                  </a:cubicBezTo>
                  <a:cubicBezTo>
                    <a:pt x="256" y="8"/>
                    <a:pt x="256" y="8"/>
                    <a:pt x="256" y="8"/>
                  </a:cubicBezTo>
                  <a:cubicBezTo>
                    <a:pt x="254" y="8"/>
                    <a:pt x="253" y="9"/>
                    <a:pt x="251" y="11"/>
                  </a:cubicBezTo>
                  <a:cubicBezTo>
                    <a:pt x="249" y="13"/>
                    <a:pt x="246" y="16"/>
                    <a:pt x="240"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5" name="Rectangle 501"/>
            <p:cNvSpPr>
              <a:spLocks noChangeArrowheads="1"/>
            </p:cNvSpPr>
            <p:nvPr/>
          </p:nvSpPr>
          <p:spPr bwMode="auto">
            <a:xfrm>
              <a:off x="7558089"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6" name="Rectangle 502"/>
            <p:cNvSpPr>
              <a:spLocks noChangeArrowheads="1"/>
            </p:cNvSpPr>
            <p:nvPr/>
          </p:nvSpPr>
          <p:spPr bwMode="auto">
            <a:xfrm>
              <a:off x="7558089"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7" name="Rectangle 503"/>
            <p:cNvSpPr>
              <a:spLocks noChangeArrowheads="1"/>
            </p:cNvSpPr>
            <p:nvPr/>
          </p:nvSpPr>
          <p:spPr bwMode="auto">
            <a:xfrm>
              <a:off x="755808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8" name="Rectangle 504"/>
            <p:cNvSpPr>
              <a:spLocks noChangeArrowheads="1"/>
            </p:cNvSpPr>
            <p:nvPr/>
          </p:nvSpPr>
          <p:spPr bwMode="auto">
            <a:xfrm>
              <a:off x="7529514" y="2719388"/>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9" name="Rectangle 505"/>
            <p:cNvSpPr>
              <a:spLocks noChangeArrowheads="1"/>
            </p:cNvSpPr>
            <p:nvPr/>
          </p:nvSpPr>
          <p:spPr bwMode="auto">
            <a:xfrm>
              <a:off x="7529514" y="27781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0" name="Rectangle 506"/>
            <p:cNvSpPr>
              <a:spLocks noChangeArrowheads="1"/>
            </p:cNvSpPr>
            <p:nvPr/>
          </p:nvSpPr>
          <p:spPr bwMode="auto">
            <a:xfrm>
              <a:off x="7500939"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1" name="Rectangle 507"/>
            <p:cNvSpPr>
              <a:spLocks noChangeArrowheads="1"/>
            </p:cNvSpPr>
            <p:nvPr/>
          </p:nvSpPr>
          <p:spPr bwMode="auto">
            <a:xfrm>
              <a:off x="7529514" y="26908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2" name="Rectangle 508"/>
            <p:cNvSpPr>
              <a:spLocks noChangeArrowheads="1"/>
            </p:cNvSpPr>
            <p:nvPr/>
          </p:nvSpPr>
          <p:spPr bwMode="auto">
            <a:xfrm>
              <a:off x="7500939"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3" name="Rectangle 509"/>
            <p:cNvSpPr>
              <a:spLocks noChangeArrowheads="1"/>
            </p:cNvSpPr>
            <p:nvPr/>
          </p:nvSpPr>
          <p:spPr bwMode="auto">
            <a:xfrm>
              <a:off x="750093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4" name="Rectangle 510"/>
            <p:cNvSpPr>
              <a:spLocks noChangeArrowheads="1"/>
            </p:cNvSpPr>
            <p:nvPr/>
          </p:nvSpPr>
          <p:spPr bwMode="auto">
            <a:xfrm>
              <a:off x="7299326" y="2690813"/>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5" name="Rectangle 511"/>
            <p:cNvSpPr>
              <a:spLocks noChangeArrowheads="1"/>
            </p:cNvSpPr>
            <p:nvPr/>
          </p:nvSpPr>
          <p:spPr bwMode="auto">
            <a:xfrm>
              <a:off x="7299326"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6" name="Rectangle 512"/>
            <p:cNvSpPr>
              <a:spLocks noChangeArrowheads="1"/>
            </p:cNvSpPr>
            <p:nvPr/>
          </p:nvSpPr>
          <p:spPr bwMode="auto">
            <a:xfrm>
              <a:off x="729932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7" name="Rectangle 513"/>
            <p:cNvSpPr>
              <a:spLocks noChangeArrowheads="1"/>
            </p:cNvSpPr>
            <p:nvPr/>
          </p:nvSpPr>
          <p:spPr bwMode="auto">
            <a:xfrm>
              <a:off x="7270751" y="2719388"/>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8" name="Rectangle 514"/>
            <p:cNvSpPr>
              <a:spLocks noChangeArrowheads="1"/>
            </p:cNvSpPr>
            <p:nvPr/>
          </p:nvSpPr>
          <p:spPr bwMode="auto">
            <a:xfrm>
              <a:off x="7270751" y="27781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9" name="Rectangle 515"/>
            <p:cNvSpPr>
              <a:spLocks noChangeArrowheads="1"/>
            </p:cNvSpPr>
            <p:nvPr/>
          </p:nvSpPr>
          <p:spPr bwMode="auto">
            <a:xfrm>
              <a:off x="7240589" y="27638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0" name="Rectangle 516"/>
            <p:cNvSpPr>
              <a:spLocks noChangeArrowheads="1"/>
            </p:cNvSpPr>
            <p:nvPr/>
          </p:nvSpPr>
          <p:spPr bwMode="auto">
            <a:xfrm>
              <a:off x="7270751" y="26908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1" name="Rectangle 517"/>
            <p:cNvSpPr>
              <a:spLocks noChangeArrowheads="1"/>
            </p:cNvSpPr>
            <p:nvPr/>
          </p:nvSpPr>
          <p:spPr bwMode="auto">
            <a:xfrm>
              <a:off x="7240589" y="2690813"/>
              <a:ext cx="15875"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2" name="Rectangle 518"/>
            <p:cNvSpPr>
              <a:spLocks noChangeArrowheads="1"/>
            </p:cNvSpPr>
            <p:nvPr/>
          </p:nvSpPr>
          <p:spPr bwMode="auto">
            <a:xfrm>
              <a:off x="7240589" y="279241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3" name="Freeform 519"/>
            <p:cNvSpPr>
              <a:spLocks/>
            </p:cNvSpPr>
            <p:nvPr/>
          </p:nvSpPr>
          <p:spPr bwMode="auto">
            <a:xfrm>
              <a:off x="7212014" y="2503488"/>
              <a:ext cx="88900" cy="57150"/>
            </a:xfrm>
            <a:custGeom>
              <a:avLst/>
              <a:gdLst>
                <a:gd name="T0" fmla="*/ 8 w 49"/>
                <a:gd name="T1" fmla="*/ 32 h 32"/>
                <a:gd name="T2" fmla="*/ 0 w 49"/>
                <a:gd name="T3" fmla="*/ 32 h 32"/>
                <a:gd name="T4" fmla="*/ 0 w 49"/>
                <a:gd name="T5" fmla="*/ 4 h 32"/>
                <a:gd name="T6" fmla="*/ 2 w 49"/>
                <a:gd name="T7" fmla="*/ 1 h 32"/>
                <a:gd name="T8" fmla="*/ 5 w 49"/>
                <a:gd name="T9" fmla="*/ 0 h 32"/>
                <a:gd name="T10" fmla="*/ 49 w 49"/>
                <a:gd name="T11" fmla="*/ 8 h 32"/>
                <a:gd name="T12" fmla="*/ 48 w 49"/>
                <a:gd name="T13" fmla="*/ 16 h 32"/>
                <a:gd name="T14" fmla="*/ 8 w 49"/>
                <a:gd name="T15" fmla="*/ 9 h 32"/>
                <a:gd name="T16" fmla="*/ 8 w 49"/>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32">
                  <a:moveTo>
                    <a:pt x="8" y="32"/>
                  </a:moveTo>
                  <a:cubicBezTo>
                    <a:pt x="0" y="32"/>
                    <a:pt x="0" y="32"/>
                    <a:pt x="0" y="32"/>
                  </a:cubicBezTo>
                  <a:cubicBezTo>
                    <a:pt x="0" y="4"/>
                    <a:pt x="0" y="4"/>
                    <a:pt x="0" y="4"/>
                  </a:cubicBezTo>
                  <a:cubicBezTo>
                    <a:pt x="0" y="3"/>
                    <a:pt x="1" y="2"/>
                    <a:pt x="2" y="1"/>
                  </a:cubicBezTo>
                  <a:cubicBezTo>
                    <a:pt x="3" y="1"/>
                    <a:pt x="4" y="0"/>
                    <a:pt x="5" y="0"/>
                  </a:cubicBezTo>
                  <a:cubicBezTo>
                    <a:pt x="49" y="8"/>
                    <a:pt x="49" y="8"/>
                    <a:pt x="49" y="8"/>
                  </a:cubicBezTo>
                  <a:cubicBezTo>
                    <a:pt x="48" y="16"/>
                    <a:pt x="48" y="16"/>
                    <a:pt x="48" y="16"/>
                  </a:cubicBezTo>
                  <a:cubicBezTo>
                    <a:pt x="8" y="9"/>
                    <a:pt x="8" y="9"/>
                    <a:pt x="8" y="9"/>
                  </a:cubicBezTo>
                  <a:lnTo>
                    <a:pt x="8"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4" name="Freeform 520"/>
            <p:cNvSpPr>
              <a:spLocks/>
            </p:cNvSpPr>
            <p:nvPr/>
          </p:nvSpPr>
          <p:spPr bwMode="auto">
            <a:xfrm>
              <a:off x="7205664" y="2560638"/>
              <a:ext cx="100013" cy="30163"/>
            </a:xfrm>
            <a:custGeom>
              <a:avLst/>
              <a:gdLst>
                <a:gd name="T0" fmla="*/ 56 w 56"/>
                <a:gd name="T1" fmla="*/ 16 h 16"/>
                <a:gd name="T2" fmla="*/ 48 w 56"/>
                <a:gd name="T3" fmla="*/ 16 h 16"/>
                <a:gd name="T4" fmla="*/ 48 w 56"/>
                <a:gd name="T5" fmla="*/ 8 h 16"/>
                <a:gd name="T6" fmla="*/ 0 w 56"/>
                <a:gd name="T7" fmla="*/ 8 h 16"/>
                <a:gd name="T8" fmla="*/ 0 w 56"/>
                <a:gd name="T9" fmla="*/ 0 h 16"/>
                <a:gd name="T10" fmla="*/ 52 w 56"/>
                <a:gd name="T11" fmla="*/ 0 h 16"/>
                <a:gd name="T12" fmla="*/ 56 w 56"/>
                <a:gd name="T13" fmla="*/ 4 h 16"/>
                <a:gd name="T14" fmla="*/ 56 w 5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6">
                  <a:moveTo>
                    <a:pt x="56" y="16"/>
                  </a:moveTo>
                  <a:cubicBezTo>
                    <a:pt x="48" y="16"/>
                    <a:pt x="48" y="16"/>
                    <a:pt x="48" y="16"/>
                  </a:cubicBezTo>
                  <a:cubicBezTo>
                    <a:pt x="48" y="8"/>
                    <a:pt x="48" y="8"/>
                    <a:pt x="48" y="8"/>
                  </a:cubicBezTo>
                  <a:cubicBezTo>
                    <a:pt x="0" y="8"/>
                    <a:pt x="0" y="8"/>
                    <a:pt x="0" y="8"/>
                  </a:cubicBezTo>
                  <a:cubicBezTo>
                    <a:pt x="0" y="0"/>
                    <a:pt x="0" y="0"/>
                    <a:pt x="0" y="0"/>
                  </a:cubicBezTo>
                  <a:cubicBezTo>
                    <a:pt x="52" y="0"/>
                    <a:pt x="52" y="0"/>
                    <a:pt x="52" y="0"/>
                  </a:cubicBezTo>
                  <a:cubicBezTo>
                    <a:pt x="55" y="0"/>
                    <a:pt x="56" y="2"/>
                    <a:pt x="56" y="4"/>
                  </a:cubicBezTo>
                  <a:lnTo>
                    <a:pt x="56"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5" name="Rectangle 521"/>
            <p:cNvSpPr>
              <a:spLocks noChangeArrowheads="1"/>
            </p:cNvSpPr>
            <p:nvPr/>
          </p:nvSpPr>
          <p:spPr bwMode="auto">
            <a:xfrm>
              <a:off x="7262814" y="2568576"/>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6" name="Rectangle 522"/>
            <p:cNvSpPr>
              <a:spLocks noChangeArrowheads="1"/>
            </p:cNvSpPr>
            <p:nvPr/>
          </p:nvSpPr>
          <p:spPr bwMode="auto">
            <a:xfrm>
              <a:off x="745807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7" name="Rectangle 523"/>
            <p:cNvSpPr>
              <a:spLocks noChangeArrowheads="1"/>
            </p:cNvSpPr>
            <p:nvPr/>
          </p:nvSpPr>
          <p:spPr bwMode="auto">
            <a:xfrm>
              <a:off x="7472364"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8" name="Rectangle 524"/>
            <p:cNvSpPr>
              <a:spLocks noChangeArrowheads="1"/>
            </p:cNvSpPr>
            <p:nvPr/>
          </p:nvSpPr>
          <p:spPr bwMode="auto">
            <a:xfrm>
              <a:off x="760253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9" name="Rectangle 525"/>
            <p:cNvSpPr>
              <a:spLocks noChangeArrowheads="1"/>
            </p:cNvSpPr>
            <p:nvPr/>
          </p:nvSpPr>
          <p:spPr bwMode="auto">
            <a:xfrm>
              <a:off x="7586664" y="27638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0" name="Rectangle 526"/>
            <p:cNvSpPr>
              <a:spLocks noChangeArrowheads="1"/>
            </p:cNvSpPr>
            <p:nvPr/>
          </p:nvSpPr>
          <p:spPr bwMode="auto">
            <a:xfrm>
              <a:off x="7327901"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1" name="Rectangle 527"/>
            <p:cNvSpPr>
              <a:spLocks noChangeArrowheads="1"/>
            </p:cNvSpPr>
            <p:nvPr/>
          </p:nvSpPr>
          <p:spPr bwMode="auto">
            <a:xfrm>
              <a:off x="7342189"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2" name="Rectangle 528"/>
            <p:cNvSpPr>
              <a:spLocks noChangeArrowheads="1"/>
            </p:cNvSpPr>
            <p:nvPr/>
          </p:nvSpPr>
          <p:spPr bwMode="auto">
            <a:xfrm>
              <a:off x="7212014" y="27638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3" name="Rectangle 529"/>
            <p:cNvSpPr>
              <a:spLocks noChangeArrowheads="1"/>
            </p:cNvSpPr>
            <p:nvPr/>
          </p:nvSpPr>
          <p:spPr bwMode="auto">
            <a:xfrm>
              <a:off x="7197726" y="2792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14" name="Group 813"/>
          <p:cNvGrpSpPr/>
          <p:nvPr/>
        </p:nvGrpSpPr>
        <p:grpSpPr>
          <a:xfrm>
            <a:off x="4489880" y="4738117"/>
            <a:ext cx="460375" cy="404813"/>
            <a:chOff x="682626" y="3084513"/>
            <a:chExt cx="460375" cy="404813"/>
          </a:xfrm>
        </p:grpSpPr>
        <p:sp>
          <p:nvSpPr>
            <p:cNvPr id="815" name="Freeform 435"/>
            <p:cNvSpPr>
              <a:spLocks noEditPoints="1"/>
            </p:cNvSpPr>
            <p:nvPr/>
          </p:nvSpPr>
          <p:spPr bwMode="auto">
            <a:xfrm>
              <a:off x="682626" y="3084513"/>
              <a:ext cx="460375" cy="317500"/>
            </a:xfrm>
            <a:custGeom>
              <a:avLst/>
              <a:gdLst>
                <a:gd name="T0" fmla="*/ 228 w 256"/>
                <a:gd name="T1" fmla="*/ 176 h 176"/>
                <a:gd name="T2" fmla="*/ 0 w 256"/>
                <a:gd name="T3" fmla="*/ 176 h 176"/>
                <a:gd name="T4" fmla="*/ 0 w 256"/>
                <a:gd name="T5" fmla="*/ 24 h 176"/>
                <a:gd name="T6" fmla="*/ 192 w 256"/>
                <a:gd name="T7" fmla="*/ 24 h 176"/>
                <a:gd name="T8" fmla="*/ 192 w 256"/>
                <a:gd name="T9" fmla="*/ 32 h 176"/>
                <a:gd name="T10" fmla="*/ 8 w 256"/>
                <a:gd name="T11" fmla="*/ 32 h 176"/>
                <a:gd name="T12" fmla="*/ 8 w 256"/>
                <a:gd name="T13" fmla="*/ 168 h 176"/>
                <a:gd name="T14" fmla="*/ 228 w 256"/>
                <a:gd name="T15" fmla="*/ 168 h 176"/>
                <a:gd name="T16" fmla="*/ 248 w 256"/>
                <a:gd name="T17" fmla="*/ 148 h 176"/>
                <a:gd name="T18" fmla="*/ 228 w 256"/>
                <a:gd name="T19" fmla="*/ 128 h 176"/>
                <a:gd name="T20" fmla="*/ 208 w 256"/>
                <a:gd name="T21" fmla="*/ 148 h 176"/>
                <a:gd name="T22" fmla="*/ 200 w 256"/>
                <a:gd name="T23" fmla="*/ 148 h 176"/>
                <a:gd name="T24" fmla="*/ 200 w 256"/>
                <a:gd name="T25" fmla="*/ 28 h 176"/>
                <a:gd name="T26" fmla="*/ 228 w 256"/>
                <a:gd name="T27" fmla="*/ 0 h 176"/>
                <a:gd name="T28" fmla="*/ 256 w 256"/>
                <a:gd name="T29" fmla="*/ 28 h 176"/>
                <a:gd name="T30" fmla="*/ 256 w 256"/>
                <a:gd name="T31" fmla="*/ 148 h 176"/>
                <a:gd name="T32" fmla="*/ 228 w 256"/>
                <a:gd name="T33" fmla="*/ 176 h 176"/>
                <a:gd name="T34" fmla="*/ 228 w 256"/>
                <a:gd name="T35" fmla="*/ 120 h 176"/>
                <a:gd name="T36" fmla="*/ 248 w 256"/>
                <a:gd name="T37" fmla="*/ 128 h 176"/>
                <a:gd name="T38" fmla="*/ 248 w 256"/>
                <a:gd name="T39" fmla="*/ 28 h 176"/>
                <a:gd name="T40" fmla="*/ 228 w 256"/>
                <a:gd name="T41" fmla="*/ 8 h 176"/>
                <a:gd name="T42" fmla="*/ 208 w 256"/>
                <a:gd name="T43" fmla="*/ 28 h 176"/>
                <a:gd name="T44" fmla="*/ 208 w 256"/>
                <a:gd name="T45" fmla="*/ 128 h 176"/>
                <a:gd name="T46" fmla="*/ 228 w 256"/>
                <a:gd name="T47"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176">
                  <a:moveTo>
                    <a:pt x="228" y="176"/>
                  </a:moveTo>
                  <a:cubicBezTo>
                    <a:pt x="0" y="176"/>
                    <a:pt x="0" y="176"/>
                    <a:pt x="0" y="176"/>
                  </a:cubicBezTo>
                  <a:cubicBezTo>
                    <a:pt x="0" y="24"/>
                    <a:pt x="0" y="24"/>
                    <a:pt x="0" y="24"/>
                  </a:cubicBezTo>
                  <a:cubicBezTo>
                    <a:pt x="192" y="24"/>
                    <a:pt x="192" y="24"/>
                    <a:pt x="192" y="24"/>
                  </a:cubicBezTo>
                  <a:cubicBezTo>
                    <a:pt x="192" y="32"/>
                    <a:pt x="192" y="32"/>
                    <a:pt x="192" y="32"/>
                  </a:cubicBezTo>
                  <a:cubicBezTo>
                    <a:pt x="8" y="32"/>
                    <a:pt x="8" y="32"/>
                    <a:pt x="8" y="32"/>
                  </a:cubicBezTo>
                  <a:cubicBezTo>
                    <a:pt x="8" y="168"/>
                    <a:pt x="8" y="168"/>
                    <a:pt x="8" y="168"/>
                  </a:cubicBezTo>
                  <a:cubicBezTo>
                    <a:pt x="228" y="168"/>
                    <a:pt x="228" y="168"/>
                    <a:pt x="228" y="168"/>
                  </a:cubicBezTo>
                  <a:cubicBezTo>
                    <a:pt x="239" y="168"/>
                    <a:pt x="248" y="159"/>
                    <a:pt x="248" y="148"/>
                  </a:cubicBezTo>
                  <a:cubicBezTo>
                    <a:pt x="248" y="137"/>
                    <a:pt x="239" y="128"/>
                    <a:pt x="228" y="128"/>
                  </a:cubicBezTo>
                  <a:cubicBezTo>
                    <a:pt x="217" y="128"/>
                    <a:pt x="208" y="137"/>
                    <a:pt x="208" y="148"/>
                  </a:cubicBezTo>
                  <a:cubicBezTo>
                    <a:pt x="200" y="148"/>
                    <a:pt x="200" y="148"/>
                    <a:pt x="200" y="148"/>
                  </a:cubicBezTo>
                  <a:cubicBezTo>
                    <a:pt x="200" y="28"/>
                    <a:pt x="200" y="28"/>
                    <a:pt x="200" y="28"/>
                  </a:cubicBezTo>
                  <a:cubicBezTo>
                    <a:pt x="200" y="13"/>
                    <a:pt x="213" y="0"/>
                    <a:pt x="228" y="0"/>
                  </a:cubicBezTo>
                  <a:cubicBezTo>
                    <a:pt x="243" y="0"/>
                    <a:pt x="256" y="13"/>
                    <a:pt x="256" y="28"/>
                  </a:cubicBezTo>
                  <a:cubicBezTo>
                    <a:pt x="256" y="148"/>
                    <a:pt x="256" y="148"/>
                    <a:pt x="256" y="148"/>
                  </a:cubicBezTo>
                  <a:cubicBezTo>
                    <a:pt x="256" y="163"/>
                    <a:pt x="243" y="176"/>
                    <a:pt x="228" y="176"/>
                  </a:cubicBezTo>
                  <a:close/>
                  <a:moveTo>
                    <a:pt x="228" y="120"/>
                  </a:moveTo>
                  <a:cubicBezTo>
                    <a:pt x="236" y="120"/>
                    <a:pt x="243" y="123"/>
                    <a:pt x="248" y="128"/>
                  </a:cubicBezTo>
                  <a:cubicBezTo>
                    <a:pt x="248" y="28"/>
                    <a:pt x="248" y="28"/>
                    <a:pt x="248" y="28"/>
                  </a:cubicBezTo>
                  <a:cubicBezTo>
                    <a:pt x="248" y="17"/>
                    <a:pt x="239" y="8"/>
                    <a:pt x="228" y="8"/>
                  </a:cubicBezTo>
                  <a:cubicBezTo>
                    <a:pt x="217" y="8"/>
                    <a:pt x="208" y="17"/>
                    <a:pt x="208" y="28"/>
                  </a:cubicBezTo>
                  <a:cubicBezTo>
                    <a:pt x="208" y="128"/>
                    <a:pt x="208" y="128"/>
                    <a:pt x="208" y="128"/>
                  </a:cubicBezTo>
                  <a:cubicBezTo>
                    <a:pt x="213" y="123"/>
                    <a:pt x="220" y="120"/>
                    <a:pt x="228"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6" name="Rectangle 436"/>
            <p:cNvSpPr>
              <a:spLocks noChangeArrowheads="1"/>
            </p:cNvSpPr>
            <p:nvPr/>
          </p:nvSpPr>
          <p:spPr bwMode="auto">
            <a:xfrm>
              <a:off x="7397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7" name="Rectangle 437"/>
            <p:cNvSpPr>
              <a:spLocks noChangeArrowheads="1"/>
            </p:cNvSpPr>
            <p:nvPr/>
          </p:nvSpPr>
          <p:spPr bwMode="auto">
            <a:xfrm>
              <a:off x="7762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8" name="Rectangle 438"/>
            <p:cNvSpPr>
              <a:spLocks noChangeArrowheads="1"/>
            </p:cNvSpPr>
            <p:nvPr/>
          </p:nvSpPr>
          <p:spPr bwMode="auto">
            <a:xfrm>
              <a:off x="84772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9" name="Rectangle 439"/>
            <p:cNvSpPr>
              <a:spLocks noChangeArrowheads="1"/>
            </p:cNvSpPr>
            <p:nvPr/>
          </p:nvSpPr>
          <p:spPr bwMode="auto">
            <a:xfrm>
              <a:off x="81121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0" name="Rectangle 440"/>
            <p:cNvSpPr>
              <a:spLocks noChangeArrowheads="1"/>
            </p:cNvSpPr>
            <p:nvPr/>
          </p:nvSpPr>
          <p:spPr bwMode="auto">
            <a:xfrm>
              <a:off x="91916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1" name="Rectangle 441"/>
            <p:cNvSpPr>
              <a:spLocks noChangeArrowheads="1"/>
            </p:cNvSpPr>
            <p:nvPr/>
          </p:nvSpPr>
          <p:spPr bwMode="auto">
            <a:xfrm>
              <a:off x="88423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2" name="Rectangle 442"/>
            <p:cNvSpPr>
              <a:spLocks noChangeArrowheads="1"/>
            </p:cNvSpPr>
            <p:nvPr/>
          </p:nvSpPr>
          <p:spPr bwMode="auto">
            <a:xfrm>
              <a:off x="9556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3" name="Rectangle 443"/>
            <p:cNvSpPr>
              <a:spLocks noChangeArrowheads="1"/>
            </p:cNvSpPr>
            <p:nvPr/>
          </p:nvSpPr>
          <p:spPr bwMode="auto">
            <a:xfrm>
              <a:off x="9921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4" name="Rectangle 444"/>
            <p:cNvSpPr>
              <a:spLocks noChangeArrowheads="1"/>
            </p:cNvSpPr>
            <p:nvPr/>
          </p:nvSpPr>
          <p:spPr bwMode="auto">
            <a:xfrm>
              <a:off x="719139" y="322262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5" name="Rectangle 445"/>
            <p:cNvSpPr>
              <a:spLocks noChangeArrowheads="1"/>
            </p:cNvSpPr>
            <p:nvPr/>
          </p:nvSpPr>
          <p:spPr bwMode="auto">
            <a:xfrm>
              <a:off x="719139" y="318611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6" name="Rectangle 446"/>
            <p:cNvSpPr>
              <a:spLocks noChangeArrowheads="1"/>
            </p:cNvSpPr>
            <p:nvPr/>
          </p:nvSpPr>
          <p:spPr bwMode="auto">
            <a:xfrm>
              <a:off x="719139" y="3257551"/>
              <a:ext cx="30956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7" name="Rectangle 447"/>
            <p:cNvSpPr>
              <a:spLocks noChangeArrowheads="1"/>
            </p:cNvSpPr>
            <p:nvPr/>
          </p:nvSpPr>
          <p:spPr bwMode="auto">
            <a:xfrm>
              <a:off x="719139" y="329406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8" name="Rectangle 448"/>
            <p:cNvSpPr>
              <a:spLocks noChangeArrowheads="1"/>
            </p:cNvSpPr>
            <p:nvPr/>
          </p:nvSpPr>
          <p:spPr bwMode="auto">
            <a:xfrm>
              <a:off x="719139" y="333057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9" name="Freeform 449"/>
            <p:cNvSpPr>
              <a:spLocks noEditPoints="1"/>
            </p:cNvSpPr>
            <p:nvPr/>
          </p:nvSpPr>
          <p:spPr bwMode="auto">
            <a:xfrm>
              <a:off x="682626" y="3416301"/>
              <a:ext cx="460375" cy="73025"/>
            </a:xfrm>
            <a:custGeom>
              <a:avLst/>
              <a:gdLst>
                <a:gd name="T0" fmla="*/ 290 w 290"/>
                <a:gd name="T1" fmla="*/ 46 h 46"/>
                <a:gd name="T2" fmla="*/ 0 w 290"/>
                <a:gd name="T3" fmla="*/ 46 h 46"/>
                <a:gd name="T4" fmla="*/ 0 w 290"/>
                <a:gd name="T5" fmla="*/ 0 h 46"/>
                <a:gd name="T6" fmla="*/ 290 w 290"/>
                <a:gd name="T7" fmla="*/ 0 h 46"/>
                <a:gd name="T8" fmla="*/ 290 w 290"/>
                <a:gd name="T9" fmla="*/ 46 h 46"/>
                <a:gd name="T10" fmla="*/ 9 w 290"/>
                <a:gd name="T11" fmla="*/ 37 h 46"/>
                <a:gd name="T12" fmla="*/ 281 w 290"/>
                <a:gd name="T13" fmla="*/ 37 h 46"/>
                <a:gd name="T14" fmla="*/ 281 w 290"/>
                <a:gd name="T15" fmla="*/ 9 h 46"/>
                <a:gd name="T16" fmla="*/ 9 w 290"/>
                <a:gd name="T17" fmla="*/ 9 h 46"/>
                <a:gd name="T18" fmla="*/ 9 w 290"/>
                <a:gd name="T1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0" h="46">
                  <a:moveTo>
                    <a:pt x="290" y="46"/>
                  </a:moveTo>
                  <a:lnTo>
                    <a:pt x="0" y="46"/>
                  </a:lnTo>
                  <a:lnTo>
                    <a:pt x="0" y="0"/>
                  </a:lnTo>
                  <a:lnTo>
                    <a:pt x="290" y="0"/>
                  </a:lnTo>
                  <a:lnTo>
                    <a:pt x="290" y="46"/>
                  </a:lnTo>
                  <a:close/>
                  <a:moveTo>
                    <a:pt x="9" y="37"/>
                  </a:moveTo>
                  <a:lnTo>
                    <a:pt x="281" y="37"/>
                  </a:lnTo>
                  <a:lnTo>
                    <a:pt x="281" y="9"/>
                  </a:lnTo>
                  <a:lnTo>
                    <a:pt x="9" y="9"/>
                  </a:lnTo>
                  <a:lnTo>
                    <a:pt x="9" y="3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0" name="Rectangle 450"/>
            <p:cNvSpPr>
              <a:spLocks noChangeArrowheads="1"/>
            </p:cNvSpPr>
            <p:nvPr/>
          </p:nvSpPr>
          <p:spPr bwMode="auto">
            <a:xfrm>
              <a:off x="7112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1" name="Rectangle 451"/>
            <p:cNvSpPr>
              <a:spLocks noChangeArrowheads="1"/>
            </p:cNvSpPr>
            <p:nvPr/>
          </p:nvSpPr>
          <p:spPr bwMode="auto">
            <a:xfrm>
              <a:off x="7397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2" name="Rectangle 452"/>
            <p:cNvSpPr>
              <a:spLocks noChangeArrowheads="1"/>
            </p:cNvSpPr>
            <p:nvPr/>
          </p:nvSpPr>
          <p:spPr bwMode="auto">
            <a:xfrm>
              <a:off x="76835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3" name="Rectangle 453"/>
            <p:cNvSpPr>
              <a:spLocks noChangeArrowheads="1"/>
            </p:cNvSpPr>
            <p:nvPr/>
          </p:nvSpPr>
          <p:spPr bwMode="auto">
            <a:xfrm>
              <a:off x="79692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4" name="Rectangle 454"/>
            <p:cNvSpPr>
              <a:spLocks noChangeArrowheads="1"/>
            </p:cNvSpPr>
            <p:nvPr/>
          </p:nvSpPr>
          <p:spPr bwMode="auto">
            <a:xfrm>
              <a:off x="8270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5" name="Rectangle 455"/>
            <p:cNvSpPr>
              <a:spLocks noChangeArrowheads="1"/>
            </p:cNvSpPr>
            <p:nvPr/>
          </p:nvSpPr>
          <p:spPr bwMode="auto">
            <a:xfrm>
              <a:off x="8556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6" name="Rectangle 456"/>
            <p:cNvSpPr>
              <a:spLocks noChangeArrowheads="1"/>
            </p:cNvSpPr>
            <p:nvPr/>
          </p:nvSpPr>
          <p:spPr bwMode="auto">
            <a:xfrm>
              <a:off x="8842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7" name="Rectangle 457"/>
            <p:cNvSpPr>
              <a:spLocks noChangeArrowheads="1"/>
            </p:cNvSpPr>
            <p:nvPr/>
          </p:nvSpPr>
          <p:spPr bwMode="auto">
            <a:xfrm>
              <a:off x="91281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8" name="Rectangle 458"/>
            <p:cNvSpPr>
              <a:spLocks noChangeArrowheads="1"/>
            </p:cNvSpPr>
            <p:nvPr/>
          </p:nvSpPr>
          <p:spPr bwMode="auto">
            <a:xfrm>
              <a:off x="9413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9" name="Rectangle 459"/>
            <p:cNvSpPr>
              <a:spLocks noChangeArrowheads="1"/>
            </p:cNvSpPr>
            <p:nvPr/>
          </p:nvSpPr>
          <p:spPr bwMode="auto">
            <a:xfrm>
              <a:off x="9699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0" name="Rectangle 460"/>
            <p:cNvSpPr>
              <a:spLocks noChangeArrowheads="1"/>
            </p:cNvSpPr>
            <p:nvPr/>
          </p:nvSpPr>
          <p:spPr bwMode="auto">
            <a:xfrm>
              <a:off x="9985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1" name="Rectangle 461"/>
            <p:cNvSpPr>
              <a:spLocks noChangeArrowheads="1"/>
            </p:cNvSpPr>
            <p:nvPr/>
          </p:nvSpPr>
          <p:spPr bwMode="auto">
            <a:xfrm>
              <a:off x="10287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2" name="Rectangle 462"/>
            <p:cNvSpPr>
              <a:spLocks noChangeArrowheads="1"/>
            </p:cNvSpPr>
            <p:nvPr/>
          </p:nvSpPr>
          <p:spPr bwMode="auto">
            <a:xfrm>
              <a:off x="10572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3" name="Rectangle 463"/>
            <p:cNvSpPr>
              <a:spLocks noChangeArrowheads="1"/>
            </p:cNvSpPr>
            <p:nvPr/>
          </p:nvSpPr>
          <p:spPr bwMode="auto">
            <a:xfrm>
              <a:off x="1100139" y="34464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844" name="Group 843"/>
          <p:cNvGrpSpPr/>
          <p:nvPr/>
        </p:nvGrpSpPr>
        <p:grpSpPr>
          <a:xfrm>
            <a:off x="4473209" y="4038380"/>
            <a:ext cx="461963" cy="447675"/>
            <a:chOff x="3933826" y="3173413"/>
            <a:chExt cx="461963" cy="447675"/>
          </a:xfrm>
        </p:grpSpPr>
        <p:sp>
          <p:nvSpPr>
            <p:cNvPr id="845" name="Freeform 157"/>
            <p:cNvSpPr>
              <a:spLocks noEditPoints="1"/>
            </p:cNvSpPr>
            <p:nvPr/>
          </p:nvSpPr>
          <p:spPr bwMode="auto">
            <a:xfrm>
              <a:off x="3933826" y="3563938"/>
              <a:ext cx="461963" cy="57150"/>
            </a:xfrm>
            <a:custGeom>
              <a:avLst/>
              <a:gdLst>
                <a:gd name="T0" fmla="*/ 270 w 291"/>
                <a:gd name="T1" fmla="*/ 36 h 36"/>
                <a:gd name="T2" fmla="*/ 22 w 291"/>
                <a:gd name="T3" fmla="*/ 36 h 36"/>
                <a:gd name="T4" fmla="*/ 0 w 291"/>
                <a:gd name="T5" fmla="*/ 16 h 36"/>
                <a:gd name="T6" fmla="*/ 0 w 291"/>
                <a:gd name="T7" fmla="*/ 0 h 36"/>
                <a:gd name="T8" fmla="*/ 116 w 291"/>
                <a:gd name="T9" fmla="*/ 0 h 36"/>
                <a:gd name="T10" fmla="*/ 125 w 291"/>
                <a:gd name="T11" fmla="*/ 9 h 36"/>
                <a:gd name="T12" fmla="*/ 167 w 291"/>
                <a:gd name="T13" fmla="*/ 9 h 36"/>
                <a:gd name="T14" fmla="*/ 176 w 291"/>
                <a:gd name="T15" fmla="*/ 0 h 36"/>
                <a:gd name="T16" fmla="*/ 291 w 291"/>
                <a:gd name="T17" fmla="*/ 0 h 36"/>
                <a:gd name="T18" fmla="*/ 291 w 291"/>
                <a:gd name="T19" fmla="*/ 16 h 36"/>
                <a:gd name="T20" fmla="*/ 270 w 291"/>
                <a:gd name="T21" fmla="*/ 36 h 36"/>
                <a:gd name="T22" fmla="*/ 25 w 291"/>
                <a:gd name="T23" fmla="*/ 27 h 36"/>
                <a:gd name="T24" fmla="*/ 267 w 291"/>
                <a:gd name="T25" fmla="*/ 27 h 36"/>
                <a:gd name="T26" fmla="*/ 282 w 291"/>
                <a:gd name="T27" fmla="*/ 11 h 36"/>
                <a:gd name="T28" fmla="*/ 282 w 291"/>
                <a:gd name="T29" fmla="*/ 9 h 36"/>
                <a:gd name="T30" fmla="*/ 179 w 291"/>
                <a:gd name="T31" fmla="*/ 9 h 36"/>
                <a:gd name="T32" fmla="*/ 170 w 291"/>
                <a:gd name="T33" fmla="*/ 18 h 36"/>
                <a:gd name="T34" fmla="*/ 122 w 291"/>
                <a:gd name="T35" fmla="*/ 18 h 36"/>
                <a:gd name="T36" fmla="*/ 112 w 291"/>
                <a:gd name="T37" fmla="*/ 9 h 36"/>
                <a:gd name="T38" fmla="*/ 9 w 291"/>
                <a:gd name="T39" fmla="*/ 9 h 36"/>
                <a:gd name="T40" fmla="*/ 9 w 291"/>
                <a:gd name="T41" fmla="*/ 11 h 36"/>
                <a:gd name="T42" fmla="*/ 25 w 291"/>
                <a:gd name="T4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1" h="36">
                  <a:moveTo>
                    <a:pt x="270" y="36"/>
                  </a:moveTo>
                  <a:lnTo>
                    <a:pt x="22" y="36"/>
                  </a:lnTo>
                  <a:lnTo>
                    <a:pt x="0" y="16"/>
                  </a:lnTo>
                  <a:lnTo>
                    <a:pt x="0" y="0"/>
                  </a:lnTo>
                  <a:lnTo>
                    <a:pt x="116" y="0"/>
                  </a:lnTo>
                  <a:lnTo>
                    <a:pt x="125" y="9"/>
                  </a:lnTo>
                  <a:lnTo>
                    <a:pt x="167" y="9"/>
                  </a:lnTo>
                  <a:lnTo>
                    <a:pt x="176" y="0"/>
                  </a:lnTo>
                  <a:lnTo>
                    <a:pt x="291" y="0"/>
                  </a:lnTo>
                  <a:lnTo>
                    <a:pt x="291" y="16"/>
                  </a:lnTo>
                  <a:lnTo>
                    <a:pt x="270" y="36"/>
                  </a:lnTo>
                  <a:close/>
                  <a:moveTo>
                    <a:pt x="25" y="27"/>
                  </a:moveTo>
                  <a:lnTo>
                    <a:pt x="267" y="27"/>
                  </a:lnTo>
                  <a:lnTo>
                    <a:pt x="282" y="11"/>
                  </a:lnTo>
                  <a:lnTo>
                    <a:pt x="282" y="9"/>
                  </a:lnTo>
                  <a:lnTo>
                    <a:pt x="179" y="9"/>
                  </a:lnTo>
                  <a:lnTo>
                    <a:pt x="170" y="18"/>
                  </a:lnTo>
                  <a:lnTo>
                    <a:pt x="122" y="18"/>
                  </a:lnTo>
                  <a:lnTo>
                    <a:pt x="112" y="9"/>
                  </a:lnTo>
                  <a:lnTo>
                    <a:pt x="9" y="9"/>
                  </a:lnTo>
                  <a:lnTo>
                    <a:pt x="9" y="11"/>
                  </a:lnTo>
                  <a:lnTo>
                    <a:pt x="25"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6" name="Freeform 158"/>
            <p:cNvSpPr>
              <a:spLocks/>
            </p:cNvSpPr>
            <p:nvPr/>
          </p:nvSpPr>
          <p:spPr bwMode="auto">
            <a:xfrm>
              <a:off x="3976688" y="3317875"/>
              <a:ext cx="374650" cy="230188"/>
            </a:xfrm>
            <a:custGeom>
              <a:avLst/>
              <a:gdLst>
                <a:gd name="T0" fmla="*/ 208 w 208"/>
                <a:gd name="T1" fmla="*/ 128 h 128"/>
                <a:gd name="T2" fmla="*/ 200 w 208"/>
                <a:gd name="T3" fmla="*/ 128 h 128"/>
                <a:gd name="T4" fmla="*/ 200 w 208"/>
                <a:gd name="T5" fmla="*/ 16 h 128"/>
                <a:gd name="T6" fmla="*/ 192 w 208"/>
                <a:gd name="T7" fmla="*/ 8 h 128"/>
                <a:gd name="T8" fmla="*/ 16 w 208"/>
                <a:gd name="T9" fmla="*/ 8 h 128"/>
                <a:gd name="T10" fmla="*/ 8 w 208"/>
                <a:gd name="T11" fmla="*/ 16 h 128"/>
                <a:gd name="T12" fmla="*/ 8 w 208"/>
                <a:gd name="T13" fmla="*/ 128 h 128"/>
                <a:gd name="T14" fmla="*/ 0 w 208"/>
                <a:gd name="T15" fmla="*/ 128 h 128"/>
                <a:gd name="T16" fmla="*/ 0 w 208"/>
                <a:gd name="T17" fmla="*/ 16 h 128"/>
                <a:gd name="T18" fmla="*/ 16 w 208"/>
                <a:gd name="T19" fmla="*/ 0 h 128"/>
                <a:gd name="T20" fmla="*/ 192 w 208"/>
                <a:gd name="T21" fmla="*/ 0 h 128"/>
                <a:gd name="T22" fmla="*/ 208 w 208"/>
                <a:gd name="T23" fmla="*/ 16 h 128"/>
                <a:gd name="T24" fmla="*/ 208 w 208"/>
                <a:gd name="T25"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128">
                  <a:moveTo>
                    <a:pt x="208" y="128"/>
                  </a:moveTo>
                  <a:cubicBezTo>
                    <a:pt x="200" y="128"/>
                    <a:pt x="200" y="128"/>
                    <a:pt x="200" y="128"/>
                  </a:cubicBezTo>
                  <a:cubicBezTo>
                    <a:pt x="200" y="16"/>
                    <a:pt x="200" y="16"/>
                    <a:pt x="200" y="16"/>
                  </a:cubicBezTo>
                  <a:cubicBezTo>
                    <a:pt x="200" y="12"/>
                    <a:pt x="197" y="8"/>
                    <a:pt x="192" y="8"/>
                  </a:cubicBezTo>
                  <a:cubicBezTo>
                    <a:pt x="16" y="8"/>
                    <a:pt x="16" y="8"/>
                    <a:pt x="16" y="8"/>
                  </a:cubicBezTo>
                  <a:cubicBezTo>
                    <a:pt x="12" y="8"/>
                    <a:pt x="8" y="12"/>
                    <a:pt x="8" y="16"/>
                  </a:cubicBezTo>
                  <a:cubicBezTo>
                    <a:pt x="8" y="128"/>
                    <a:pt x="8" y="128"/>
                    <a:pt x="8" y="128"/>
                  </a:cubicBezTo>
                  <a:cubicBezTo>
                    <a:pt x="0" y="128"/>
                    <a:pt x="0" y="128"/>
                    <a:pt x="0" y="128"/>
                  </a:cubicBezTo>
                  <a:cubicBezTo>
                    <a:pt x="0" y="16"/>
                    <a:pt x="0" y="16"/>
                    <a:pt x="0" y="16"/>
                  </a:cubicBezTo>
                  <a:cubicBezTo>
                    <a:pt x="0" y="7"/>
                    <a:pt x="7" y="0"/>
                    <a:pt x="16" y="0"/>
                  </a:cubicBezTo>
                  <a:cubicBezTo>
                    <a:pt x="192" y="0"/>
                    <a:pt x="192" y="0"/>
                    <a:pt x="192" y="0"/>
                  </a:cubicBezTo>
                  <a:cubicBezTo>
                    <a:pt x="201" y="0"/>
                    <a:pt x="208" y="7"/>
                    <a:pt x="208" y="16"/>
                  </a:cubicBezTo>
                  <a:lnTo>
                    <a:pt x="20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7" name="Freeform 159"/>
            <p:cNvSpPr>
              <a:spLocks/>
            </p:cNvSpPr>
            <p:nvPr/>
          </p:nvSpPr>
          <p:spPr bwMode="auto">
            <a:xfrm>
              <a:off x="4035426" y="3392488"/>
              <a:ext cx="258763" cy="111125"/>
            </a:xfrm>
            <a:custGeom>
              <a:avLst/>
              <a:gdLst>
                <a:gd name="T0" fmla="*/ 64 w 163"/>
                <a:gd name="T1" fmla="*/ 70 h 70"/>
                <a:gd name="T2" fmla="*/ 27 w 163"/>
                <a:gd name="T3" fmla="*/ 23 h 70"/>
                <a:gd name="T4" fmla="*/ 11 w 163"/>
                <a:gd name="T5" fmla="*/ 39 h 70"/>
                <a:gd name="T6" fmla="*/ 0 w 163"/>
                <a:gd name="T7" fmla="*/ 39 h 70"/>
                <a:gd name="T8" fmla="*/ 0 w 163"/>
                <a:gd name="T9" fmla="*/ 30 h 70"/>
                <a:gd name="T10" fmla="*/ 8 w 163"/>
                <a:gd name="T11" fmla="*/ 30 h 70"/>
                <a:gd name="T12" fmla="*/ 28 w 163"/>
                <a:gd name="T13" fmla="*/ 10 h 70"/>
                <a:gd name="T14" fmla="*/ 63 w 163"/>
                <a:gd name="T15" fmla="*/ 54 h 70"/>
                <a:gd name="T16" fmla="*/ 100 w 163"/>
                <a:gd name="T17" fmla="*/ 0 h 70"/>
                <a:gd name="T18" fmla="*/ 137 w 163"/>
                <a:gd name="T19" fmla="*/ 46 h 70"/>
                <a:gd name="T20" fmla="*/ 153 w 163"/>
                <a:gd name="T21" fmla="*/ 30 h 70"/>
                <a:gd name="T22" fmla="*/ 163 w 163"/>
                <a:gd name="T23" fmla="*/ 30 h 70"/>
                <a:gd name="T24" fmla="*/ 163 w 163"/>
                <a:gd name="T25" fmla="*/ 39 h 70"/>
                <a:gd name="T26" fmla="*/ 156 w 163"/>
                <a:gd name="T27" fmla="*/ 39 h 70"/>
                <a:gd name="T28" fmla="*/ 136 w 163"/>
                <a:gd name="T29" fmla="*/ 60 h 70"/>
                <a:gd name="T30" fmla="*/ 101 w 163"/>
                <a:gd name="T31" fmla="*/ 15 h 70"/>
                <a:gd name="T32" fmla="*/ 64 w 163"/>
                <a:gd name="T3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70">
                  <a:moveTo>
                    <a:pt x="64" y="70"/>
                  </a:moveTo>
                  <a:lnTo>
                    <a:pt x="27" y="23"/>
                  </a:lnTo>
                  <a:lnTo>
                    <a:pt x="11" y="39"/>
                  </a:lnTo>
                  <a:lnTo>
                    <a:pt x="0" y="39"/>
                  </a:lnTo>
                  <a:lnTo>
                    <a:pt x="0" y="30"/>
                  </a:lnTo>
                  <a:lnTo>
                    <a:pt x="8" y="30"/>
                  </a:lnTo>
                  <a:lnTo>
                    <a:pt x="28" y="10"/>
                  </a:lnTo>
                  <a:lnTo>
                    <a:pt x="63" y="54"/>
                  </a:lnTo>
                  <a:lnTo>
                    <a:pt x="100" y="0"/>
                  </a:lnTo>
                  <a:lnTo>
                    <a:pt x="137" y="46"/>
                  </a:lnTo>
                  <a:lnTo>
                    <a:pt x="153" y="30"/>
                  </a:lnTo>
                  <a:lnTo>
                    <a:pt x="163" y="30"/>
                  </a:lnTo>
                  <a:lnTo>
                    <a:pt x="163" y="39"/>
                  </a:lnTo>
                  <a:lnTo>
                    <a:pt x="156" y="39"/>
                  </a:lnTo>
                  <a:lnTo>
                    <a:pt x="136" y="60"/>
                  </a:lnTo>
                  <a:lnTo>
                    <a:pt x="101" y="15"/>
                  </a:lnTo>
                  <a:lnTo>
                    <a:pt x="64" y="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8" name="Freeform 160"/>
            <p:cNvSpPr>
              <a:spLocks/>
            </p:cNvSpPr>
            <p:nvPr/>
          </p:nvSpPr>
          <p:spPr bwMode="auto">
            <a:xfrm>
              <a:off x="4035426" y="3173413"/>
              <a:ext cx="258763" cy="130175"/>
            </a:xfrm>
            <a:custGeom>
              <a:avLst/>
              <a:gdLst>
                <a:gd name="T0" fmla="*/ 144 w 144"/>
                <a:gd name="T1" fmla="*/ 72 h 72"/>
                <a:gd name="T2" fmla="*/ 136 w 144"/>
                <a:gd name="T3" fmla="*/ 72 h 72"/>
                <a:gd name="T4" fmla="*/ 136 w 144"/>
                <a:gd name="T5" fmla="*/ 68 h 72"/>
                <a:gd name="T6" fmla="*/ 132 w 144"/>
                <a:gd name="T7" fmla="*/ 68 h 72"/>
                <a:gd name="T8" fmla="*/ 112 w 144"/>
                <a:gd name="T9" fmla="*/ 48 h 72"/>
                <a:gd name="T10" fmla="*/ 121 w 144"/>
                <a:gd name="T11" fmla="*/ 31 h 72"/>
                <a:gd name="T12" fmla="*/ 113 w 144"/>
                <a:gd name="T13" fmla="*/ 23 h 72"/>
                <a:gd name="T14" fmla="*/ 96 w 144"/>
                <a:gd name="T15" fmla="*/ 32 h 72"/>
                <a:gd name="T16" fmla="*/ 76 w 144"/>
                <a:gd name="T17" fmla="*/ 12 h 72"/>
                <a:gd name="T18" fmla="*/ 77 w 144"/>
                <a:gd name="T19" fmla="*/ 8 h 72"/>
                <a:gd name="T20" fmla="*/ 68 w 144"/>
                <a:gd name="T21" fmla="*/ 8 h 72"/>
                <a:gd name="T22" fmla="*/ 68 w 144"/>
                <a:gd name="T23" fmla="*/ 12 h 72"/>
                <a:gd name="T24" fmla="*/ 48 w 144"/>
                <a:gd name="T25" fmla="*/ 32 h 72"/>
                <a:gd name="T26" fmla="*/ 31 w 144"/>
                <a:gd name="T27" fmla="*/ 23 h 72"/>
                <a:gd name="T28" fmla="*/ 23 w 144"/>
                <a:gd name="T29" fmla="*/ 31 h 72"/>
                <a:gd name="T30" fmla="*/ 32 w 144"/>
                <a:gd name="T31" fmla="*/ 48 h 72"/>
                <a:gd name="T32" fmla="*/ 12 w 144"/>
                <a:gd name="T33" fmla="*/ 68 h 72"/>
                <a:gd name="T34" fmla="*/ 8 w 144"/>
                <a:gd name="T35" fmla="*/ 68 h 72"/>
                <a:gd name="T36" fmla="*/ 8 w 144"/>
                <a:gd name="T37" fmla="*/ 72 h 72"/>
                <a:gd name="T38" fmla="*/ 0 w 144"/>
                <a:gd name="T39" fmla="*/ 72 h 72"/>
                <a:gd name="T40" fmla="*/ 1 w 144"/>
                <a:gd name="T41" fmla="*/ 62 h 72"/>
                <a:gd name="T42" fmla="*/ 3 w 144"/>
                <a:gd name="T43" fmla="*/ 59 h 72"/>
                <a:gd name="T44" fmla="*/ 7 w 144"/>
                <a:gd name="T45" fmla="*/ 59 h 72"/>
                <a:gd name="T46" fmla="*/ 12 w 144"/>
                <a:gd name="T47" fmla="*/ 60 h 72"/>
                <a:gd name="T48" fmla="*/ 24 w 144"/>
                <a:gd name="T49" fmla="*/ 48 h 72"/>
                <a:gd name="T50" fmla="*/ 16 w 144"/>
                <a:gd name="T51" fmla="*/ 37 h 72"/>
                <a:gd name="T52" fmla="*/ 13 w 144"/>
                <a:gd name="T53" fmla="*/ 34 h 72"/>
                <a:gd name="T54" fmla="*/ 13 w 144"/>
                <a:gd name="T55" fmla="*/ 30 h 72"/>
                <a:gd name="T56" fmla="*/ 31 w 144"/>
                <a:gd name="T57" fmla="*/ 13 h 72"/>
                <a:gd name="T58" fmla="*/ 34 w 144"/>
                <a:gd name="T59" fmla="*/ 13 h 72"/>
                <a:gd name="T60" fmla="*/ 37 w 144"/>
                <a:gd name="T61" fmla="*/ 15 h 72"/>
                <a:gd name="T62" fmla="*/ 48 w 144"/>
                <a:gd name="T63" fmla="*/ 24 h 72"/>
                <a:gd name="T64" fmla="*/ 60 w 144"/>
                <a:gd name="T65" fmla="*/ 12 h 72"/>
                <a:gd name="T66" fmla="*/ 59 w 144"/>
                <a:gd name="T67" fmla="*/ 7 h 72"/>
                <a:gd name="T68" fmla="*/ 59 w 144"/>
                <a:gd name="T69" fmla="*/ 3 h 72"/>
                <a:gd name="T70" fmla="*/ 62 w 144"/>
                <a:gd name="T71" fmla="*/ 1 h 72"/>
                <a:gd name="T72" fmla="*/ 83 w 144"/>
                <a:gd name="T73" fmla="*/ 1 h 72"/>
                <a:gd name="T74" fmla="*/ 86 w 144"/>
                <a:gd name="T75" fmla="*/ 3 h 72"/>
                <a:gd name="T76" fmla="*/ 86 w 144"/>
                <a:gd name="T77" fmla="*/ 7 h 72"/>
                <a:gd name="T78" fmla="*/ 84 w 144"/>
                <a:gd name="T79" fmla="*/ 12 h 72"/>
                <a:gd name="T80" fmla="*/ 96 w 144"/>
                <a:gd name="T81" fmla="*/ 24 h 72"/>
                <a:gd name="T82" fmla="*/ 108 w 144"/>
                <a:gd name="T83" fmla="*/ 15 h 72"/>
                <a:gd name="T84" fmla="*/ 110 w 144"/>
                <a:gd name="T85" fmla="*/ 13 h 72"/>
                <a:gd name="T86" fmla="*/ 114 w 144"/>
                <a:gd name="T87" fmla="*/ 13 h 72"/>
                <a:gd name="T88" fmla="*/ 131 w 144"/>
                <a:gd name="T89" fmla="*/ 30 h 72"/>
                <a:gd name="T90" fmla="*/ 131 w 144"/>
                <a:gd name="T91" fmla="*/ 34 h 72"/>
                <a:gd name="T92" fmla="*/ 129 w 144"/>
                <a:gd name="T93" fmla="*/ 37 h 72"/>
                <a:gd name="T94" fmla="*/ 120 w 144"/>
                <a:gd name="T95" fmla="*/ 48 h 72"/>
                <a:gd name="T96" fmla="*/ 132 w 144"/>
                <a:gd name="T97" fmla="*/ 60 h 72"/>
                <a:gd name="T98" fmla="*/ 138 w 144"/>
                <a:gd name="T99" fmla="*/ 59 h 72"/>
                <a:gd name="T100" fmla="*/ 141 w 144"/>
                <a:gd name="T101" fmla="*/ 59 h 72"/>
                <a:gd name="T102" fmla="*/ 143 w 144"/>
                <a:gd name="T103" fmla="*/ 62 h 72"/>
                <a:gd name="T104" fmla="*/ 144 w 144"/>
                <a:gd name="T10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 h="72">
                  <a:moveTo>
                    <a:pt x="144" y="72"/>
                  </a:moveTo>
                  <a:cubicBezTo>
                    <a:pt x="136" y="72"/>
                    <a:pt x="136" y="72"/>
                    <a:pt x="136" y="72"/>
                  </a:cubicBezTo>
                  <a:cubicBezTo>
                    <a:pt x="136" y="71"/>
                    <a:pt x="136" y="69"/>
                    <a:pt x="136" y="68"/>
                  </a:cubicBezTo>
                  <a:cubicBezTo>
                    <a:pt x="135" y="68"/>
                    <a:pt x="133" y="68"/>
                    <a:pt x="132" y="68"/>
                  </a:cubicBezTo>
                  <a:cubicBezTo>
                    <a:pt x="121" y="68"/>
                    <a:pt x="112" y="59"/>
                    <a:pt x="112" y="48"/>
                  </a:cubicBezTo>
                  <a:cubicBezTo>
                    <a:pt x="112" y="41"/>
                    <a:pt x="116" y="35"/>
                    <a:pt x="121" y="31"/>
                  </a:cubicBezTo>
                  <a:cubicBezTo>
                    <a:pt x="119" y="28"/>
                    <a:pt x="116" y="25"/>
                    <a:pt x="113" y="23"/>
                  </a:cubicBezTo>
                  <a:cubicBezTo>
                    <a:pt x="109" y="28"/>
                    <a:pt x="103" y="32"/>
                    <a:pt x="96" y="32"/>
                  </a:cubicBezTo>
                  <a:cubicBezTo>
                    <a:pt x="85" y="32"/>
                    <a:pt x="76" y="23"/>
                    <a:pt x="76" y="12"/>
                  </a:cubicBezTo>
                  <a:cubicBezTo>
                    <a:pt x="76" y="11"/>
                    <a:pt x="76" y="9"/>
                    <a:pt x="77" y="8"/>
                  </a:cubicBezTo>
                  <a:cubicBezTo>
                    <a:pt x="74" y="8"/>
                    <a:pt x="71" y="8"/>
                    <a:pt x="68" y="8"/>
                  </a:cubicBezTo>
                  <a:cubicBezTo>
                    <a:pt x="68" y="9"/>
                    <a:pt x="68" y="11"/>
                    <a:pt x="68" y="12"/>
                  </a:cubicBezTo>
                  <a:cubicBezTo>
                    <a:pt x="68" y="23"/>
                    <a:pt x="59" y="32"/>
                    <a:pt x="48" y="32"/>
                  </a:cubicBezTo>
                  <a:cubicBezTo>
                    <a:pt x="41" y="32"/>
                    <a:pt x="35" y="28"/>
                    <a:pt x="31" y="23"/>
                  </a:cubicBezTo>
                  <a:cubicBezTo>
                    <a:pt x="28" y="25"/>
                    <a:pt x="26" y="28"/>
                    <a:pt x="23" y="31"/>
                  </a:cubicBezTo>
                  <a:cubicBezTo>
                    <a:pt x="29" y="35"/>
                    <a:pt x="32" y="41"/>
                    <a:pt x="32" y="48"/>
                  </a:cubicBezTo>
                  <a:cubicBezTo>
                    <a:pt x="32" y="59"/>
                    <a:pt x="23" y="68"/>
                    <a:pt x="12" y="68"/>
                  </a:cubicBezTo>
                  <a:cubicBezTo>
                    <a:pt x="11" y="68"/>
                    <a:pt x="10" y="68"/>
                    <a:pt x="8" y="68"/>
                  </a:cubicBezTo>
                  <a:cubicBezTo>
                    <a:pt x="8" y="69"/>
                    <a:pt x="8" y="71"/>
                    <a:pt x="8" y="72"/>
                  </a:cubicBezTo>
                  <a:cubicBezTo>
                    <a:pt x="0" y="72"/>
                    <a:pt x="0" y="72"/>
                    <a:pt x="0" y="72"/>
                  </a:cubicBezTo>
                  <a:cubicBezTo>
                    <a:pt x="0" y="69"/>
                    <a:pt x="0" y="66"/>
                    <a:pt x="1" y="62"/>
                  </a:cubicBezTo>
                  <a:cubicBezTo>
                    <a:pt x="1" y="60"/>
                    <a:pt x="2" y="59"/>
                    <a:pt x="3" y="59"/>
                  </a:cubicBezTo>
                  <a:cubicBezTo>
                    <a:pt x="4" y="58"/>
                    <a:pt x="6" y="58"/>
                    <a:pt x="7" y="59"/>
                  </a:cubicBezTo>
                  <a:cubicBezTo>
                    <a:pt x="9" y="60"/>
                    <a:pt x="10" y="60"/>
                    <a:pt x="12" y="60"/>
                  </a:cubicBezTo>
                  <a:cubicBezTo>
                    <a:pt x="19" y="60"/>
                    <a:pt x="24" y="55"/>
                    <a:pt x="24" y="48"/>
                  </a:cubicBezTo>
                  <a:cubicBezTo>
                    <a:pt x="24" y="43"/>
                    <a:pt x="21" y="38"/>
                    <a:pt x="16" y="37"/>
                  </a:cubicBezTo>
                  <a:cubicBezTo>
                    <a:pt x="14" y="36"/>
                    <a:pt x="13" y="35"/>
                    <a:pt x="13" y="34"/>
                  </a:cubicBezTo>
                  <a:cubicBezTo>
                    <a:pt x="13" y="33"/>
                    <a:pt x="13" y="31"/>
                    <a:pt x="13" y="30"/>
                  </a:cubicBezTo>
                  <a:cubicBezTo>
                    <a:pt x="18" y="24"/>
                    <a:pt x="24" y="18"/>
                    <a:pt x="31" y="13"/>
                  </a:cubicBezTo>
                  <a:cubicBezTo>
                    <a:pt x="32" y="13"/>
                    <a:pt x="33" y="12"/>
                    <a:pt x="34" y="13"/>
                  </a:cubicBezTo>
                  <a:cubicBezTo>
                    <a:pt x="35" y="13"/>
                    <a:pt x="36" y="14"/>
                    <a:pt x="37" y="15"/>
                  </a:cubicBezTo>
                  <a:cubicBezTo>
                    <a:pt x="38" y="21"/>
                    <a:pt x="43" y="24"/>
                    <a:pt x="48" y="24"/>
                  </a:cubicBezTo>
                  <a:cubicBezTo>
                    <a:pt x="55" y="24"/>
                    <a:pt x="60" y="19"/>
                    <a:pt x="60" y="12"/>
                  </a:cubicBezTo>
                  <a:cubicBezTo>
                    <a:pt x="60" y="10"/>
                    <a:pt x="60" y="8"/>
                    <a:pt x="59" y="7"/>
                  </a:cubicBezTo>
                  <a:cubicBezTo>
                    <a:pt x="58" y="5"/>
                    <a:pt x="58" y="4"/>
                    <a:pt x="59" y="3"/>
                  </a:cubicBezTo>
                  <a:cubicBezTo>
                    <a:pt x="59" y="2"/>
                    <a:pt x="61" y="1"/>
                    <a:pt x="62" y="1"/>
                  </a:cubicBezTo>
                  <a:cubicBezTo>
                    <a:pt x="70" y="0"/>
                    <a:pt x="75" y="0"/>
                    <a:pt x="83" y="1"/>
                  </a:cubicBezTo>
                  <a:cubicBezTo>
                    <a:pt x="84" y="1"/>
                    <a:pt x="85" y="2"/>
                    <a:pt x="86" y="3"/>
                  </a:cubicBezTo>
                  <a:cubicBezTo>
                    <a:pt x="86" y="4"/>
                    <a:pt x="86" y="5"/>
                    <a:pt x="86" y="7"/>
                  </a:cubicBezTo>
                  <a:cubicBezTo>
                    <a:pt x="85" y="8"/>
                    <a:pt x="84" y="10"/>
                    <a:pt x="84" y="12"/>
                  </a:cubicBezTo>
                  <a:cubicBezTo>
                    <a:pt x="84" y="19"/>
                    <a:pt x="90" y="24"/>
                    <a:pt x="96" y="24"/>
                  </a:cubicBezTo>
                  <a:cubicBezTo>
                    <a:pt x="102" y="24"/>
                    <a:pt x="106" y="21"/>
                    <a:pt x="108" y="15"/>
                  </a:cubicBezTo>
                  <a:cubicBezTo>
                    <a:pt x="108" y="14"/>
                    <a:pt x="109" y="13"/>
                    <a:pt x="110" y="13"/>
                  </a:cubicBezTo>
                  <a:cubicBezTo>
                    <a:pt x="111" y="12"/>
                    <a:pt x="113" y="13"/>
                    <a:pt x="114" y="13"/>
                  </a:cubicBezTo>
                  <a:cubicBezTo>
                    <a:pt x="120" y="18"/>
                    <a:pt x="126" y="24"/>
                    <a:pt x="131" y="30"/>
                  </a:cubicBezTo>
                  <a:cubicBezTo>
                    <a:pt x="132" y="31"/>
                    <a:pt x="132" y="33"/>
                    <a:pt x="131" y="34"/>
                  </a:cubicBezTo>
                  <a:cubicBezTo>
                    <a:pt x="131" y="35"/>
                    <a:pt x="130" y="36"/>
                    <a:pt x="129" y="37"/>
                  </a:cubicBezTo>
                  <a:cubicBezTo>
                    <a:pt x="124" y="38"/>
                    <a:pt x="120" y="43"/>
                    <a:pt x="120" y="48"/>
                  </a:cubicBezTo>
                  <a:cubicBezTo>
                    <a:pt x="120" y="55"/>
                    <a:pt x="126" y="60"/>
                    <a:pt x="132" y="60"/>
                  </a:cubicBezTo>
                  <a:cubicBezTo>
                    <a:pt x="134" y="60"/>
                    <a:pt x="136" y="60"/>
                    <a:pt x="138" y="59"/>
                  </a:cubicBezTo>
                  <a:cubicBezTo>
                    <a:pt x="139" y="58"/>
                    <a:pt x="140" y="58"/>
                    <a:pt x="141" y="59"/>
                  </a:cubicBezTo>
                  <a:cubicBezTo>
                    <a:pt x="142" y="59"/>
                    <a:pt x="143" y="60"/>
                    <a:pt x="143" y="62"/>
                  </a:cubicBezTo>
                  <a:cubicBezTo>
                    <a:pt x="144" y="66"/>
                    <a:pt x="144" y="69"/>
                    <a:pt x="144" y="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9" name="Freeform 161"/>
            <p:cNvSpPr>
              <a:spLocks/>
            </p:cNvSpPr>
            <p:nvPr/>
          </p:nvSpPr>
          <p:spPr bwMode="auto">
            <a:xfrm>
              <a:off x="4135438" y="3275013"/>
              <a:ext cx="58738" cy="28575"/>
            </a:xfrm>
            <a:custGeom>
              <a:avLst/>
              <a:gdLst>
                <a:gd name="T0" fmla="*/ 32 w 32"/>
                <a:gd name="T1" fmla="*/ 16 h 16"/>
                <a:gd name="T2" fmla="*/ 24 w 32"/>
                <a:gd name="T3" fmla="*/ 16 h 16"/>
                <a:gd name="T4" fmla="*/ 16 w 32"/>
                <a:gd name="T5" fmla="*/ 8 h 16"/>
                <a:gd name="T6" fmla="*/ 8 w 32"/>
                <a:gd name="T7" fmla="*/ 16 h 16"/>
                <a:gd name="T8" fmla="*/ 0 w 32"/>
                <a:gd name="T9" fmla="*/ 16 h 16"/>
                <a:gd name="T10" fmla="*/ 16 w 32"/>
                <a:gd name="T11" fmla="*/ 0 h 16"/>
                <a:gd name="T12" fmla="*/ 32 w 3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2" h="16">
                  <a:moveTo>
                    <a:pt x="32" y="16"/>
                  </a:moveTo>
                  <a:cubicBezTo>
                    <a:pt x="24" y="16"/>
                    <a:pt x="24" y="16"/>
                    <a:pt x="24" y="16"/>
                  </a:cubicBezTo>
                  <a:cubicBezTo>
                    <a:pt x="24" y="12"/>
                    <a:pt x="21" y="8"/>
                    <a:pt x="16" y="8"/>
                  </a:cubicBezTo>
                  <a:cubicBezTo>
                    <a:pt x="12" y="8"/>
                    <a:pt x="8" y="12"/>
                    <a:pt x="8" y="16"/>
                  </a:cubicBezTo>
                  <a:cubicBezTo>
                    <a:pt x="0" y="16"/>
                    <a:pt x="0" y="16"/>
                    <a:pt x="0" y="16"/>
                  </a:cubicBezTo>
                  <a:cubicBezTo>
                    <a:pt x="0" y="7"/>
                    <a:pt x="7" y="0"/>
                    <a:pt x="16" y="0"/>
                  </a:cubicBezTo>
                  <a:cubicBezTo>
                    <a:pt x="25" y="0"/>
                    <a:pt x="32" y="7"/>
                    <a:pt x="32"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0" name="Freeform 162"/>
            <p:cNvSpPr>
              <a:spLocks/>
            </p:cNvSpPr>
            <p:nvPr/>
          </p:nvSpPr>
          <p:spPr bwMode="auto">
            <a:xfrm>
              <a:off x="4100513" y="3238500"/>
              <a:ext cx="128588" cy="65088"/>
            </a:xfrm>
            <a:custGeom>
              <a:avLst/>
              <a:gdLst>
                <a:gd name="T0" fmla="*/ 72 w 72"/>
                <a:gd name="T1" fmla="*/ 36 h 36"/>
                <a:gd name="T2" fmla="*/ 64 w 72"/>
                <a:gd name="T3" fmla="*/ 36 h 36"/>
                <a:gd name="T4" fmla="*/ 36 w 72"/>
                <a:gd name="T5" fmla="*/ 8 h 36"/>
                <a:gd name="T6" fmla="*/ 8 w 72"/>
                <a:gd name="T7" fmla="*/ 36 h 36"/>
                <a:gd name="T8" fmla="*/ 0 w 72"/>
                <a:gd name="T9" fmla="*/ 36 h 36"/>
                <a:gd name="T10" fmla="*/ 36 w 72"/>
                <a:gd name="T11" fmla="*/ 0 h 36"/>
                <a:gd name="T12" fmla="*/ 72 w 7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72" h="36">
                  <a:moveTo>
                    <a:pt x="72" y="36"/>
                  </a:moveTo>
                  <a:cubicBezTo>
                    <a:pt x="64" y="36"/>
                    <a:pt x="64" y="36"/>
                    <a:pt x="64" y="36"/>
                  </a:cubicBezTo>
                  <a:cubicBezTo>
                    <a:pt x="64" y="21"/>
                    <a:pt x="52" y="8"/>
                    <a:pt x="36" y="8"/>
                  </a:cubicBezTo>
                  <a:cubicBezTo>
                    <a:pt x="21" y="8"/>
                    <a:pt x="8" y="21"/>
                    <a:pt x="8" y="36"/>
                  </a:cubicBezTo>
                  <a:cubicBezTo>
                    <a:pt x="0" y="36"/>
                    <a:pt x="0" y="36"/>
                    <a:pt x="0" y="36"/>
                  </a:cubicBezTo>
                  <a:cubicBezTo>
                    <a:pt x="0" y="16"/>
                    <a:pt x="16" y="0"/>
                    <a:pt x="36" y="0"/>
                  </a:cubicBezTo>
                  <a:cubicBezTo>
                    <a:pt x="56" y="0"/>
                    <a:pt x="72" y="16"/>
                    <a:pt x="72"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1" name="Freeform 163"/>
            <p:cNvSpPr>
              <a:spLocks noEditPoints="1"/>
            </p:cNvSpPr>
            <p:nvPr/>
          </p:nvSpPr>
          <p:spPr bwMode="auto">
            <a:xfrm>
              <a:off x="4005263" y="3346450"/>
              <a:ext cx="317500" cy="201613"/>
            </a:xfrm>
            <a:custGeom>
              <a:avLst/>
              <a:gdLst>
                <a:gd name="T0" fmla="*/ 200 w 200"/>
                <a:gd name="T1" fmla="*/ 127 h 127"/>
                <a:gd name="T2" fmla="*/ 0 w 200"/>
                <a:gd name="T3" fmla="*/ 127 h 127"/>
                <a:gd name="T4" fmla="*/ 0 w 200"/>
                <a:gd name="T5" fmla="*/ 0 h 127"/>
                <a:gd name="T6" fmla="*/ 200 w 200"/>
                <a:gd name="T7" fmla="*/ 0 h 127"/>
                <a:gd name="T8" fmla="*/ 200 w 200"/>
                <a:gd name="T9" fmla="*/ 127 h 127"/>
                <a:gd name="T10" fmla="*/ 10 w 200"/>
                <a:gd name="T11" fmla="*/ 118 h 127"/>
                <a:gd name="T12" fmla="*/ 191 w 200"/>
                <a:gd name="T13" fmla="*/ 118 h 127"/>
                <a:gd name="T14" fmla="*/ 191 w 200"/>
                <a:gd name="T15" fmla="*/ 9 h 127"/>
                <a:gd name="T16" fmla="*/ 10 w 200"/>
                <a:gd name="T17" fmla="*/ 9 h 127"/>
                <a:gd name="T18" fmla="*/ 10 w 200"/>
                <a:gd name="T19" fmla="*/ 1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127">
                  <a:moveTo>
                    <a:pt x="200" y="127"/>
                  </a:moveTo>
                  <a:lnTo>
                    <a:pt x="0" y="127"/>
                  </a:lnTo>
                  <a:lnTo>
                    <a:pt x="0" y="0"/>
                  </a:lnTo>
                  <a:lnTo>
                    <a:pt x="200" y="0"/>
                  </a:lnTo>
                  <a:lnTo>
                    <a:pt x="200" y="127"/>
                  </a:lnTo>
                  <a:close/>
                  <a:moveTo>
                    <a:pt x="10" y="118"/>
                  </a:moveTo>
                  <a:lnTo>
                    <a:pt x="191" y="118"/>
                  </a:lnTo>
                  <a:lnTo>
                    <a:pt x="191" y="9"/>
                  </a:lnTo>
                  <a:lnTo>
                    <a:pt x="10" y="9"/>
                  </a:lnTo>
                  <a:lnTo>
                    <a:pt x="10" y="1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342" name="Title 1">
            <a:extLst>
              <a:ext uri="{FF2B5EF4-FFF2-40B4-BE49-F238E27FC236}">
                <a16:creationId xmlns:a16="http://schemas.microsoft.com/office/drawing/2014/main" xmlns="" id="{C4CC0F66-F716-9E4A-A350-90E627E348D3}"/>
              </a:ext>
            </a:extLst>
          </p:cNvPr>
          <p:cNvSpPr txBox="1">
            <a:spLocks/>
          </p:cNvSpPr>
          <p:nvPr/>
        </p:nvSpPr>
        <p:spPr bwMode="auto">
          <a:xfrm>
            <a:off x="1073757" y="237041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43" name="Title 1">
            <a:extLst>
              <a:ext uri="{FF2B5EF4-FFF2-40B4-BE49-F238E27FC236}">
                <a16:creationId xmlns:a16="http://schemas.microsoft.com/office/drawing/2014/main" xmlns="" id="{C4CC0F66-F716-9E4A-A350-90E627E348D3}"/>
              </a:ext>
            </a:extLst>
          </p:cNvPr>
          <p:cNvSpPr txBox="1">
            <a:spLocks/>
          </p:cNvSpPr>
          <p:nvPr/>
        </p:nvSpPr>
        <p:spPr bwMode="auto">
          <a:xfrm>
            <a:off x="1073757" y="2643390"/>
            <a:ext cx="2795369" cy="51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mapping is a collaborative activity that captures the journey your users will take within the application you are building.</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44" name="Title 1">
            <a:extLst>
              <a:ext uri="{FF2B5EF4-FFF2-40B4-BE49-F238E27FC236}">
                <a16:creationId xmlns:a16="http://schemas.microsoft.com/office/drawing/2014/main" xmlns="" id="{C4CC0F66-F716-9E4A-A350-90E627E348D3}"/>
              </a:ext>
            </a:extLst>
          </p:cNvPr>
          <p:cNvSpPr txBox="1">
            <a:spLocks/>
          </p:cNvSpPr>
          <p:nvPr/>
        </p:nvSpPr>
        <p:spPr bwMode="auto">
          <a:xfrm>
            <a:off x="1073757" y="386583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Prototypes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45" name="Title 1">
            <a:extLst>
              <a:ext uri="{FF2B5EF4-FFF2-40B4-BE49-F238E27FC236}">
                <a16:creationId xmlns:a16="http://schemas.microsoft.com/office/drawing/2014/main" xmlns="" id="{C4CC0F66-F716-9E4A-A350-90E627E348D3}"/>
              </a:ext>
            </a:extLst>
          </p:cNvPr>
          <p:cNvSpPr txBox="1">
            <a:spLocks/>
          </p:cNvSpPr>
          <p:nvPr/>
        </p:nvSpPr>
        <p:spPr bwMode="auto">
          <a:xfrm>
            <a:off x="1073757" y="4145840"/>
            <a:ext cx="2795369" cy="374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prototype is an early module built to confirm a concept or process.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13" name="Title 1">
            <a:extLst>
              <a:ext uri="{FF2B5EF4-FFF2-40B4-BE49-F238E27FC236}">
                <a16:creationId xmlns:a16="http://schemas.microsoft.com/office/drawing/2014/main" xmlns="" id="{C4CC0F66-F716-9E4A-A350-90E627E348D3}"/>
              </a:ext>
            </a:extLst>
          </p:cNvPr>
          <p:cNvSpPr txBox="1">
            <a:spLocks/>
          </p:cNvSpPr>
          <p:nvPr/>
        </p:nvSpPr>
        <p:spPr bwMode="auto">
          <a:xfrm>
            <a:off x="1073757" y="456530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 KPI</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16" name="Title 1">
            <a:extLst>
              <a:ext uri="{FF2B5EF4-FFF2-40B4-BE49-F238E27FC236}">
                <a16:creationId xmlns:a16="http://schemas.microsoft.com/office/drawing/2014/main" xmlns="" id="{C4CC0F66-F716-9E4A-A350-90E627E348D3}"/>
              </a:ext>
            </a:extLst>
          </p:cNvPr>
          <p:cNvSpPr txBox="1">
            <a:spLocks/>
          </p:cNvSpPr>
          <p:nvPr/>
        </p:nvSpPr>
        <p:spPr bwMode="auto">
          <a:xfrm>
            <a:off x="1073757" y="4858504"/>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Establish criteria and metrics, both qualitative and quantitative to measure the success and value of your application.</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17" name="Title 1">
            <a:extLst>
              <a:ext uri="{FF2B5EF4-FFF2-40B4-BE49-F238E27FC236}">
                <a16:creationId xmlns:a16="http://schemas.microsoft.com/office/drawing/2014/main" xmlns="" id="{C4CC0F66-F716-9E4A-A350-90E627E348D3}"/>
              </a:ext>
            </a:extLst>
          </p:cNvPr>
          <p:cNvSpPr txBox="1">
            <a:spLocks/>
          </p:cNvSpPr>
          <p:nvPr/>
        </p:nvSpPr>
        <p:spPr bwMode="auto">
          <a:xfrm>
            <a:off x="1039253" y="5375852"/>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MVR KPI</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3" name="Title 1">
            <a:extLst>
              <a:ext uri="{FF2B5EF4-FFF2-40B4-BE49-F238E27FC236}">
                <a16:creationId xmlns:a16="http://schemas.microsoft.com/office/drawing/2014/main" xmlns="" id="{C4CC0F66-F716-9E4A-A350-90E627E348D3}"/>
              </a:ext>
            </a:extLst>
          </p:cNvPr>
          <p:cNvSpPr txBox="1">
            <a:spLocks/>
          </p:cNvSpPr>
          <p:nvPr/>
        </p:nvSpPr>
        <p:spPr bwMode="auto">
          <a:xfrm>
            <a:off x="1039253" y="5669048"/>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Establish criteria and metrics, both qualitative and quantitative to measure the success and value of your Minimum Viable Release.</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4" name="Title 1">
            <a:extLst>
              <a:ext uri="{FF2B5EF4-FFF2-40B4-BE49-F238E27FC236}">
                <a16:creationId xmlns:a16="http://schemas.microsoft.com/office/drawing/2014/main" xmlns="" id="{C4CC0F66-F716-9E4A-A350-90E627E348D3}"/>
              </a:ext>
            </a:extLst>
          </p:cNvPr>
          <p:cNvSpPr txBox="1">
            <a:spLocks/>
          </p:cNvSpPr>
          <p:nvPr/>
        </p:nvSpPr>
        <p:spPr bwMode="auto">
          <a:xfrm>
            <a:off x="1073757" y="308336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User Personas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5" name="Title 1">
            <a:extLst>
              <a:ext uri="{FF2B5EF4-FFF2-40B4-BE49-F238E27FC236}">
                <a16:creationId xmlns:a16="http://schemas.microsoft.com/office/drawing/2014/main" xmlns="" id="{C4CC0F66-F716-9E4A-A350-90E627E348D3}"/>
              </a:ext>
            </a:extLst>
          </p:cNvPr>
          <p:cNvSpPr txBox="1">
            <a:spLocks/>
          </p:cNvSpPr>
          <p:nvPr/>
        </p:nvSpPr>
        <p:spPr bwMode="auto">
          <a:xfrm>
            <a:off x="1073757" y="3376563"/>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user persona is a representation of a hypothesized group of users that will be using your product.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576" name="Group 575"/>
          <p:cNvGrpSpPr/>
          <p:nvPr/>
        </p:nvGrpSpPr>
        <p:grpSpPr>
          <a:xfrm>
            <a:off x="543571" y="4791917"/>
            <a:ext cx="461963" cy="461963"/>
            <a:chOff x="3121026" y="1635125"/>
            <a:chExt cx="461963" cy="461963"/>
          </a:xfrm>
        </p:grpSpPr>
        <p:sp>
          <p:nvSpPr>
            <p:cNvPr id="577" name="Freeform 315"/>
            <p:cNvSpPr>
              <a:spLocks/>
            </p:cNvSpPr>
            <p:nvPr/>
          </p:nvSpPr>
          <p:spPr bwMode="auto">
            <a:xfrm>
              <a:off x="3121026" y="1635125"/>
              <a:ext cx="461963" cy="433388"/>
            </a:xfrm>
            <a:custGeom>
              <a:avLst/>
              <a:gdLst>
                <a:gd name="T0" fmla="*/ 118 w 291"/>
                <a:gd name="T1" fmla="*/ 273 h 273"/>
                <a:gd name="T2" fmla="*/ 0 w 291"/>
                <a:gd name="T3" fmla="*/ 273 h 273"/>
                <a:gd name="T4" fmla="*/ 0 w 291"/>
                <a:gd name="T5" fmla="*/ 0 h 273"/>
                <a:gd name="T6" fmla="*/ 291 w 291"/>
                <a:gd name="T7" fmla="*/ 0 h 273"/>
                <a:gd name="T8" fmla="*/ 291 w 291"/>
                <a:gd name="T9" fmla="*/ 114 h 273"/>
                <a:gd name="T10" fmla="*/ 282 w 291"/>
                <a:gd name="T11" fmla="*/ 114 h 273"/>
                <a:gd name="T12" fmla="*/ 282 w 291"/>
                <a:gd name="T13" fmla="*/ 9 h 273"/>
                <a:gd name="T14" fmla="*/ 9 w 291"/>
                <a:gd name="T15" fmla="*/ 9 h 273"/>
                <a:gd name="T16" fmla="*/ 9 w 291"/>
                <a:gd name="T17" fmla="*/ 264 h 273"/>
                <a:gd name="T18" fmla="*/ 118 w 291"/>
                <a:gd name="T19" fmla="*/ 264 h 273"/>
                <a:gd name="T20" fmla="*/ 118 w 291"/>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273">
                  <a:moveTo>
                    <a:pt x="118" y="273"/>
                  </a:moveTo>
                  <a:lnTo>
                    <a:pt x="0" y="273"/>
                  </a:lnTo>
                  <a:lnTo>
                    <a:pt x="0" y="0"/>
                  </a:lnTo>
                  <a:lnTo>
                    <a:pt x="291" y="0"/>
                  </a:lnTo>
                  <a:lnTo>
                    <a:pt x="291" y="114"/>
                  </a:lnTo>
                  <a:lnTo>
                    <a:pt x="282" y="114"/>
                  </a:lnTo>
                  <a:lnTo>
                    <a:pt x="282" y="9"/>
                  </a:lnTo>
                  <a:lnTo>
                    <a:pt x="9" y="9"/>
                  </a:lnTo>
                  <a:lnTo>
                    <a:pt x="9" y="264"/>
                  </a:lnTo>
                  <a:lnTo>
                    <a:pt x="118" y="264"/>
                  </a:lnTo>
                  <a:lnTo>
                    <a:pt x="118" y="27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8" name="Rectangle 316"/>
            <p:cNvSpPr>
              <a:spLocks noChangeArrowheads="1"/>
            </p:cNvSpPr>
            <p:nvPr/>
          </p:nvSpPr>
          <p:spPr bwMode="auto">
            <a:xfrm>
              <a:off x="3128964" y="1692275"/>
              <a:ext cx="4460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9" name="Rectangle 317"/>
            <p:cNvSpPr>
              <a:spLocks noChangeArrowheads="1"/>
            </p:cNvSpPr>
            <p:nvPr/>
          </p:nvSpPr>
          <p:spPr bwMode="auto">
            <a:xfrm>
              <a:off x="3149601"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0" name="Rectangle 318"/>
            <p:cNvSpPr>
              <a:spLocks noChangeArrowheads="1"/>
            </p:cNvSpPr>
            <p:nvPr/>
          </p:nvSpPr>
          <p:spPr bwMode="auto">
            <a:xfrm>
              <a:off x="3178176"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1" name="Rectangle 319"/>
            <p:cNvSpPr>
              <a:spLocks noChangeArrowheads="1"/>
            </p:cNvSpPr>
            <p:nvPr/>
          </p:nvSpPr>
          <p:spPr bwMode="auto">
            <a:xfrm>
              <a:off x="3208339"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2" name="Rectangle 320"/>
            <p:cNvSpPr>
              <a:spLocks noChangeArrowheads="1"/>
            </p:cNvSpPr>
            <p:nvPr/>
          </p:nvSpPr>
          <p:spPr bwMode="auto">
            <a:xfrm>
              <a:off x="3236914" y="16430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3" name="Rectangle 321"/>
            <p:cNvSpPr>
              <a:spLocks noChangeArrowheads="1"/>
            </p:cNvSpPr>
            <p:nvPr/>
          </p:nvSpPr>
          <p:spPr bwMode="auto">
            <a:xfrm>
              <a:off x="3265489" y="1663700"/>
              <a:ext cx="2889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4" name="Freeform 322"/>
            <p:cNvSpPr>
              <a:spLocks/>
            </p:cNvSpPr>
            <p:nvPr/>
          </p:nvSpPr>
          <p:spPr bwMode="auto">
            <a:xfrm>
              <a:off x="3149601" y="1722438"/>
              <a:ext cx="404813" cy="317500"/>
            </a:xfrm>
            <a:custGeom>
              <a:avLst/>
              <a:gdLst>
                <a:gd name="T0" fmla="*/ 91 w 255"/>
                <a:gd name="T1" fmla="*/ 200 h 200"/>
                <a:gd name="T2" fmla="*/ 0 w 255"/>
                <a:gd name="T3" fmla="*/ 200 h 200"/>
                <a:gd name="T4" fmla="*/ 0 w 255"/>
                <a:gd name="T5" fmla="*/ 0 h 200"/>
                <a:gd name="T6" fmla="*/ 255 w 255"/>
                <a:gd name="T7" fmla="*/ 0 h 200"/>
                <a:gd name="T8" fmla="*/ 255 w 255"/>
                <a:gd name="T9" fmla="*/ 50 h 200"/>
                <a:gd name="T10" fmla="*/ 245 w 255"/>
                <a:gd name="T11" fmla="*/ 50 h 200"/>
                <a:gd name="T12" fmla="*/ 245 w 255"/>
                <a:gd name="T13" fmla="*/ 9 h 200"/>
                <a:gd name="T14" fmla="*/ 9 w 255"/>
                <a:gd name="T15" fmla="*/ 9 h 200"/>
                <a:gd name="T16" fmla="*/ 9 w 255"/>
                <a:gd name="T17" fmla="*/ 191 h 200"/>
                <a:gd name="T18" fmla="*/ 91 w 255"/>
                <a:gd name="T19" fmla="*/ 191 h 200"/>
                <a:gd name="T20" fmla="*/ 91 w 255"/>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5" h="200">
                  <a:moveTo>
                    <a:pt x="91" y="200"/>
                  </a:moveTo>
                  <a:lnTo>
                    <a:pt x="0" y="200"/>
                  </a:lnTo>
                  <a:lnTo>
                    <a:pt x="0" y="0"/>
                  </a:lnTo>
                  <a:lnTo>
                    <a:pt x="255" y="0"/>
                  </a:lnTo>
                  <a:lnTo>
                    <a:pt x="255" y="50"/>
                  </a:lnTo>
                  <a:lnTo>
                    <a:pt x="245" y="50"/>
                  </a:lnTo>
                  <a:lnTo>
                    <a:pt x="245" y="9"/>
                  </a:lnTo>
                  <a:lnTo>
                    <a:pt x="9" y="9"/>
                  </a:lnTo>
                  <a:lnTo>
                    <a:pt x="9" y="191"/>
                  </a:lnTo>
                  <a:lnTo>
                    <a:pt x="91" y="191"/>
                  </a:lnTo>
                  <a:lnTo>
                    <a:pt x="91"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5" name="Freeform 323"/>
            <p:cNvSpPr>
              <a:spLocks noEditPoints="1"/>
            </p:cNvSpPr>
            <p:nvPr/>
          </p:nvSpPr>
          <p:spPr bwMode="auto">
            <a:xfrm>
              <a:off x="3294064" y="1808163"/>
              <a:ext cx="288925" cy="288925"/>
            </a:xfrm>
            <a:custGeom>
              <a:avLst/>
              <a:gdLst>
                <a:gd name="T0" fmla="*/ 80 w 160"/>
                <a:gd name="T1" fmla="*/ 160 h 160"/>
                <a:gd name="T2" fmla="*/ 0 w 160"/>
                <a:gd name="T3" fmla="*/ 80 h 160"/>
                <a:gd name="T4" fmla="*/ 80 w 160"/>
                <a:gd name="T5" fmla="*/ 0 h 160"/>
                <a:gd name="T6" fmla="*/ 160 w 160"/>
                <a:gd name="T7" fmla="*/ 80 h 160"/>
                <a:gd name="T8" fmla="*/ 80 w 160"/>
                <a:gd name="T9" fmla="*/ 160 h 160"/>
                <a:gd name="T10" fmla="*/ 80 w 160"/>
                <a:gd name="T11" fmla="*/ 8 h 160"/>
                <a:gd name="T12" fmla="*/ 8 w 160"/>
                <a:gd name="T13" fmla="*/ 80 h 160"/>
                <a:gd name="T14" fmla="*/ 80 w 160"/>
                <a:gd name="T15" fmla="*/ 152 h 160"/>
                <a:gd name="T16" fmla="*/ 152 w 160"/>
                <a:gd name="T17" fmla="*/ 80 h 160"/>
                <a:gd name="T18" fmla="*/ 80 w 160"/>
                <a:gd name="T19" fmla="*/ 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60">
                  <a:moveTo>
                    <a:pt x="80" y="160"/>
                  </a:moveTo>
                  <a:cubicBezTo>
                    <a:pt x="36" y="160"/>
                    <a:pt x="0" y="124"/>
                    <a:pt x="0" y="80"/>
                  </a:cubicBezTo>
                  <a:cubicBezTo>
                    <a:pt x="0" y="36"/>
                    <a:pt x="36" y="0"/>
                    <a:pt x="80" y="0"/>
                  </a:cubicBezTo>
                  <a:cubicBezTo>
                    <a:pt x="125" y="0"/>
                    <a:pt x="160" y="36"/>
                    <a:pt x="160" y="80"/>
                  </a:cubicBezTo>
                  <a:cubicBezTo>
                    <a:pt x="160" y="124"/>
                    <a:pt x="125" y="160"/>
                    <a:pt x="80" y="160"/>
                  </a:cubicBezTo>
                  <a:close/>
                  <a:moveTo>
                    <a:pt x="80" y="8"/>
                  </a:moveTo>
                  <a:cubicBezTo>
                    <a:pt x="41" y="8"/>
                    <a:pt x="8" y="40"/>
                    <a:pt x="8" y="80"/>
                  </a:cubicBezTo>
                  <a:cubicBezTo>
                    <a:pt x="8" y="120"/>
                    <a:pt x="41" y="152"/>
                    <a:pt x="80" y="152"/>
                  </a:cubicBezTo>
                  <a:cubicBezTo>
                    <a:pt x="120" y="152"/>
                    <a:pt x="152" y="120"/>
                    <a:pt x="152" y="80"/>
                  </a:cubicBezTo>
                  <a:cubicBezTo>
                    <a:pt x="152" y="40"/>
                    <a:pt x="120" y="8"/>
                    <a:pt x="8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6" name="Freeform 324"/>
            <p:cNvSpPr>
              <a:spLocks noEditPoints="1"/>
            </p:cNvSpPr>
            <p:nvPr/>
          </p:nvSpPr>
          <p:spPr bwMode="auto">
            <a:xfrm>
              <a:off x="3322639" y="1836738"/>
              <a:ext cx="231775" cy="231775"/>
            </a:xfrm>
            <a:custGeom>
              <a:avLst/>
              <a:gdLst>
                <a:gd name="T0" fmla="*/ 64 w 128"/>
                <a:gd name="T1" fmla="*/ 128 h 128"/>
                <a:gd name="T2" fmla="*/ 0 w 128"/>
                <a:gd name="T3" fmla="*/ 64 h 128"/>
                <a:gd name="T4" fmla="*/ 64 w 128"/>
                <a:gd name="T5" fmla="*/ 0 h 128"/>
                <a:gd name="T6" fmla="*/ 128 w 128"/>
                <a:gd name="T7" fmla="*/ 64 h 128"/>
                <a:gd name="T8" fmla="*/ 64 w 128"/>
                <a:gd name="T9" fmla="*/ 128 h 128"/>
                <a:gd name="T10" fmla="*/ 64 w 128"/>
                <a:gd name="T11" fmla="*/ 8 h 128"/>
                <a:gd name="T12" fmla="*/ 8 w 128"/>
                <a:gd name="T13" fmla="*/ 64 h 128"/>
                <a:gd name="T14" fmla="*/ 64 w 128"/>
                <a:gd name="T15" fmla="*/ 120 h 128"/>
                <a:gd name="T16" fmla="*/ 120 w 128"/>
                <a:gd name="T17" fmla="*/ 64 h 128"/>
                <a:gd name="T18" fmla="*/ 64 w 128"/>
                <a:gd name="T19"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128"/>
                  </a:moveTo>
                  <a:cubicBezTo>
                    <a:pt x="29" y="128"/>
                    <a:pt x="0" y="99"/>
                    <a:pt x="0" y="64"/>
                  </a:cubicBezTo>
                  <a:cubicBezTo>
                    <a:pt x="0" y="29"/>
                    <a:pt x="29" y="0"/>
                    <a:pt x="64" y="0"/>
                  </a:cubicBezTo>
                  <a:cubicBezTo>
                    <a:pt x="100" y="0"/>
                    <a:pt x="128" y="29"/>
                    <a:pt x="128" y="64"/>
                  </a:cubicBezTo>
                  <a:cubicBezTo>
                    <a:pt x="128" y="99"/>
                    <a:pt x="100" y="128"/>
                    <a:pt x="64" y="128"/>
                  </a:cubicBezTo>
                  <a:close/>
                  <a:moveTo>
                    <a:pt x="64" y="8"/>
                  </a:moveTo>
                  <a:cubicBezTo>
                    <a:pt x="34" y="8"/>
                    <a:pt x="8" y="33"/>
                    <a:pt x="8" y="64"/>
                  </a:cubicBezTo>
                  <a:cubicBezTo>
                    <a:pt x="8" y="95"/>
                    <a:pt x="34" y="120"/>
                    <a:pt x="64" y="120"/>
                  </a:cubicBezTo>
                  <a:cubicBezTo>
                    <a:pt x="95" y="120"/>
                    <a:pt x="120" y="95"/>
                    <a:pt x="120" y="64"/>
                  </a:cubicBezTo>
                  <a:cubicBezTo>
                    <a:pt x="120" y="33"/>
                    <a:pt x="95" y="8"/>
                    <a:pt x="6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7" name="Freeform 325"/>
            <p:cNvSpPr>
              <a:spLocks/>
            </p:cNvSpPr>
            <p:nvPr/>
          </p:nvSpPr>
          <p:spPr bwMode="auto">
            <a:xfrm>
              <a:off x="3529014" y="1824038"/>
              <a:ext cx="36513" cy="39688"/>
            </a:xfrm>
            <a:custGeom>
              <a:avLst/>
              <a:gdLst>
                <a:gd name="T0" fmla="*/ 5 w 23"/>
                <a:gd name="T1" fmla="*/ 25 h 25"/>
                <a:gd name="T2" fmla="*/ 0 w 23"/>
                <a:gd name="T3" fmla="*/ 19 h 25"/>
                <a:gd name="T4" fmla="*/ 18 w 23"/>
                <a:gd name="T5" fmla="*/ 0 h 25"/>
                <a:gd name="T6" fmla="*/ 23 w 23"/>
                <a:gd name="T7" fmla="*/ 7 h 25"/>
                <a:gd name="T8" fmla="*/ 5 w 23"/>
                <a:gd name="T9" fmla="*/ 25 h 25"/>
              </a:gdLst>
              <a:ahLst/>
              <a:cxnLst>
                <a:cxn ang="0">
                  <a:pos x="T0" y="T1"/>
                </a:cxn>
                <a:cxn ang="0">
                  <a:pos x="T2" y="T3"/>
                </a:cxn>
                <a:cxn ang="0">
                  <a:pos x="T4" y="T5"/>
                </a:cxn>
                <a:cxn ang="0">
                  <a:pos x="T6" y="T7"/>
                </a:cxn>
                <a:cxn ang="0">
                  <a:pos x="T8" y="T9"/>
                </a:cxn>
              </a:cxnLst>
              <a:rect l="0" t="0" r="r" b="b"/>
              <a:pathLst>
                <a:path w="23" h="25">
                  <a:moveTo>
                    <a:pt x="5" y="25"/>
                  </a:moveTo>
                  <a:lnTo>
                    <a:pt x="0" y="19"/>
                  </a:lnTo>
                  <a:lnTo>
                    <a:pt x="18" y="0"/>
                  </a:lnTo>
                  <a:lnTo>
                    <a:pt x="23" y="7"/>
                  </a:lnTo>
                  <a:lnTo>
                    <a:pt x="5"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8" name="Freeform 326"/>
            <p:cNvSpPr>
              <a:spLocks/>
            </p:cNvSpPr>
            <p:nvPr/>
          </p:nvSpPr>
          <p:spPr bwMode="auto">
            <a:xfrm>
              <a:off x="3543301" y="1817688"/>
              <a:ext cx="30163" cy="31750"/>
            </a:xfrm>
            <a:custGeom>
              <a:avLst/>
              <a:gdLst>
                <a:gd name="T0" fmla="*/ 13 w 19"/>
                <a:gd name="T1" fmla="*/ 20 h 20"/>
                <a:gd name="T2" fmla="*/ 0 w 19"/>
                <a:gd name="T3" fmla="*/ 7 h 20"/>
                <a:gd name="T4" fmla="*/ 5 w 19"/>
                <a:gd name="T5" fmla="*/ 0 h 20"/>
                <a:gd name="T6" fmla="*/ 19 w 19"/>
                <a:gd name="T7" fmla="*/ 14 h 20"/>
                <a:gd name="T8" fmla="*/ 13 w 19"/>
                <a:gd name="T9" fmla="*/ 20 h 20"/>
              </a:gdLst>
              <a:ahLst/>
              <a:cxnLst>
                <a:cxn ang="0">
                  <a:pos x="T0" y="T1"/>
                </a:cxn>
                <a:cxn ang="0">
                  <a:pos x="T2" y="T3"/>
                </a:cxn>
                <a:cxn ang="0">
                  <a:pos x="T4" y="T5"/>
                </a:cxn>
                <a:cxn ang="0">
                  <a:pos x="T6" y="T7"/>
                </a:cxn>
                <a:cxn ang="0">
                  <a:pos x="T8" y="T9"/>
                </a:cxn>
              </a:cxnLst>
              <a:rect l="0" t="0" r="r" b="b"/>
              <a:pathLst>
                <a:path w="19" h="20">
                  <a:moveTo>
                    <a:pt x="13" y="20"/>
                  </a:moveTo>
                  <a:lnTo>
                    <a:pt x="0" y="7"/>
                  </a:lnTo>
                  <a:lnTo>
                    <a:pt x="5" y="0"/>
                  </a:lnTo>
                  <a:lnTo>
                    <a:pt x="19" y="14"/>
                  </a:lnTo>
                  <a:lnTo>
                    <a:pt x="13"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9" name="Freeform 327"/>
            <p:cNvSpPr>
              <a:spLocks/>
            </p:cNvSpPr>
            <p:nvPr/>
          </p:nvSpPr>
          <p:spPr bwMode="auto">
            <a:xfrm>
              <a:off x="3311526" y="1824038"/>
              <a:ext cx="38100" cy="39688"/>
            </a:xfrm>
            <a:custGeom>
              <a:avLst/>
              <a:gdLst>
                <a:gd name="T0" fmla="*/ 19 w 24"/>
                <a:gd name="T1" fmla="*/ 25 h 25"/>
                <a:gd name="T2" fmla="*/ 0 w 24"/>
                <a:gd name="T3" fmla="*/ 7 h 25"/>
                <a:gd name="T4" fmla="*/ 6 w 24"/>
                <a:gd name="T5" fmla="*/ 0 h 25"/>
                <a:gd name="T6" fmla="*/ 24 w 24"/>
                <a:gd name="T7" fmla="*/ 19 h 25"/>
                <a:gd name="T8" fmla="*/ 19 w 24"/>
                <a:gd name="T9" fmla="*/ 25 h 25"/>
              </a:gdLst>
              <a:ahLst/>
              <a:cxnLst>
                <a:cxn ang="0">
                  <a:pos x="T0" y="T1"/>
                </a:cxn>
                <a:cxn ang="0">
                  <a:pos x="T2" y="T3"/>
                </a:cxn>
                <a:cxn ang="0">
                  <a:pos x="T4" y="T5"/>
                </a:cxn>
                <a:cxn ang="0">
                  <a:pos x="T6" y="T7"/>
                </a:cxn>
                <a:cxn ang="0">
                  <a:pos x="T8" y="T9"/>
                </a:cxn>
              </a:cxnLst>
              <a:rect l="0" t="0" r="r" b="b"/>
              <a:pathLst>
                <a:path w="24" h="25">
                  <a:moveTo>
                    <a:pt x="19" y="25"/>
                  </a:moveTo>
                  <a:lnTo>
                    <a:pt x="0" y="7"/>
                  </a:lnTo>
                  <a:lnTo>
                    <a:pt x="6" y="0"/>
                  </a:lnTo>
                  <a:lnTo>
                    <a:pt x="24" y="19"/>
                  </a:lnTo>
                  <a:lnTo>
                    <a:pt x="19"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0" name="Freeform 328"/>
            <p:cNvSpPr>
              <a:spLocks/>
            </p:cNvSpPr>
            <p:nvPr/>
          </p:nvSpPr>
          <p:spPr bwMode="auto">
            <a:xfrm>
              <a:off x="3305176" y="1817688"/>
              <a:ext cx="30163" cy="31750"/>
            </a:xfrm>
            <a:custGeom>
              <a:avLst/>
              <a:gdLst>
                <a:gd name="T0" fmla="*/ 6 w 19"/>
                <a:gd name="T1" fmla="*/ 20 h 20"/>
                <a:gd name="T2" fmla="*/ 0 w 19"/>
                <a:gd name="T3" fmla="*/ 14 h 20"/>
                <a:gd name="T4" fmla="*/ 13 w 19"/>
                <a:gd name="T5" fmla="*/ 0 h 20"/>
                <a:gd name="T6" fmla="*/ 19 w 19"/>
                <a:gd name="T7" fmla="*/ 7 h 20"/>
                <a:gd name="T8" fmla="*/ 6 w 19"/>
                <a:gd name="T9" fmla="*/ 20 h 20"/>
              </a:gdLst>
              <a:ahLst/>
              <a:cxnLst>
                <a:cxn ang="0">
                  <a:pos x="T0" y="T1"/>
                </a:cxn>
                <a:cxn ang="0">
                  <a:pos x="T2" y="T3"/>
                </a:cxn>
                <a:cxn ang="0">
                  <a:pos x="T4" y="T5"/>
                </a:cxn>
                <a:cxn ang="0">
                  <a:pos x="T6" y="T7"/>
                </a:cxn>
                <a:cxn ang="0">
                  <a:pos x="T8" y="T9"/>
                </a:cxn>
              </a:cxnLst>
              <a:rect l="0" t="0" r="r" b="b"/>
              <a:pathLst>
                <a:path w="19" h="20">
                  <a:moveTo>
                    <a:pt x="6" y="20"/>
                  </a:moveTo>
                  <a:lnTo>
                    <a:pt x="0" y="14"/>
                  </a:lnTo>
                  <a:lnTo>
                    <a:pt x="13" y="0"/>
                  </a:lnTo>
                  <a:lnTo>
                    <a:pt x="19" y="7"/>
                  </a:lnTo>
                  <a:lnTo>
                    <a:pt x="6"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1" name="Rectangle 329"/>
            <p:cNvSpPr>
              <a:spLocks noChangeArrowheads="1"/>
            </p:cNvSpPr>
            <p:nvPr/>
          </p:nvSpPr>
          <p:spPr bwMode="auto">
            <a:xfrm>
              <a:off x="3430589" y="1787525"/>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2" name="Rectangle 330"/>
            <p:cNvSpPr>
              <a:spLocks noChangeArrowheads="1"/>
            </p:cNvSpPr>
            <p:nvPr/>
          </p:nvSpPr>
          <p:spPr bwMode="auto">
            <a:xfrm>
              <a:off x="3416301" y="1779588"/>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3" name="Rectangle 331"/>
            <p:cNvSpPr>
              <a:spLocks noChangeArrowheads="1"/>
            </p:cNvSpPr>
            <p:nvPr/>
          </p:nvSpPr>
          <p:spPr bwMode="auto">
            <a:xfrm>
              <a:off x="3438526" y="194627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4" name="Freeform 332"/>
            <p:cNvSpPr>
              <a:spLocks noEditPoints="1"/>
            </p:cNvSpPr>
            <p:nvPr/>
          </p:nvSpPr>
          <p:spPr bwMode="auto">
            <a:xfrm>
              <a:off x="3424239" y="1938338"/>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2"/>
                    <a:pt x="0" y="8"/>
                  </a:cubicBezTo>
                  <a:cubicBezTo>
                    <a:pt x="0" y="4"/>
                    <a:pt x="4" y="0"/>
                    <a:pt x="8" y="0"/>
                  </a:cubicBezTo>
                  <a:cubicBezTo>
                    <a:pt x="13" y="0"/>
                    <a:pt x="16" y="4"/>
                    <a:pt x="16" y="8"/>
                  </a:cubicBezTo>
                  <a:cubicBezTo>
                    <a:pt x="16" y="12"/>
                    <a:pt x="13"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5" name="Rectangle 333"/>
            <p:cNvSpPr>
              <a:spLocks noChangeArrowheads="1"/>
            </p:cNvSpPr>
            <p:nvPr/>
          </p:nvSpPr>
          <p:spPr bwMode="auto">
            <a:xfrm>
              <a:off x="350996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6" name="Rectangle 334"/>
            <p:cNvSpPr>
              <a:spLocks noChangeArrowheads="1"/>
            </p:cNvSpPr>
            <p:nvPr/>
          </p:nvSpPr>
          <p:spPr bwMode="auto">
            <a:xfrm>
              <a:off x="335121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7" name="Rectangle 335"/>
            <p:cNvSpPr>
              <a:spLocks noChangeArrowheads="1"/>
            </p:cNvSpPr>
            <p:nvPr/>
          </p:nvSpPr>
          <p:spPr bwMode="auto">
            <a:xfrm>
              <a:off x="3430589" y="18669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8" name="Rectangle 336"/>
            <p:cNvSpPr>
              <a:spLocks noChangeArrowheads="1"/>
            </p:cNvSpPr>
            <p:nvPr/>
          </p:nvSpPr>
          <p:spPr bwMode="auto">
            <a:xfrm>
              <a:off x="3430589" y="20256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9" name="Rectangle 337"/>
            <p:cNvSpPr>
              <a:spLocks noChangeArrowheads="1"/>
            </p:cNvSpPr>
            <p:nvPr/>
          </p:nvSpPr>
          <p:spPr bwMode="auto">
            <a:xfrm>
              <a:off x="3381376"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0" name="Rectangle 338"/>
            <p:cNvSpPr>
              <a:spLocks noChangeArrowheads="1"/>
            </p:cNvSpPr>
            <p:nvPr/>
          </p:nvSpPr>
          <p:spPr bwMode="auto">
            <a:xfrm>
              <a:off x="3481389"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1" name="Rectangle 339"/>
            <p:cNvSpPr>
              <a:spLocks noChangeArrowheads="1"/>
            </p:cNvSpPr>
            <p:nvPr/>
          </p:nvSpPr>
          <p:spPr bwMode="auto">
            <a:xfrm>
              <a:off x="3381376"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2" name="Rectangle 340"/>
            <p:cNvSpPr>
              <a:spLocks noChangeArrowheads="1"/>
            </p:cNvSpPr>
            <p:nvPr/>
          </p:nvSpPr>
          <p:spPr bwMode="auto">
            <a:xfrm>
              <a:off x="3481389"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03" name="Group 602"/>
          <p:cNvGrpSpPr/>
          <p:nvPr/>
        </p:nvGrpSpPr>
        <p:grpSpPr>
          <a:xfrm>
            <a:off x="543571" y="5652016"/>
            <a:ext cx="461963" cy="461963"/>
            <a:chOff x="3121026" y="1635125"/>
            <a:chExt cx="461963" cy="461963"/>
          </a:xfrm>
        </p:grpSpPr>
        <p:sp>
          <p:nvSpPr>
            <p:cNvPr id="604" name="Freeform 315"/>
            <p:cNvSpPr>
              <a:spLocks/>
            </p:cNvSpPr>
            <p:nvPr/>
          </p:nvSpPr>
          <p:spPr bwMode="auto">
            <a:xfrm>
              <a:off x="3121026" y="1635125"/>
              <a:ext cx="461963" cy="433388"/>
            </a:xfrm>
            <a:custGeom>
              <a:avLst/>
              <a:gdLst>
                <a:gd name="T0" fmla="*/ 118 w 291"/>
                <a:gd name="T1" fmla="*/ 273 h 273"/>
                <a:gd name="T2" fmla="*/ 0 w 291"/>
                <a:gd name="T3" fmla="*/ 273 h 273"/>
                <a:gd name="T4" fmla="*/ 0 w 291"/>
                <a:gd name="T5" fmla="*/ 0 h 273"/>
                <a:gd name="T6" fmla="*/ 291 w 291"/>
                <a:gd name="T7" fmla="*/ 0 h 273"/>
                <a:gd name="T8" fmla="*/ 291 w 291"/>
                <a:gd name="T9" fmla="*/ 114 h 273"/>
                <a:gd name="T10" fmla="*/ 282 w 291"/>
                <a:gd name="T11" fmla="*/ 114 h 273"/>
                <a:gd name="T12" fmla="*/ 282 w 291"/>
                <a:gd name="T13" fmla="*/ 9 h 273"/>
                <a:gd name="T14" fmla="*/ 9 w 291"/>
                <a:gd name="T15" fmla="*/ 9 h 273"/>
                <a:gd name="T16" fmla="*/ 9 w 291"/>
                <a:gd name="T17" fmla="*/ 264 h 273"/>
                <a:gd name="T18" fmla="*/ 118 w 291"/>
                <a:gd name="T19" fmla="*/ 264 h 273"/>
                <a:gd name="T20" fmla="*/ 118 w 291"/>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273">
                  <a:moveTo>
                    <a:pt x="118" y="273"/>
                  </a:moveTo>
                  <a:lnTo>
                    <a:pt x="0" y="273"/>
                  </a:lnTo>
                  <a:lnTo>
                    <a:pt x="0" y="0"/>
                  </a:lnTo>
                  <a:lnTo>
                    <a:pt x="291" y="0"/>
                  </a:lnTo>
                  <a:lnTo>
                    <a:pt x="291" y="114"/>
                  </a:lnTo>
                  <a:lnTo>
                    <a:pt x="282" y="114"/>
                  </a:lnTo>
                  <a:lnTo>
                    <a:pt x="282" y="9"/>
                  </a:lnTo>
                  <a:lnTo>
                    <a:pt x="9" y="9"/>
                  </a:lnTo>
                  <a:lnTo>
                    <a:pt x="9" y="264"/>
                  </a:lnTo>
                  <a:lnTo>
                    <a:pt x="118" y="264"/>
                  </a:lnTo>
                  <a:lnTo>
                    <a:pt x="118" y="27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5" name="Rectangle 316"/>
            <p:cNvSpPr>
              <a:spLocks noChangeArrowheads="1"/>
            </p:cNvSpPr>
            <p:nvPr/>
          </p:nvSpPr>
          <p:spPr bwMode="auto">
            <a:xfrm>
              <a:off x="3128964" y="1692275"/>
              <a:ext cx="4460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6" name="Rectangle 317"/>
            <p:cNvSpPr>
              <a:spLocks noChangeArrowheads="1"/>
            </p:cNvSpPr>
            <p:nvPr/>
          </p:nvSpPr>
          <p:spPr bwMode="auto">
            <a:xfrm>
              <a:off x="3149601"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7" name="Rectangle 318"/>
            <p:cNvSpPr>
              <a:spLocks noChangeArrowheads="1"/>
            </p:cNvSpPr>
            <p:nvPr/>
          </p:nvSpPr>
          <p:spPr bwMode="auto">
            <a:xfrm>
              <a:off x="3178176"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8" name="Rectangle 319"/>
            <p:cNvSpPr>
              <a:spLocks noChangeArrowheads="1"/>
            </p:cNvSpPr>
            <p:nvPr/>
          </p:nvSpPr>
          <p:spPr bwMode="auto">
            <a:xfrm>
              <a:off x="3208339" y="16637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9" name="Rectangle 320"/>
            <p:cNvSpPr>
              <a:spLocks noChangeArrowheads="1"/>
            </p:cNvSpPr>
            <p:nvPr/>
          </p:nvSpPr>
          <p:spPr bwMode="auto">
            <a:xfrm>
              <a:off x="3236914" y="16430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0" name="Rectangle 321"/>
            <p:cNvSpPr>
              <a:spLocks noChangeArrowheads="1"/>
            </p:cNvSpPr>
            <p:nvPr/>
          </p:nvSpPr>
          <p:spPr bwMode="auto">
            <a:xfrm>
              <a:off x="3265489" y="1663700"/>
              <a:ext cx="2889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1" name="Freeform 322"/>
            <p:cNvSpPr>
              <a:spLocks/>
            </p:cNvSpPr>
            <p:nvPr/>
          </p:nvSpPr>
          <p:spPr bwMode="auto">
            <a:xfrm>
              <a:off x="3149601" y="1722438"/>
              <a:ext cx="404813" cy="317500"/>
            </a:xfrm>
            <a:custGeom>
              <a:avLst/>
              <a:gdLst>
                <a:gd name="T0" fmla="*/ 91 w 255"/>
                <a:gd name="T1" fmla="*/ 200 h 200"/>
                <a:gd name="T2" fmla="*/ 0 w 255"/>
                <a:gd name="T3" fmla="*/ 200 h 200"/>
                <a:gd name="T4" fmla="*/ 0 w 255"/>
                <a:gd name="T5" fmla="*/ 0 h 200"/>
                <a:gd name="T6" fmla="*/ 255 w 255"/>
                <a:gd name="T7" fmla="*/ 0 h 200"/>
                <a:gd name="T8" fmla="*/ 255 w 255"/>
                <a:gd name="T9" fmla="*/ 50 h 200"/>
                <a:gd name="T10" fmla="*/ 245 w 255"/>
                <a:gd name="T11" fmla="*/ 50 h 200"/>
                <a:gd name="T12" fmla="*/ 245 w 255"/>
                <a:gd name="T13" fmla="*/ 9 h 200"/>
                <a:gd name="T14" fmla="*/ 9 w 255"/>
                <a:gd name="T15" fmla="*/ 9 h 200"/>
                <a:gd name="T16" fmla="*/ 9 w 255"/>
                <a:gd name="T17" fmla="*/ 191 h 200"/>
                <a:gd name="T18" fmla="*/ 91 w 255"/>
                <a:gd name="T19" fmla="*/ 191 h 200"/>
                <a:gd name="T20" fmla="*/ 91 w 255"/>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5" h="200">
                  <a:moveTo>
                    <a:pt x="91" y="200"/>
                  </a:moveTo>
                  <a:lnTo>
                    <a:pt x="0" y="200"/>
                  </a:lnTo>
                  <a:lnTo>
                    <a:pt x="0" y="0"/>
                  </a:lnTo>
                  <a:lnTo>
                    <a:pt x="255" y="0"/>
                  </a:lnTo>
                  <a:lnTo>
                    <a:pt x="255" y="50"/>
                  </a:lnTo>
                  <a:lnTo>
                    <a:pt x="245" y="50"/>
                  </a:lnTo>
                  <a:lnTo>
                    <a:pt x="245" y="9"/>
                  </a:lnTo>
                  <a:lnTo>
                    <a:pt x="9" y="9"/>
                  </a:lnTo>
                  <a:lnTo>
                    <a:pt x="9" y="191"/>
                  </a:lnTo>
                  <a:lnTo>
                    <a:pt x="91" y="191"/>
                  </a:lnTo>
                  <a:lnTo>
                    <a:pt x="91"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2" name="Freeform 323"/>
            <p:cNvSpPr>
              <a:spLocks noEditPoints="1"/>
            </p:cNvSpPr>
            <p:nvPr/>
          </p:nvSpPr>
          <p:spPr bwMode="auto">
            <a:xfrm>
              <a:off x="3294064" y="1808163"/>
              <a:ext cx="288925" cy="288925"/>
            </a:xfrm>
            <a:custGeom>
              <a:avLst/>
              <a:gdLst>
                <a:gd name="T0" fmla="*/ 80 w 160"/>
                <a:gd name="T1" fmla="*/ 160 h 160"/>
                <a:gd name="T2" fmla="*/ 0 w 160"/>
                <a:gd name="T3" fmla="*/ 80 h 160"/>
                <a:gd name="T4" fmla="*/ 80 w 160"/>
                <a:gd name="T5" fmla="*/ 0 h 160"/>
                <a:gd name="T6" fmla="*/ 160 w 160"/>
                <a:gd name="T7" fmla="*/ 80 h 160"/>
                <a:gd name="T8" fmla="*/ 80 w 160"/>
                <a:gd name="T9" fmla="*/ 160 h 160"/>
                <a:gd name="T10" fmla="*/ 80 w 160"/>
                <a:gd name="T11" fmla="*/ 8 h 160"/>
                <a:gd name="T12" fmla="*/ 8 w 160"/>
                <a:gd name="T13" fmla="*/ 80 h 160"/>
                <a:gd name="T14" fmla="*/ 80 w 160"/>
                <a:gd name="T15" fmla="*/ 152 h 160"/>
                <a:gd name="T16" fmla="*/ 152 w 160"/>
                <a:gd name="T17" fmla="*/ 80 h 160"/>
                <a:gd name="T18" fmla="*/ 80 w 160"/>
                <a:gd name="T19" fmla="*/ 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60">
                  <a:moveTo>
                    <a:pt x="80" y="160"/>
                  </a:moveTo>
                  <a:cubicBezTo>
                    <a:pt x="36" y="160"/>
                    <a:pt x="0" y="124"/>
                    <a:pt x="0" y="80"/>
                  </a:cubicBezTo>
                  <a:cubicBezTo>
                    <a:pt x="0" y="36"/>
                    <a:pt x="36" y="0"/>
                    <a:pt x="80" y="0"/>
                  </a:cubicBezTo>
                  <a:cubicBezTo>
                    <a:pt x="125" y="0"/>
                    <a:pt x="160" y="36"/>
                    <a:pt x="160" y="80"/>
                  </a:cubicBezTo>
                  <a:cubicBezTo>
                    <a:pt x="160" y="124"/>
                    <a:pt x="125" y="160"/>
                    <a:pt x="80" y="160"/>
                  </a:cubicBezTo>
                  <a:close/>
                  <a:moveTo>
                    <a:pt x="80" y="8"/>
                  </a:moveTo>
                  <a:cubicBezTo>
                    <a:pt x="41" y="8"/>
                    <a:pt x="8" y="40"/>
                    <a:pt x="8" y="80"/>
                  </a:cubicBezTo>
                  <a:cubicBezTo>
                    <a:pt x="8" y="120"/>
                    <a:pt x="41" y="152"/>
                    <a:pt x="80" y="152"/>
                  </a:cubicBezTo>
                  <a:cubicBezTo>
                    <a:pt x="120" y="152"/>
                    <a:pt x="152" y="120"/>
                    <a:pt x="152" y="80"/>
                  </a:cubicBezTo>
                  <a:cubicBezTo>
                    <a:pt x="152" y="40"/>
                    <a:pt x="120" y="8"/>
                    <a:pt x="8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3" name="Freeform 324"/>
            <p:cNvSpPr>
              <a:spLocks noEditPoints="1"/>
            </p:cNvSpPr>
            <p:nvPr/>
          </p:nvSpPr>
          <p:spPr bwMode="auto">
            <a:xfrm>
              <a:off x="3322639" y="1836738"/>
              <a:ext cx="231775" cy="231775"/>
            </a:xfrm>
            <a:custGeom>
              <a:avLst/>
              <a:gdLst>
                <a:gd name="T0" fmla="*/ 64 w 128"/>
                <a:gd name="T1" fmla="*/ 128 h 128"/>
                <a:gd name="T2" fmla="*/ 0 w 128"/>
                <a:gd name="T3" fmla="*/ 64 h 128"/>
                <a:gd name="T4" fmla="*/ 64 w 128"/>
                <a:gd name="T5" fmla="*/ 0 h 128"/>
                <a:gd name="T6" fmla="*/ 128 w 128"/>
                <a:gd name="T7" fmla="*/ 64 h 128"/>
                <a:gd name="T8" fmla="*/ 64 w 128"/>
                <a:gd name="T9" fmla="*/ 128 h 128"/>
                <a:gd name="T10" fmla="*/ 64 w 128"/>
                <a:gd name="T11" fmla="*/ 8 h 128"/>
                <a:gd name="T12" fmla="*/ 8 w 128"/>
                <a:gd name="T13" fmla="*/ 64 h 128"/>
                <a:gd name="T14" fmla="*/ 64 w 128"/>
                <a:gd name="T15" fmla="*/ 120 h 128"/>
                <a:gd name="T16" fmla="*/ 120 w 128"/>
                <a:gd name="T17" fmla="*/ 64 h 128"/>
                <a:gd name="T18" fmla="*/ 64 w 128"/>
                <a:gd name="T19"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128"/>
                  </a:moveTo>
                  <a:cubicBezTo>
                    <a:pt x="29" y="128"/>
                    <a:pt x="0" y="99"/>
                    <a:pt x="0" y="64"/>
                  </a:cubicBezTo>
                  <a:cubicBezTo>
                    <a:pt x="0" y="29"/>
                    <a:pt x="29" y="0"/>
                    <a:pt x="64" y="0"/>
                  </a:cubicBezTo>
                  <a:cubicBezTo>
                    <a:pt x="100" y="0"/>
                    <a:pt x="128" y="29"/>
                    <a:pt x="128" y="64"/>
                  </a:cubicBezTo>
                  <a:cubicBezTo>
                    <a:pt x="128" y="99"/>
                    <a:pt x="100" y="128"/>
                    <a:pt x="64" y="128"/>
                  </a:cubicBezTo>
                  <a:close/>
                  <a:moveTo>
                    <a:pt x="64" y="8"/>
                  </a:moveTo>
                  <a:cubicBezTo>
                    <a:pt x="34" y="8"/>
                    <a:pt x="8" y="33"/>
                    <a:pt x="8" y="64"/>
                  </a:cubicBezTo>
                  <a:cubicBezTo>
                    <a:pt x="8" y="95"/>
                    <a:pt x="34" y="120"/>
                    <a:pt x="64" y="120"/>
                  </a:cubicBezTo>
                  <a:cubicBezTo>
                    <a:pt x="95" y="120"/>
                    <a:pt x="120" y="95"/>
                    <a:pt x="120" y="64"/>
                  </a:cubicBezTo>
                  <a:cubicBezTo>
                    <a:pt x="120" y="33"/>
                    <a:pt x="95" y="8"/>
                    <a:pt x="6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4" name="Freeform 325"/>
            <p:cNvSpPr>
              <a:spLocks/>
            </p:cNvSpPr>
            <p:nvPr/>
          </p:nvSpPr>
          <p:spPr bwMode="auto">
            <a:xfrm>
              <a:off x="3529014" y="1824038"/>
              <a:ext cx="36513" cy="39688"/>
            </a:xfrm>
            <a:custGeom>
              <a:avLst/>
              <a:gdLst>
                <a:gd name="T0" fmla="*/ 5 w 23"/>
                <a:gd name="T1" fmla="*/ 25 h 25"/>
                <a:gd name="T2" fmla="*/ 0 w 23"/>
                <a:gd name="T3" fmla="*/ 19 h 25"/>
                <a:gd name="T4" fmla="*/ 18 w 23"/>
                <a:gd name="T5" fmla="*/ 0 h 25"/>
                <a:gd name="T6" fmla="*/ 23 w 23"/>
                <a:gd name="T7" fmla="*/ 7 h 25"/>
                <a:gd name="T8" fmla="*/ 5 w 23"/>
                <a:gd name="T9" fmla="*/ 25 h 25"/>
              </a:gdLst>
              <a:ahLst/>
              <a:cxnLst>
                <a:cxn ang="0">
                  <a:pos x="T0" y="T1"/>
                </a:cxn>
                <a:cxn ang="0">
                  <a:pos x="T2" y="T3"/>
                </a:cxn>
                <a:cxn ang="0">
                  <a:pos x="T4" y="T5"/>
                </a:cxn>
                <a:cxn ang="0">
                  <a:pos x="T6" y="T7"/>
                </a:cxn>
                <a:cxn ang="0">
                  <a:pos x="T8" y="T9"/>
                </a:cxn>
              </a:cxnLst>
              <a:rect l="0" t="0" r="r" b="b"/>
              <a:pathLst>
                <a:path w="23" h="25">
                  <a:moveTo>
                    <a:pt x="5" y="25"/>
                  </a:moveTo>
                  <a:lnTo>
                    <a:pt x="0" y="19"/>
                  </a:lnTo>
                  <a:lnTo>
                    <a:pt x="18" y="0"/>
                  </a:lnTo>
                  <a:lnTo>
                    <a:pt x="23" y="7"/>
                  </a:lnTo>
                  <a:lnTo>
                    <a:pt x="5"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5" name="Freeform 326"/>
            <p:cNvSpPr>
              <a:spLocks/>
            </p:cNvSpPr>
            <p:nvPr/>
          </p:nvSpPr>
          <p:spPr bwMode="auto">
            <a:xfrm>
              <a:off x="3543301" y="1817688"/>
              <a:ext cx="30163" cy="31750"/>
            </a:xfrm>
            <a:custGeom>
              <a:avLst/>
              <a:gdLst>
                <a:gd name="T0" fmla="*/ 13 w 19"/>
                <a:gd name="T1" fmla="*/ 20 h 20"/>
                <a:gd name="T2" fmla="*/ 0 w 19"/>
                <a:gd name="T3" fmla="*/ 7 h 20"/>
                <a:gd name="T4" fmla="*/ 5 w 19"/>
                <a:gd name="T5" fmla="*/ 0 h 20"/>
                <a:gd name="T6" fmla="*/ 19 w 19"/>
                <a:gd name="T7" fmla="*/ 14 h 20"/>
                <a:gd name="T8" fmla="*/ 13 w 19"/>
                <a:gd name="T9" fmla="*/ 20 h 20"/>
              </a:gdLst>
              <a:ahLst/>
              <a:cxnLst>
                <a:cxn ang="0">
                  <a:pos x="T0" y="T1"/>
                </a:cxn>
                <a:cxn ang="0">
                  <a:pos x="T2" y="T3"/>
                </a:cxn>
                <a:cxn ang="0">
                  <a:pos x="T4" y="T5"/>
                </a:cxn>
                <a:cxn ang="0">
                  <a:pos x="T6" y="T7"/>
                </a:cxn>
                <a:cxn ang="0">
                  <a:pos x="T8" y="T9"/>
                </a:cxn>
              </a:cxnLst>
              <a:rect l="0" t="0" r="r" b="b"/>
              <a:pathLst>
                <a:path w="19" h="20">
                  <a:moveTo>
                    <a:pt x="13" y="20"/>
                  </a:moveTo>
                  <a:lnTo>
                    <a:pt x="0" y="7"/>
                  </a:lnTo>
                  <a:lnTo>
                    <a:pt x="5" y="0"/>
                  </a:lnTo>
                  <a:lnTo>
                    <a:pt x="19" y="14"/>
                  </a:lnTo>
                  <a:lnTo>
                    <a:pt x="13"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6" name="Freeform 327"/>
            <p:cNvSpPr>
              <a:spLocks/>
            </p:cNvSpPr>
            <p:nvPr/>
          </p:nvSpPr>
          <p:spPr bwMode="auto">
            <a:xfrm>
              <a:off x="3311526" y="1824038"/>
              <a:ext cx="38100" cy="39688"/>
            </a:xfrm>
            <a:custGeom>
              <a:avLst/>
              <a:gdLst>
                <a:gd name="T0" fmla="*/ 19 w 24"/>
                <a:gd name="T1" fmla="*/ 25 h 25"/>
                <a:gd name="T2" fmla="*/ 0 w 24"/>
                <a:gd name="T3" fmla="*/ 7 h 25"/>
                <a:gd name="T4" fmla="*/ 6 w 24"/>
                <a:gd name="T5" fmla="*/ 0 h 25"/>
                <a:gd name="T6" fmla="*/ 24 w 24"/>
                <a:gd name="T7" fmla="*/ 19 h 25"/>
                <a:gd name="T8" fmla="*/ 19 w 24"/>
                <a:gd name="T9" fmla="*/ 25 h 25"/>
              </a:gdLst>
              <a:ahLst/>
              <a:cxnLst>
                <a:cxn ang="0">
                  <a:pos x="T0" y="T1"/>
                </a:cxn>
                <a:cxn ang="0">
                  <a:pos x="T2" y="T3"/>
                </a:cxn>
                <a:cxn ang="0">
                  <a:pos x="T4" y="T5"/>
                </a:cxn>
                <a:cxn ang="0">
                  <a:pos x="T6" y="T7"/>
                </a:cxn>
                <a:cxn ang="0">
                  <a:pos x="T8" y="T9"/>
                </a:cxn>
              </a:cxnLst>
              <a:rect l="0" t="0" r="r" b="b"/>
              <a:pathLst>
                <a:path w="24" h="25">
                  <a:moveTo>
                    <a:pt x="19" y="25"/>
                  </a:moveTo>
                  <a:lnTo>
                    <a:pt x="0" y="7"/>
                  </a:lnTo>
                  <a:lnTo>
                    <a:pt x="6" y="0"/>
                  </a:lnTo>
                  <a:lnTo>
                    <a:pt x="24" y="19"/>
                  </a:lnTo>
                  <a:lnTo>
                    <a:pt x="19"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7" name="Freeform 328"/>
            <p:cNvSpPr>
              <a:spLocks/>
            </p:cNvSpPr>
            <p:nvPr/>
          </p:nvSpPr>
          <p:spPr bwMode="auto">
            <a:xfrm>
              <a:off x="3305176" y="1817688"/>
              <a:ext cx="30163" cy="31750"/>
            </a:xfrm>
            <a:custGeom>
              <a:avLst/>
              <a:gdLst>
                <a:gd name="T0" fmla="*/ 6 w 19"/>
                <a:gd name="T1" fmla="*/ 20 h 20"/>
                <a:gd name="T2" fmla="*/ 0 w 19"/>
                <a:gd name="T3" fmla="*/ 14 h 20"/>
                <a:gd name="T4" fmla="*/ 13 w 19"/>
                <a:gd name="T5" fmla="*/ 0 h 20"/>
                <a:gd name="T6" fmla="*/ 19 w 19"/>
                <a:gd name="T7" fmla="*/ 7 h 20"/>
                <a:gd name="T8" fmla="*/ 6 w 19"/>
                <a:gd name="T9" fmla="*/ 20 h 20"/>
              </a:gdLst>
              <a:ahLst/>
              <a:cxnLst>
                <a:cxn ang="0">
                  <a:pos x="T0" y="T1"/>
                </a:cxn>
                <a:cxn ang="0">
                  <a:pos x="T2" y="T3"/>
                </a:cxn>
                <a:cxn ang="0">
                  <a:pos x="T4" y="T5"/>
                </a:cxn>
                <a:cxn ang="0">
                  <a:pos x="T6" y="T7"/>
                </a:cxn>
                <a:cxn ang="0">
                  <a:pos x="T8" y="T9"/>
                </a:cxn>
              </a:cxnLst>
              <a:rect l="0" t="0" r="r" b="b"/>
              <a:pathLst>
                <a:path w="19" h="20">
                  <a:moveTo>
                    <a:pt x="6" y="20"/>
                  </a:moveTo>
                  <a:lnTo>
                    <a:pt x="0" y="14"/>
                  </a:lnTo>
                  <a:lnTo>
                    <a:pt x="13" y="0"/>
                  </a:lnTo>
                  <a:lnTo>
                    <a:pt x="19" y="7"/>
                  </a:lnTo>
                  <a:lnTo>
                    <a:pt x="6"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8" name="Rectangle 329"/>
            <p:cNvSpPr>
              <a:spLocks noChangeArrowheads="1"/>
            </p:cNvSpPr>
            <p:nvPr/>
          </p:nvSpPr>
          <p:spPr bwMode="auto">
            <a:xfrm>
              <a:off x="3430589" y="1787525"/>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9" name="Rectangle 330"/>
            <p:cNvSpPr>
              <a:spLocks noChangeArrowheads="1"/>
            </p:cNvSpPr>
            <p:nvPr/>
          </p:nvSpPr>
          <p:spPr bwMode="auto">
            <a:xfrm>
              <a:off x="3416301" y="1779588"/>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0" name="Rectangle 331"/>
            <p:cNvSpPr>
              <a:spLocks noChangeArrowheads="1"/>
            </p:cNvSpPr>
            <p:nvPr/>
          </p:nvSpPr>
          <p:spPr bwMode="auto">
            <a:xfrm>
              <a:off x="3438526" y="194627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1" name="Freeform 332"/>
            <p:cNvSpPr>
              <a:spLocks noEditPoints="1"/>
            </p:cNvSpPr>
            <p:nvPr/>
          </p:nvSpPr>
          <p:spPr bwMode="auto">
            <a:xfrm>
              <a:off x="3424239" y="1938338"/>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2"/>
                    <a:pt x="0" y="8"/>
                  </a:cubicBezTo>
                  <a:cubicBezTo>
                    <a:pt x="0" y="4"/>
                    <a:pt x="4" y="0"/>
                    <a:pt x="8" y="0"/>
                  </a:cubicBezTo>
                  <a:cubicBezTo>
                    <a:pt x="13" y="0"/>
                    <a:pt x="16" y="4"/>
                    <a:pt x="16" y="8"/>
                  </a:cubicBezTo>
                  <a:cubicBezTo>
                    <a:pt x="16" y="12"/>
                    <a:pt x="13"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2" name="Rectangle 333"/>
            <p:cNvSpPr>
              <a:spLocks noChangeArrowheads="1"/>
            </p:cNvSpPr>
            <p:nvPr/>
          </p:nvSpPr>
          <p:spPr bwMode="auto">
            <a:xfrm>
              <a:off x="350996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3" name="Rectangle 334"/>
            <p:cNvSpPr>
              <a:spLocks noChangeArrowheads="1"/>
            </p:cNvSpPr>
            <p:nvPr/>
          </p:nvSpPr>
          <p:spPr bwMode="auto">
            <a:xfrm>
              <a:off x="3351214" y="19462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4" name="Rectangle 335"/>
            <p:cNvSpPr>
              <a:spLocks noChangeArrowheads="1"/>
            </p:cNvSpPr>
            <p:nvPr/>
          </p:nvSpPr>
          <p:spPr bwMode="auto">
            <a:xfrm>
              <a:off x="3430589" y="18669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5" name="Rectangle 336"/>
            <p:cNvSpPr>
              <a:spLocks noChangeArrowheads="1"/>
            </p:cNvSpPr>
            <p:nvPr/>
          </p:nvSpPr>
          <p:spPr bwMode="auto">
            <a:xfrm>
              <a:off x="3430589" y="20256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6" name="Rectangle 337"/>
            <p:cNvSpPr>
              <a:spLocks noChangeArrowheads="1"/>
            </p:cNvSpPr>
            <p:nvPr/>
          </p:nvSpPr>
          <p:spPr bwMode="auto">
            <a:xfrm>
              <a:off x="3381376"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7" name="Rectangle 338"/>
            <p:cNvSpPr>
              <a:spLocks noChangeArrowheads="1"/>
            </p:cNvSpPr>
            <p:nvPr/>
          </p:nvSpPr>
          <p:spPr bwMode="auto">
            <a:xfrm>
              <a:off x="3481389" y="18954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8" name="Rectangle 339"/>
            <p:cNvSpPr>
              <a:spLocks noChangeArrowheads="1"/>
            </p:cNvSpPr>
            <p:nvPr/>
          </p:nvSpPr>
          <p:spPr bwMode="auto">
            <a:xfrm>
              <a:off x="3381376"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9" name="Rectangle 340"/>
            <p:cNvSpPr>
              <a:spLocks noChangeArrowheads="1"/>
            </p:cNvSpPr>
            <p:nvPr/>
          </p:nvSpPr>
          <p:spPr bwMode="auto">
            <a:xfrm>
              <a:off x="3481389" y="1995488"/>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45" name="Title 1">
            <a:extLst>
              <a:ext uri="{FF2B5EF4-FFF2-40B4-BE49-F238E27FC236}">
                <a16:creationId xmlns:a16="http://schemas.microsoft.com/office/drawing/2014/main" xmlns="" id="{C4CC0F66-F716-9E4A-A350-90E627E348D3}"/>
              </a:ext>
            </a:extLst>
          </p:cNvPr>
          <p:cNvSpPr txBox="1">
            <a:spLocks/>
          </p:cNvSpPr>
          <p:nvPr/>
        </p:nvSpPr>
        <p:spPr bwMode="auto">
          <a:xfrm>
            <a:off x="1073757" y="1786349"/>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CA" sz="1000" b="1" dirty="0">
                <a:solidFill>
                  <a:schemeClr val="tx1"/>
                </a:solidFill>
              </a:rPr>
              <a:t>Prioritized &amp; Validated Product Backlog</a:t>
            </a:r>
          </a:p>
        </p:txBody>
      </p:sp>
      <p:sp>
        <p:nvSpPr>
          <p:cNvPr id="652" name="Title 1">
            <a:extLst>
              <a:ext uri="{FF2B5EF4-FFF2-40B4-BE49-F238E27FC236}">
                <a16:creationId xmlns:a16="http://schemas.microsoft.com/office/drawing/2014/main" xmlns="" id="{C4CC0F66-F716-9E4A-A350-90E627E348D3}"/>
              </a:ext>
            </a:extLst>
          </p:cNvPr>
          <p:cNvSpPr txBox="1">
            <a:spLocks/>
          </p:cNvSpPr>
          <p:nvPr/>
        </p:nvSpPr>
        <p:spPr bwMode="auto">
          <a:xfrm>
            <a:off x="1073757" y="2097640"/>
            <a:ext cx="2795369" cy="33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a:solidFill>
                  <a:schemeClr val="tx1"/>
                </a:solidFill>
              </a:rPr>
              <a:t>This is the entire </a:t>
            </a:r>
            <a:r>
              <a:rPr lang="en-CA" sz="900" dirty="0" smtClean="0">
                <a:solidFill>
                  <a:schemeClr val="tx1"/>
                </a:solidFill>
              </a:rPr>
              <a:t>collection of </a:t>
            </a:r>
            <a:r>
              <a:rPr lang="en-CA" sz="900" dirty="0">
                <a:solidFill>
                  <a:schemeClr val="tx1"/>
                </a:solidFill>
              </a:rPr>
              <a:t>user stories and bugs for your product</a:t>
            </a:r>
            <a:endParaRPr kumimoji="0" lang="en-CA" sz="900" b="0" i="0" u="none" strike="noStrike" kern="1200" cap="none" spc="0" normalizeH="0" baseline="0" noProof="0" dirty="0">
              <a:ln>
                <a:noFill/>
              </a:ln>
              <a:solidFill>
                <a:schemeClr val="tx1"/>
              </a:solidFill>
              <a:effectLst/>
              <a:uLnTx/>
              <a:uFillTx/>
            </a:endParaRPr>
          </a:p>
        </p:txBody>
      </p:sp>
      <p:grpSp>
        <p:nvGrpSpPr>
          <p:cNvPr id="653" name="Group 652"/>
          <p:cNvGrpSpPr/>
          <p:nvPr/>
        </p:nvGrpSpPr>
        <p:grpSpPr>
          <a:xfrm>
            <a:off x="543571" y="1909521"/>
            <a:ext cx="323850" cy="404812"/>
            <a:chOff x="7324726" y="2465388"/>
            <a:chExt cx="323850" cy="404812"/>
          </a:xfrm>
        </p:grpSpPr>
        <p:sp>
          <p:nvSpPr>
            <p:cNvPr id="665"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6"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7"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8"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9"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0"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1"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2"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3"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4"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5"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6"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7"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8"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9"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80"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81"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82"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5"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6"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7"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8"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9"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0"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1"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2"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3"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4"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5"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756" name="Title 1">
            <a:extLst>
              <a:ext uri="{FF2B5EF4-FFF2-40B4-BE49-F238E27FC236}">
                <a16:creationId xmlns:a16="http://schemas.microsoft.com/office/drawing/2014/main" xmlns="" id="{C4CC0F66-F716-9E4A-A350-90E627E348D3}"/>
              </a:ext>
            </a:extLst>
          </p:cNvPr>
          <p:cNvSpPr txBox="1">
            <a:spLocks/>
          </p:cNvSpPr>
          <p:nvPr/>
        </p:nvSpPr>
        <p:spPr bwMode="auto">
          <a:xfrm>
            <a:off x="5030223" y="235029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Standards Review</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757" name="Title 1">
            <a:extLst>
              <a:ext uri="{FF2B5EF4-FFF2-40B4-BE49-F238E27FC236}">
                <a16:creationId xmlns:a16="http://schemas.microsoft.com/office/drawing/2014/main" xmlns="" id="{C4CC0F66-F716-9E4A-A350-90E627E348D3}"/>
              </a:ext>
            </a:extLst>
          </p:cNvPr>
          <p:cNvSpPr txBox="1">
            <a:spLocks/>
          </p:cNvSpPr>
          <p:nvPr/>
        </p:nvSpPr>
        <p:spPr bwMode="auto">
          <a:xfrm>
            <a:off x="5030223" y="2623270"/>
            <a:ext cx="2795369" cy="51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smtClean="0">
                <a:solidFill>
                  <a:schemeClr val="tx1"/>
                </a:solidFill>
              </a:rPr>
              <a:t>In this play, the </a:t>
            </a:r>
            <a:r>
              <a:rPr lang="en-CA" sz="900" dirty="0">
                <a:solidFill>
                  <a:schemeClr val="tx1"/>
                </a:solidFill>
              </a:rPr>
              <a:t>team will be validating standards by confirming adherence to existing standards or setting new </a:t>
            </a:r>
            <a:r>
              <a:rPr lang="en-CA" sz="900" dirty="0" smtClean="0">
                <a:solidFill>
                  <a:schemeClr val="tx1"/>
                </a:solidFill>
              </a:rPr>
              <a:t>standards.</a:t>
            </a:r>
            <a:endParaRPr kumimoji="0" lang="en-CA" sz="900" b="0" i="0" u="none" strike="noStrike" kern="1200" cap="none" spc="0" normalizeH="0" baseline="0" noProof="0" dirty="0">
              <a:ln>
                <a:noFill/>
              </a:ln>
              <a:solidFill>
                <a:schemeClr val="tx1"/>
              </a:solidFill>
              <a:effectLst/>
              <a:uLnTx/>
              <a:uFillTx/>
            </a:endParaRPr>
          </a:p>
        </p:txBody>
      </p:sp>
      <p:sp>
        <p:nvSpPr>
          <p:cNvPr id="852" name="Title 1">
            <a:extLst>
              <a:ext uri="{FF2B5EF4-FFF2-40B4-BE49-F238E27FC236}">
                <a16:creationId xmlns:a16="http://schemas.microsoft.com/office/drawing/2014/main" xmlns="" id="{C4CC0F66-F716-9E4A-A350-90E627E348D3}"/>
              </a:ext>
            </a:extLst>
          </p:cNvPr>
          <p:cNvSpPr txBox="1">
            <a:spLocks/>
          </p:cNvSpPr>
          <p:nvPr/>
        </p:nvSpPr>
        <p:spPr bwMode="auto">
          <a:xfrm>
            <a:off x="5030223" y="384571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Development</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3" name="Title 1">
            <a:extLst>
              <a:ext uri="{FF2B5EF4-FFF2-40B4-BE49-F238E27FC236}">
                <a16:creationId xmlns:a16="http://schemas.microsoft.com/office/drawing/2014/main" xmlns="" id="{C4CC0F66-F716-9E4A-A350-90E627E348D3}"/>
              </a:ext>
            </a:extLst>
          </p:cNvPr>
          <p:cNvSpPr txBox="1">
            <a:spLocks/>
          </p:cNvSpPr>
          <p:nvPr/>
        </p:nvSpPr>
        <p:spPr bwMode="auto">
          <a:xfrm>
            <a:off x="5030223" y="4125719"/>
            <a:ext cx="2795369" cy="512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smtClean="0">
                <a:solidFill>
                  <a:schemeClr val="tx1"/>
                </a:solidFill>
              </a:rPr>
              <a:t>For software projects, the </a:t>
            </a:r>
            <a:r>
              <a:rPr lang="en-CA" sz="900" dirty="0">
                <a:solidFill>
                  <a:schemeClr val="tx1"/>
                </a:solidFill>
              </a:rPr>
              <a:t>team will be focused on designing and coding the application through a series of sprints.</a:t>
            </a:r>
            <a:endParaRPr kumimoji="0" lang="en-CA" sz="900" b="0" i="0" u="none" strike="noStrike" kern="1200" cap="none" spc="0" normalizeH="0" baseline="0" noProof="0" dirty="0">
              <a:ln>
                <a:noFill/>
              </a:ln>
              <a:solidFill>
                <a:schemeClr val="tx1"/>
              </a:solidFill>
              <a:effectLst/>
              <a:uLnTx/>
              <a:uFillTx/>
            </a:endParaRPr>
          </a:p>
        </p:txBody>
      </p:sp>
      <p:sp>
        <p:nvSpPr>
          <p:cNvPr id="854" name="Title 1">
            <a:extLst>
              <a:ext uri="{FF2B5EF4-FFF2-40B4-BE49-F238E27FC236}">
                <a16:creationId xmlns:a16="http://schemas.microsoft.com/office/drawing/2014/main" xmlns="" id="{C4CC0F66-F716-9E4A-A350-90E627E348D3}"/>
              </a:ext>
            </a:extLst>
          </p:cNvPr>
          <p:cNvSpPr txBox="1">
            <a:spLocks/>
          </p:cNvSpPr>
          <p:nvPr/>
        </p:nvSpPr>
        <p:spPr bwMode="auto">
          <a:xfrm>
            <a:off x="5030223" y="454518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Unit &amp;</a:t>
            </a:r>
            <a:r>
              <a:rPr kumimoji="0" lang="en-CA" sz="1000" b="1"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QA Testing</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5" name="Title 1">
            <a:extLst>
              <a:ext uri="{FF2B5EF4-FFF2-40B4-BE49-F238E27FC236}">
                <a16:creationId xmlns:a16="http://schemas.microsoft.com/office/drawing/2014/main" xmlns="" id="{C4CC0F66-F716-9E4A-A350-90E627E348D3}"/>
              </a:ext>
            </a:extLst>
          </p:cNvPr>
          <p:cNvSpPr txBox="1">
            <a:spLocks/>
          </p:cNvSpPr>
          <p:nvPr/>
        </p:nvSpPr>
        <p:spPr bwMode="auto">
          <a:xfrm>
            <a:off x="5030223" y="4838384"/>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Establish a</a:t>
            </a:r>
            <a:r>
              <a:rPr lang="en-CA" sz="900" dirty="0">
                <a:solidFill>
                  <a:schemeClr val="tx1"/>
                </a:solidFill>
              </a:rPr>
              <a:t> test plan </a:t>
            </a:r>
            <a:r>
              <a:rPr lang="en-CA" sz="900" dirty="0" smtClean="0">
                <a:solidFill>
                  <a:schemeClr val="tx1"/>
                </a:solidFill>
              </a:rPr>
              <a:t>that outlines </a:t>
            </a:r>
            <a:r>
              <a:rPr lang="en-CA" sz="900" dirty="0">
                <a:solidFill>
                  <a:schemeClr val="tx1"/>
                </a:solidFill>
              </a:rPr>
              <a:t>the approach and scope for all testing activities on the target application</a:t>
            </a:r>
            <a:endParaRPr kumimoji="0" lang="en-CA" sz="900" b="0" i="0" u="none" strike="noStrike" kern="1200" cap="none" spc="0" normalizeH="0" baseline="0" noProof="0" dirty="0">
              <a:ln>
                <a:noFill/>
              </a:ln>
              <a:solidFill>
                <a:schemeClr val="tx1"/>
              </a:solidFill>
              <a:effectLst/>
              <a:uLnTx/>
              <a:uFillTx/>
            </a:endParaRPr>
          </a:p>
        </p:txBody>
      </p:sp>
      <p:sp>
        <p:nvSpPr>
          <p:cNvPr id="856" name="Title 1">
            <a:extLst>
              <a:ext uri="{FF2B5EF4-FFF2-40B4-BE49-F238E27FC236}">
                <a16:creationId xmlns:a16="http://schemas.microsoft.com/office/drawing/2014/main" xmlns="" id="{C4CC0F66-F716-9E4A-A350-90E627E348D3}"/>
              </a:ext>
            </a:extLst>
          </p:cNvPr>
          <p:cNvSpPr txBox="1">
            <a:spLocks/>
          </p:cNvSpPr>
          <p:nvPr/>
        </p:nvSpPr>
        <p:spPr bwMode="auto">
          <a:xfrm>
            <a:off x="5030223" y="306324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Develop</a:t>
            </a:r>
            <a:r>
              <a:rPr kumimoji="0" lang="en-CA" sz="1000" b="1"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a:t>
            </a: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Proof of Concept</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7" name="Title 1">
            <a:extLst>
              <a:ext uri="{FF2B5EF4-FFF2-40B4-BE49-F238E27FC236}">
                <a16:creationId xmlns:a16="http://schemas.microsoft.com/office/drawing/2014/main" xmlns="" id="{C4CC0F66-F716-9E4A-A350-90E627E348D3}"/>
              </a:ext>
            </a:extLst>
          </p:cNvPr>
          <p:cNvSpPr txBox="1">
            <a:spLocks/>
          </p:cNvSpPr>
          <p:nvPr/>
        </p:nvSpPr>
        <p:spPr bwMode="auto">
          <a:xfrm>
            <a:off x="5030223" y="3356443"/>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proof of concept is a demonstration to verify that certain concepts</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or hypothesis are valid and can be achieved in development.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58" name="Title 1">
            <a:extLst>
              <a:ext uri="{FF2B5EF4-FFF2-40B4-BE49-F238E27FC236}">
                <a16:creationId xmlns:a16="http://schemas.microsoft.com/office/drawing/2014/main" xmlns="" id="{C4CC0F66-F716-9E4A-A350-90E627E348D3}"/>
              </a:ext>
            </a:extLst>
          </p:cNvPr>
          <p:cNvSpPr txBox="1">
            <a:spLocks/>
          </p:cNvSpPr>
          <p:nvPr/>
        </p:nvSpPr>
        <p:spPr bwMode="auto">
          <a:xfrm>
            <a:off x="5030223" y="1766229"/>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CA" sz="1000" b="1" dirty="0" smtClean="0">
                <a:solidFill>
                  <a:schemeClr val="tx1"/>
                </a:solidFill>
              </a:rPr>
              <a:t>Solution Design</a:t>
            </a:r>
            <a:endParaRPr lang="en-CA" sz="1000" b="1" dirty="0">
              <a:solidFill>
                <a:schemeClr val="tx1"/>
              </a:solidFill>
            </a:endParaRPr>
          </a:p>
        </p:txBody>
      </p:sp>
      <p:sp>
        <p:nvSpPr>
          <p:cNvPr id="859" name="Title 1">
            <a:extLst>
              <a:ext uri="{FF2B5EF4-FFF2-40B4-BE49-F238E27FC236}">
                <a16:creationId xmlns:a16="http://schemas.microsoft.com/office/drawing/2014/main" xmlns="" id="{C4CC0F66-F716-9E4A-A350-90E627E348D3}"/>
              </a:ext>
            </a:extLst>
          </p:cNvPr>
          <p:cNvSpPr txBox="1">
            <a:spLocks/>
          </p:cNvSpPr>
          <p:nvPr/>
        </p:nvSpPr>
        <p:spPr bwMode="auto">
          <a:xfrm>
            <a:off x="5030223" y="2077520"/>
            <a:ext cx="2795369" cy="33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smtClean="0">
                <a:solidFill>
                  <a:schemeClr val="tx1"/>
                </a:solidFill>
              </a:rPr>
              <a:t>Confirming </a:t>
            </a:r>
            <a:r>
              <a:rPr lang="en-CA" sz="900" dirty="0">
                <a:solidFill>
                  <a:schemeClr val="tx1"/>
                </a:solidFill>
              </a:rPr>
              <a:t>the technical architecture and application </a:t>
            </a:r>
            <a:r>
              <a:rPr lang="en-CA" sz="900" dirty="0" smtClean="0">
                <a:solidFill>
                  <a:schemeClr val="tx1"/>
                </a:solidFill>
              </a:rPr>
              <a:t>design of the product.</a:t>
            </a:r>
            <a:endParaRPr kumimoji="0" lang="en-CA" sz="900" b="0" i="0" u="none" strike="noStrike" kern="1200" cap="none" spc="0" normalizeH="0" baseline="0" noProof="0" dirty="0">
              <a:ln>
                <a:noFill/>
              </a:ln>
              <a:solidFill>
                <a:schemeClr val="tx1"/>
              </a:solidFill>
              <a:effectLst/>
              <a:uLnTx/>
              <a:uFillTx/>
            </a:endParaRPr>
          </a:p>
        </p:txBody>
      </p:sp>
      <p:sp>
        <p:nvSpPr>
          <p:cNvPr id="860" name="Title 1">
            <a:extLst>
              <a:ext uri="{FF2B5EF4-FFF2-40B4-BE49-F238E27FC236}">
                <a16:creationId xmlns:a16="http://schemas.microsoft.com/office/drawing/2014/main" xmlns="" id="{C4CC0F66-F716-9E4A-A350-90E627E348D3}"/>
              </a:ext>
            </a:extLst>
          </p:cNvPr>
          <p:cNvSpPr txBox="1">
            <a:spLocks/>
          </p:cNvSpPr>
          <p:nvPr/>
        </p:nvSpPr>
        <p:spPr bwMode="auto">
          <a:xfrm>
            <a:off x="5030223" y="5301769"/>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 Backlog Refinement</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61" name="Title 1">
            <a:extLst>
              <a:ext uri="{FF2B5EF4-FFF2-40B4-BE49-F238E27FC236}">
                <a16:creationId xmlns:a16="http://schemas.microsoft.com/office/drawing/2014/main" xmlns="" id="{C4CC0F66-F716-9E4A-A350-90E627E348D3}"/>
              </a:ext>
            </a:extLst>
          </p:cNvPr>
          <p:cNvSpPr txBox="1">
            <a:spLocks/>
          </p:cNvSpPr>
          <p:nvPr/>
        </p:nvSpPr>
        <p:spPr bwMode="auto">
          <a:xfrm>
            <a:off x="5030223" y="5594964"/>
            <a:ext cx="2702602" cy="58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Review, estimate and prioritize user stories in the backlog</a:t>
            </a:r>
            <a:r>
              <a:rPr lang="en-CA" sz="900" dirty="0">
                <a:solidFill>
                  <a:prstClr val="black"/>
                </a:solidFill>
              </a:rPr>
              <a:t> </a:t>
            </a:r>
            <a:r>
              <a:rPr lang="en-CA" sz="900" dirty="0" smtClean="0">
                <a:solidFill>
                  <a:prstClr val="black"/>
                </a:solidFill>
              </a:rPr>
              <a:t>on a regular basis to make sure that the items at the top of the backlog are getting closer to the definition of ready.</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288" name="Picture 287"/>
          <p:cNvPicPr>
            <a:picLocks noChangeAspect="1"/>
          </p:cNvPicPr>
          <p:nvPr/>
        </p:nvPicPr>
        <p:blipFill>
          <a:blip r:embed="rId3"/>
          <a:stretch>
            <a:fillRect/>
          </a:stretch>
        </p:blipFill>
        <p:spPr>
          <a:xfrm>
            <a:off x="10080285" y="170388"/>
            <a:ext cx="1886827" cy="590637"/>
          </a:xfrm>
          <a:prstGeom prst="rect">
            <a:avLst/>
          </a:prstGeom>
        </p:spPr>
      </p:pic>
      <p:grpSp>
        <p:nvGrpSpPr>
          <p:cNvPr id="949" name="Group 948"/>
          <p:cNvGrpSpPr/>
          <p:nvPr/>
        </p:nvGrpSpPr>
        <p:grpSpPr>
          <a:xfrm>
            <a:off x="4487496" y="2596487"/>
            <a:ext cx="431800" cy="461963"/>
            <a:chOff x="8012114" y="3155950"/>
            <a:chExt cx="431800" cy="461963"/>
          </a:xfrm>
        </p:grpSpPr>
        <p:sp>
          <p:nvSpPr>
            <p:cNvPr id="950" name="Freeform 106"/>
            <p:cNvSpPr>
              <a:spLocks/>
            </p:cNvSpPr>
            <p:nvPr/>
          </p:nvSpPr>
          <p:spPr bwMode="auto">
            <a:xfrm>
              <a:off x="8040689" y="3228975"/>
              <a:ext cx="287338" cy="388938"/>
            </a:xfrm>
            <a:custGeom>
              <a:avLst/>
              <a:gdLst>
                <a:gd name="T0" fmla="*/ 156 w 160"/>
                <a:gd name="T1" fmla="*/ 216 h 216"/>
                <a:gd name="T2" fmla="*/ 4 w 160"/>
                <a:gd name="T3" fmla="*/ 216 h 216"/>
                <a:gd name="T4" fmla="*/ 0 w 160"/>
                <a:gd name="T5" fmla="*/ 212 h 216"/>
                <a:gd name="T6" fmla="*/ 0 w 160"/>
                <a:gd name="T7" fmla="*/ 4 h 216"/>
                <a:gd name="T8" fmla="*/ 4 w 160"/>
                <a:gd name="T9" fmla="*/ 0 h 216"/>
                <a:gd name="T10" fmla="*/ 24 w 160"/>
                <a:gd name="T11" fmla="*/ 0 h 216"/>
                <a:gd name="T12" fmla="*/ 24 w 160"/>
                <a:gd name="T13" fmla="*/ 8 h 216"/>
                <a:gd name="T14" fmla="*/ 8 w 160"/>
                <a:gd name="T15" fmla="*/ 8 h 216"/>
                <a:gd name="T16" fmla="*/ 8 w 160"/>
                <a:gd name="T17" fmla="*/ 208 h 216"/>
                <a:gd name="T18" fmla="*/ 152 w 160"/>
                <a:gd name="T19" fmla="*/ 208 h 216"/>
                <a:gd name="T20" fmla="*/ 152 w 160"/>
                <a:gd name="T21" fmla="*/ 32 h 216"/>
                <a:gd name="T22" fmla="*/ 160 w 160"/>
                <a:gd name="T23" fmla="*/ 32 h 216"/>
                <a:gd name="T24" fmla="*/ 160 w 160"/>
                <a:gd name="T25" fmla="*/ 212 h 216"/>
                <a:gd name="T26" fmla="*/ 156 w 160"/>
                <a:gd name="T27"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0" h="216">
                  <a:moveTo>
                    <a:pt x="156" y="216"/>
                  </a:moveTo>
                  <a:cubicBezTo>
                    <a:pt x="4" y="216"/>
                    <a:pt x="4" y="216"/>
                    <a:pt x="4" y="216"/>
                  </a:cubicBezTo>
                  <a:cubicBezTo>
                    <a:pt x="2" y="216"/>
                    <a:pt x="0" y="215"/>
                    <a:pt x="0" y="212"/>
                  </a:cubicBezTo>
                  <a:cubicBezTo>
                    <a:pt x="0" y="4"/>
                    <a:pt x="0" y="4"/>
                    <a:pt x="0" y="4"/>
                  </a:cubicBezTo>
                  <a:cubicBezTo>
                    <a:pt x="0" y="2"/>
                    <a:pt x="2" y="0"/>
                    <a:pt x="4" y="0"/>
                  </a:cubicBezTo>
                  <a:cubicBezTo>
                    <a:pt x="24" y="0"/>
                    <a:pt x="24" y="0"/>
                    <a:pt x="24" y="0"/>
                  </a:cubicBezTo>
                  <a:cubicBezTo>
                    <a:pt x="24" y="8"/>
                    <a:pt x="24" y="8"/>
                    <a:pt x="24" y="8"/>
                  </a:cubicBezTo>
                  <a:cubicBezTo>
                    <a:pt x="8" y="8"/>
                    <a:pt x="8" y="8"/>
                    <a:pt x="8" y="8"/>
                  </a:cubicBezTo>
                  <a:cubicBezTo>
                    <a:pt x="8" y="208"/>
                    <a:pt x="8" y="208"/>
                    <a:pt x="8" y="208"/>
                  </a:cubicBezTo>
                  <a:cubicBezTo>
                    <a:pt x="152" y="208"/>
                    <a:pt x="152" y="208"/>
                    <a:pt x="152" y="208"/>
                  </a:cubicBezTo>
                  <a:cubicBezTo>
                    <a:pt x="152" y="32"/>
                    <a:pt x="152" y="32"/>
                    <a:pt x="152" y="32"/>
                  </a:cubicBezTo>
                  <a:cubicBezTo>
                    <a:pt x="160" y="32"/>
                    <a:pt x="160" y="32"/>
                    <a:pt x="160" y="32"/>
                  </a:cubicBezTo>
                  <a:cubicBezTo>
                    <a:pt x="160" y="212"/>
                    <a:pt x="160" y="212"/>
                    <a:pt x="160" y="212"/>
                  </a:cubicBezTo>
                  <a:cubicBezTo>
                    <a:pt x="160" y="215"/>
                    <a:pt x="158" y="216"/>
                    <a:pt x="156" y="2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1" name="Rectangle 107"/>
            <p:cNvSpPr>
              <a:spLocks noChangeArrowheads="1"/>
            </p:cNvSpPr>
            <p:nvPr/>
          </p:nvSpPr>
          <p:spPr bwMode="auto">
            <a:xfrm>
              <a:off x="8012114" y="3214688"/>
              <a:ext cx="14288" cy="3175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2" name="Freeform 108"/>
            <p:cNvSpPr>
              <a:spLocks noEditPoints="1"/>
            </p:cNvSpPr>
            <p:nvPr/>
          </p:nvSpPr>
          <p:spPr bwMode="auto">
            <a:xfrm>
              <a:off x="8012114" y="3155950"/>
              <a:ext cx="344488" cy="115888"/>
            </a:xfrm>
            <a:custGeom>
              <a:avLst/>
              <a:gdLst>
                <a:gd name="T0" fmla="*/ 160 w 192"/>
                <a:gd name="T1" fmla="*/ 64 h 64"/>
                <a:gd name="T2" fmla="*/ 36 w 192"/>
                <a:gd name="T3" fmla="*/ 64 h 64"/>
                <a:gd name="T4" fmla="*/ 32 w 192"/>
                <a:gd name="T5" fmla="*/ 61 h 64"/>
                <a:gd name="T6" fmla="*/ 35 w 192"/>
                <a:gd name="T7" fmla="*/ 56 h 64"/>
                <a:gd name="T8" fmla="*/ 56 w 192"/>
                <a:gd name="T9" fmla="*/ 32 h 64"/>
                <a:gd name="T10" fmla="*/ 32 w 192"/>
                <a:gd name="T11" fmla="*/ 8 h 64"/>
                <a:gd name="T12" fmla="*/ 8 w 192"/>
                <a:gd name="T13" fmla="*/ 32 h 64"/>
                <a:gd name="T14" fmla="*/ 0 w 192"/>
                <a:gd name="T15" fmla="*/ 32 h 64"/>
                <a:gd name="T16" fmla="*/ 32 w 192"/>
                <a:gd name="T17" fmla="*/ 0 h 64"/>
                <a:gd name="T18" fmla="*/ 160 w 192"/>
                <a:gd name="T19" fmla="*/ 0 h 64"/>
                <a:gd name="T20" fmla="*/ 192 w 192"/>
                <a:gd name="T21" fmla="*/ 32 h 64"/>
                <a:gd name="T22" fmla="*/ 160 w 192"/>
                <a:gd name="T23" fmla="*/ 64 h 64"/>
                <a:gd name="T24" fmla="*/ 53 w 192"/>
                <a:gd name="T25" fmla="*/ 56 h 64"/>
                <a:gd name="T26" fmla="*/ 160 w 192"/>
                <a:gd name="T27" fmla="*/ 56 h 64"/>
                <a:gd name="T28" fmla="*/ 184 w 192"/>
                <a:gd name="T29" fmla="*/ 32 h 64"/>
                <a:gd name="T30" fmla="*/ 160 w 192"/>
                <a:gd name="T31" fmla="*/ 8 h 64"/>
                <a:gd name="T32" fmla="*/ 53 w 192"/>
                <a:gd name="T33" fmla="*/ 8 h 64"/>
                <a:gd name="T34" fmla="*/ 64 w 192"/>
                <a:gd name="T35" fmla="*/ 32 h 64"/>
                <a:gd name="T36" fmla="*/ 53 w 192"/>
                <a:gd name="T37"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64">
                  <a:moveTo>
                    <a:pt x="160" y="64"/>
                  </a:moveTo>
                  <a:cubicBezTo>
                    <a:pt x="36" y="64"/>
                    <a:pt x="36" y="64"/>
                    <a:pt x="36" y="64"/>
                  </a:cubicBezTo>
                  <a:cubicBezTo>
                    <a:pt x="34" y="64"/>
                    <a:pt x="32" y="63"/>
                    <a:pt x="32" y="61"/>
                  </a:cubicBezTo>
                  <a:cubicBezTo>
                    <a:pt x="32" y="59"/>
                    <a:pt x="33" y="57"/>
                    <a:pt x="35" y="56"/>
                  </a:cubicBezTo>
                  <a:cubicBezTo>
                    <a:pt x="36" y="56"/>
                    <a:pt x="56" y="53"/>
                    <a:pt x="56" y="32"/>
                  </a:cubicBezTo>
                  <a:cubicBezTo>
                    <a:pt x="56" y="19"/>
                    <a:pt x="45" y="8"/>
                    <a:pt x="32" y="8"/>
                  </a:cubicBezTo>
                  <a:cubicBezTo>
                    <a:pt x="19" y="8"/>
                    <a:pt x="8" y="19"/>
                    <a:pt x="8" y="32"/>
                  </a:cubicBezTo>
                  <a:cubicBezTo>
                    <a:pt x="0" y="32"/>
                    <a:pt x="0" y="32"/>
                    <a:pt x="0" y="32"/>
                  </a:cubicBezTo>
                  <a:cubicBezTo>
                    <a:pt x="0" y="15"/>
                    <a:pt x="14" y="0"/>
                    <a:pt x="32" y="0"/>
                  </a:cubicBezTo>
                  <a:cubicBezTo>
                    <a:pt x="160" y="0"/>
                    <a:pt x="160" y="0"/>
                    <a:pt x="160" y="0"/>
                  </a:cubicBezTo>
                  <a:cubicBezTo>
                    <a:pt x="178" y="0"/>
                    <a:pt x="192" y="15"/>
                    <a:pt x="192" y="32"/>
                  </a:cubicBezTo>
                  <a:cubicBezTo>
                    <a:pt x="192" y="50"/>
                    <a:pt x="178" y="64"/>
                    <a:pt x="160" y="64"/>
                  </a:cubicBezTo>
                  <a:close/>
                  <a:moveTo>
                    <a:pt x="53" y="56"/>
                  </a:moveTo>
                  <a:cubicBezTo>
                    <a:pt x="160" y="56"/>
                    <a:pt x="160" y="56"/>
                    <a:pt x="160" y="56"/>
                  </a:cubicBezTo>
                  <a:cubicBezTo>
                    <a:pt x="173" y="56"/>
                    <a:pt x="184" y="46"/>
                    <a:pt x="184" y="32"/>
                  </a:cubicBezTo>
                  <a:cubicBezTo>
                    <a:pt x="184" y="19"/>
                    <a:pt x="173" y="8"/>
                    <a:pt x="160" y="8"/>
                  </a:cubicBezTo>
                  <a:cubicBezTo>
                    <a:pt x="53" y="8"/>
                    <a:pt x="53" y="8"/>
                    <a:pt x="53" y="8"/>
                  </a:cubicBezTo>
                  <a:cubicBezTo>
                    <a:pt x="60" y="14"/>
                    <a:pt x="64" y="23"/>
                    <a:pt x="64" y="32"/>
                  </a:cubicBezTo>
                  <a:cubicBezTo>
                    <a:pt x="64" y="44"/>
                    <a:pt x="59" y="51"/>
                    <a:pt x="53" y="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3" name="Rectangle 109"/>
            <p:cNvSpPr>
              <a:spLocks noChangeArrowheads="1"/>
            </p:cNvSpPr>
            <p:nvPr/>
          </p:nvSpPr>
          <p:spPr bwMode="auto">
            <a:xfrm>
              <a:off x="8083551" y="3343275"/>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4" name="Rectangle 110"/>
            <p:cNvSpPr>
              <a:spLocks noChangeArrowheads="1"/>
            </p:cNvSpPr>
            <p:nvPr/>
          </p:nvSpPr>
          <p:spPr bwMode="auto">
            <a:xfrm>
              <a:off x="8083551" y="33734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5" name="Rectangle 111"/>
            <p:cNvSpPr>
              <a:spLocks noChangeArrowheads="1"/>
            </p:cNvSpPr>
            <p:nvPr/>
          </p:nvSpPr>
          <p:spPr bwMode="auto">
            <a:xfrm>
              <a:off x="8083551" y="340201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6" name="Rectangle 112"/>
            <p:cNvSpPr>
              <a:spLocks noChangeArrowheads="1"/>
            </p:cNvSpPr>
            <p:nvPr/>
          </p:nvSpPr>
          <p:spPr bwMode="auto">
            <a:xfrm>
              <a:off x="8083551" y="343058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7" name="Rectangle 113"/>
            <p:cNvSpPr>
              <a:spLocks noChangeArrowheads="1"/>
            </p:cNvSpPr>
            <p:nvPr/>
          </p:nvSpPr>
          <p:spPr bwMode="auto">
            <a:xfrm>
              <a:off x="8083551" y="345916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8" name="Rectangle 114"/>
            <p:cNvSpPr>
              <a:spLocks noChangeArrowheads="1"/>
            </p:cNvSpPr>
            <p:nvPr/>
          </p:nvSpPr>
          <p:spPr bwMode="auto">
            <a:xfrm>
              <a:off x="8083551" y="34877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59" name="Rectangle 115"/>
            <p:cNvSpPr>
              <a:spLocks noChangeArrowheads="1"/>
            </p:cNvSpPr>
            <p:nvPr/>
          </p:nvSpPr>
          <p:spPr bwMode="auto">
            <a:xfrm>
              <a:off x="8083551" y="3516313"/>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0" name="Rectangle 116"/>
            <p:cNvSpPr>
              <a:spLocks noChangeArrowheads="1"/>
            </p:cNvSpPr>
            <p:nvPr/>
          </p:nvSpPr>
          <p:spPr bwMode="auto">
            <a:xfrm>
              <a:off x="8177214"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1" name="Rectangle 117"/>
            <p:cNvSpPr>
              <a:spLocks noChangeArrowheads="1"/>
            </p:cNvSpPr>
            <p:nvPr/>
          </p:nvSpPr>
          <p:spPr bwMode="auto">
            <a:xfrm>
              <a:off x="820578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2" name="Rectangle 118"/>
            <p:cNvSpPr>
              <a:spLocks noChangeArrowheads="1"/>
            </p:cNvSpPr>
            <p:nvPr/>
          </p:nvSpPr>
          <p:spPr bwMode="auto">
            <a:xfrm>
              <a:off x="814863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3" name="Rectangle 119"/>
            <p:cNvSpPr>
              <a:spLocks noChangeArrowheads="1"/>
            </p:cNvSpPr>
            <p:nvPr/>
          </p:nvSpPr>
          <p:spPr bwMode="auto">
            <a:xfrm>
              <a:off x="8213726" y="356076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4" name="Rectangle 120"/>
            <p:cNvSpPr>
              <a:spLocks noChangeArrowheads="1"/>
            </p:cNvSpPr>
            <p:nvPr/>
          </p:nvSpPr>
          <p:spPr bwMode="auto">
            <a:xfrm>
              <a:off x="8047039" y="325755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5" name="Freeform 121"/>
            <p:cNvSpPr>
              <a:spLocks/>
            </p:cNvSpPr>
            <p:nvPr/>
          </p:nvSpPr>
          <p:spPr bwMode="auto">
            <a:xfrm>
              <a:off x="8356601" y="3387725"/>
              <a:ext cx="79375" cy="144463"/>
            </a:xfrm>
            <a:custGeom>
              <a:avLst/>
              <a:gdLst>
                <a:gd name="T0" fmla="*/ 44 w 44"/>
                <a:gd name="T1" fmla="*/ 80 h 80"/>
                <a:gd name="T2" fmla="*/ 12 w 44"/>
                <a:gd name="T3" fmla="*/ 80 h 80"/>
                <a:gd name="T4" fmla="*/ 0 w 44"/>
                <a:gd name="T5" fmla="*/ 68 h 80"/>
                <a:gd name="T6" fmla="*/ 0 w 44"/>
                <a:gd name="T7" fmla="*/ 0 h 80"/>
                <a:gd name="T8" fmla="*/ 8 w 44"/>
                <a:gd name="T9" fmla="*/ 0 h 80"/>
                <a:gd name="T10" fmla="*/ 8 w 44"/>
                <a:gd name="T11" fmla="*/ 68 h 80"/>
                <a:gd name="T12" fmla="*/ 12 w 44"/>
                <a:gd name="T13" fmla="*/ 72 h 80"/>
                <a:gd name="T14" fmla="*/ 44 w 44"/>
                <a:gd name="T15" fmla="*/ 72 h 80"/>
                <a:gd name="T16" fmla="*/ 44 w 44"/>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80">
                  <a:moveTo>
                    <a:pt x="44" y="80"/>
                  </a:moveTo>
                  <a:cubicBezTo>
                    <a:pt x="12" y="80"/>
                    <a:pt x="12" y="80"/>
                    <a:pt x="12" y="80"/>
                  </a:cubicBezTo>
                  <a:cubicBezTo>
                    <a:pt x="5" y="80"/>
                    <a:pt x="0" y="75"/>
                    <a:pt x="0" y="68"/>
                  </a:cubicBezTo>
                  <a:cubicBezTo>
                    <a:pt x="0" y="0"/>
                    <a:pt x="0" y="0"/>
                    <a:pt x="0" y="0"/>
                  </a:cubicBezTo>
                  <a:cubicBezTo>
                    <a:pt x="8" y="0"/>
                    <a:pt x="8" y="0"/>
                    <a:pt x="8" y="0"/>
                  </a:cubicBezTo>
                  <a:cubicBezTo>
                    <a:pt x="8" y="68"/>
                    <a:pt x="8" y="68"/>
                    <a:pt x="8" y="68"/>
                  </a:cubicBezTo>
                  <a:cubicBezTo>
                    <a:pt x="8" y="71"/>
                    <a:pt x="10" y="72"/>
                    <a:pt x="12" y="72"/>
                  </a:cubicBezTo>
                  <a:cubicBezTo>
                    <a:pt x="44" y="72"/>
                    <a:pt x="44" y="72"/>
                    <a:pt x="44" y="72"/>
                  </a:cubicBezTo>
                  <a:lnTo>
                    <a:pt x="44" y="8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6" name="Rectangle 122"/>
            <p:cNvSpPr>
              <a:spLocks noChangeArrowheads="1"/>
            </p:cNvSpPr>
            <p:nvPr/>
          </p:nvSpPr>
          <p:spPr bwMode="auto">
            <a:xfrm>
              <a:off x="8393114" y="3243263"/>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7" name="Rectangle 123"/>
            <p:cNvSpPr>
              <a:spLocks noChangeArrowheads="1"/>
            </p:cNvSpPr>
            <p:nvPr/>
          </p:nvSpPr>
          <p:spPr bwMode="auto">
            <a:xfrm>
              <a:off x="8393114" y="3546475"/>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68" name="Freeform 124"/>
            <p:cNvSpPr>
              <a:spLocks noEditPoints="1"/>
            </p:cNvSpPr>
            <p:nvPr/>
          </p:nvSpPr>
          <p:spPr bwMode="auto">
            <a:xfrm>
              <a:off x="8385176" y="3155950"/>
              <a:ext cx="58738" cy="461963"/>
            </a:xfrm>
            <a:custGeom>
              <a:avLst/>
              <a:gdLst>
                <a:gd name="T0" fmla="*/ 16 w 32"/>
                <a:gd name="T1" fmla="*/ 256 h 256"/>
                <a:gd name="T2" fmla="*/ 0 w 32"/>
                <a:gd name="T3" fmla="*/ 240 h 256"/>
                <a:gd name="T4" fmla="*/ 0 w 32"/>
                <a:gd name="T5" fmla="*/ 24 h 256"/>
                <a:gd name="T6" fmla="*/ 1 w 32"/>
                <a:gd name="T7" fmla="*/ 22 h 256"/>
                <a:gd name="T8" fmla="*/ 13 w 32"/>
                <a:gd name="T9" fmla="*/ 2 h 256"/>
                <a:gd name="T10" fmla="*/ 19 w 32"/>
                <a:gd name="T11" fmla="*/ 2 h 256"/>
                <a:gd name="T12" fmla="*/ 31 w 32"/>
                <a:gd name="T13" fmla="*/ 22 h 256"/>
                <a:gd name="T14" fmla="*/ 32 w 32"/>
                <a:gd name="T15" fmla="*/ 24 h 256"/>
                <a:gd name="T16" fmla="*/ 32 w 32"/>
                <a:gd name="T17" fmla="*/ 240 h 256"/>
                <a:gd name="T18" fmla="*/ 16 w 32"/>
                <a:gd name="T19" fmla="*/ 256 h 256"/>
                <a:gd name="T20" fmla="*/ 8 w 32"/>
                <a:gd name="T21" fmla="*/ 25 h 256"/>
                <a:gd name="T22" fmla="*/ 8 w 32"/>
                <a:gd name="T23" fmla="*/ 240 h 256"/>
                <a:gd name="T24" fmla="*/ 16 w 32"/>
                <a:gd name="T25" fmla="*/ 248 h 256"/>
                <a:gd name="T26" fmla="*/ 24 w 32"/>
                <a:gd name="T27" fmla="*/ 240 h 256"/>
                <a:gd name="T28" fmla="*/ 24 w 32"/>
                <a:gd name="T29" fmla="*/ 25 h 256"/>
                <a:gd name="T30" fmla="*/ 16 w 32"/>
                <a:gd name="T31" fmla="*/ 12 h 256"/>
                <a:gd name="T32" fmla="*/ 8 w 32"/>
                <a:gd name="T33" fmla="*/ 2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256">
                  <a:moveTo>
                    <a:pt x="16" y="256"/>
                  </a:moveTo>
                  <a:cubicBezTo>
                    <a:pt x="7" y="256"/>
                    <a:pt x="0" y="249"/>
                    <a:pt x="0" y="240"/>
                  </a:cubicBezTo>
                  <a:cubicBezTo>
                    <a:pt x="0" y="24"/>
                    <a:pt x="0" y="24"/>
                    <a:pt x="0" y="24"/>
                  </a:cubicBezTo>
                  <a:cubicBezTo>
                    <a:pt x="0" y="24"/>
                    <a:pt x="0" y="23"/>
                    <a:pt x="1" y="22"/>
                  </a:cubicBezTo>
                  <a:cubicBezTo>
                    <a:pt x="13" y="2"/>
                    <a:pt x="13" y="2"/>
                    <a:pt x="13" y="2"/>
                  </a:cubicBezTo>
                  <a:cubicBezTo>
                    <a:pt x="14" y="0"/>
                    <a:pt x="18" y="0"/>
                    <a:pt x="19" y="2"/>
                  </a:cubicBezTo>
                  <a:cubicBezTo>
                    <a:pt x="31" y="22"/>
                    <a:pt x="31" y="22"/>
                    <a:pt x="31" y="22"/>
                  </a:cubicBezTo>
                  <a:cubicBezTo>
                    <a:pt x="32" y="23"/>
                    <a:pt x="32" y="24"/>
                    <a:pt x="32" y="24"/>
                  </a:cubicBezTo>
                  <a:cubicBezTo>
                    <a:pt x="32" y="240"/>
                    <a:pt x="32" y="240"/>
                    <a:pt x="32" y="240"/>
                  </a:cubicBezTo>
                  <a:cubicBezTo>
                    <a:pt x="32" y="249"/>
                    <a:pt x="25" y="256"/>
                    <a:pt x="16" y="256"/>
                  </a:cubicBezTo>
                  <a:close/>
                  <a:moveTo>
                    <a:pt x="8" y="25"/>
                  </a:moveTo>
                  <a:cubicBezTo>
                    <a:pt x="8" y="240"/>
                    <a:pt x="8" y="240"/>
                    <a:pt x="8" y="240"/>
                  </a:cubicBezTo>
                  <a:cubicBezTo>
                    <a:pt x="8" y="245"/>
                    <a:pt x="12" y="248"/>
                    <a:pt x="16" y="248"/>
                  </a:cubicBezTo>
                  <a:cubicBezTo>
                    <a:pt x="20" y="248"/>
                    <a:pt x="24" y="245"/>
                    <a:pt x="24" y="240"/>
                  </a:cubicBezTo>
                  <a:cubicBezTo>
                    <a:pt x="24" y="25"/>
                    <a:pt x="24" y="25"/>
                    <a:pt x="24" y="25"/>
                  </a:cubicBezTo>
                  <a:cubicBezTo>
                    <a:pt x="16" y="12"/>
                    <a:pt x="16" y="12"/>
                    <a:pt x="16" y="12"/>
                  </a:cubicBezTo>
                  <a:lnTo>
                    <a:pt x="8"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978" name="Group 977"/>
          <p:cNvGrpSpPr/>
          <p:nvPr/>
        </p:nvGrpSpPr>
        <p:grpSpPr>
          <a:xfrm>
            <a:off x="4542265" y="5469944"/>
            <a:ext cx="323850" cy="404812"/>
            <a:chOff x="7324726" y="2465388"/>
            <a:chExt cx="323850" cy="404812"/>
          </a:xfrm>
        </p:grpSpPr>
        <p:sp>
          <p:nvSpPr>
            <p:cNvPr id="979"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0"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1"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2"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3"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4"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5"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6"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7"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8"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89"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0"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1"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2"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3"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4"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5"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6"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7"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8"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99"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0"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1"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2"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3"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4"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5"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6"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07"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72" name="Group 471"/>
          <p:cNvGrpSpPr/>
          <p:nvPr/>
        </p:nvGrpSpPr>
        <p:grpSpPr>
          <a:xfrm>
            <a:off x="567383" y="3980435"/>
            <a:ext cx="377825" cy="461963"/>
            <a:chOff x="6413501" y="3160713"/>
            <a:chExt cx="377825" cy="461963"/>
          </a:xfrm>
        </p:grpSpPr>
        <p:sp>
          <p:nvSpPr>
            <p:cNvPr id="473" name="Freeform 756"/>
            <p:cNvSpPr>
              <a:spLocks noEditPoints="1"/>
            </p:cNvSpPr>
            <p:nvPr/>
          </p:nvSpPr>
          <p:spPr bwMode="auto">
            <a:xfrm>
              <a:off x="6530976" y="3305176"/>
              <a:ext cx="42863" cy="57150"/>
            </a:xfrm>
            <a:custGeom>
              <a:avLst/>
              <a:gdLst>
                <a:gd name="T0" fmla="*/ 20 w 24"/>
                <a:gd name="T1" fmla="*/ 32 h 32"/>
                <a:gd name="T2" fmla="*/ 4 w 24"/>
                <a:gd name="T3" fmla="*/ 32 h 32"/>
                <a:gd name="T4" fmla="*/ 0 w 24"/>
                <a:gd name="T5" fmla="*/ 28 h 32"/>
                <a:gd name="T6" fmla="*/ 0 w 24"/>
                <a:gd name="T7" fmla="*/ 4 h 32"/>
                <a:gd name="T8" fmla="*/ 4 w 24"/>
                <a:gd name="T9" fmla="*/ 0 h 32"/>
                <a:gd name="T10" fmla="*/ 20 w 24"/>
                <a:gd name="T11" fmla="*/ 0 h 32"/>
                <a:gd name="T12" fmla="*/ 24 w 24"/>
                <a:gd name="T13" fmla="*/ 4 h 32"/>
                <a:gd name="T14" fmla="*/ 24 w 24"/>
                <a:gd name="T15" fmla="*/ 28 h 32"/>
                <a:gd name="T16" fmla="*/ 20 w 24"/>
                <a:gd name="T17" fmla="*/ 32 h 32"/>
                <a:gd name="T18" fmla="*/ 8 w 24"/>
                <a:gd name="T19" fmla="*/ 24 h 32"/>
                <a:gd name="T20" fmla="*/ 16 w 24"/>
                <a:gd name="T21" fmla="*/ 24 h 32"/>
                <a:gd name="T22" fmla="*/ 16 w 24"/>
                <a:gd name="T23" fmla="*/ 8 h 32"/>
                <a:gd name="T24" fmla="*/ 8 w 24"/>
                <a:gd name="T25" fmla="*/ 8 h 32"/>
                <a:gd name="T26" fmla="*/ 8 w 24"/>
                <a:gd name="T2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20" y="32"/>
                  </a:moveTo>
                  <a:cubicBezTo>
                    <a:pt x="4" y="32"/>
                    <a:pt x="4" y="32"/>
                    <a:pt x="4" y="32"/>
                  </a:cubicBezTo>
                  <a:cubicBezTo>
                    <a:pt x="1" y="32"/>
                    <a:pt x="0" y="31"/>
                    <a:pt x="0" y="28"/>
                  </a:cubicBezTo>
                  <a:cubicBezTo>
                    <a:pt x="0" y="4"/>
                    <a:pt x="0" y="4"/>
                    <a:pt x="0" y="4"/>
                  </a:cubicBezTo>
                  <a:cubicBezTo>
                    <a:pt x="0" y="2"/>
                    <a:pt x="1" y="0"/>
                    <a:pt x="4" y="0"/>
                  </a:cubicBezTo>
                  <a:cubicBezTo>
                    <a:pt x="20" y="0"/>
                    <a:pt x="20" y="0"/>
                    <a:pt x="20" y="0"/>
                  </a:cubicBezTo>
                  <a:cubicBezTo>
                    <a:pt x="22" y="0"/>
                    <a:pt x="24" y="2"/>
                    <a:pt x="24" y="4"/>
                  </a:cubicBezTo>
                  <a:cubicBezTo>
                    <a:pt x="24" y="28"/>
                    <a:pt x="24" y="28"/>
                    <a:pt x="24" y="28"/>
                  </a:cubicBezTo>
                  <a:cubicBezTo>
                    <a:pt x="24" y="31"/>
                    <a:pt x="22" y="32"/>
                    <a:pt x="20" y="32"/>
                  </a:cubicBezTo>
                  <a:close/>
                  <a:moveTo>
                    <a:pt x="8" y="24"/>
                  </a:moveTo>
                  <a:cubicBezTo>
                    <a:pt x="16" y="24"/>
                    <a:pt x="16" y="24"/>
                    <a:pt x="16" y="24"/>
                  </a:cubicBezTo>
                  <a:cubicBezTo>
                    <a:pt x="16" y="8"/>
                    <a:pt x="16" y="8"/>
                    <a:pt x="16" y="8"/>
                  </a:cubicBezTo>
                  <a:cubicBezTo>
                    <a:pt x="8" y="8"/>
                    <a:pt x="8" y="8"/>
                    <a:pt x="8" y="8"/>
                  </a:cubicBezTo>
                  <a:lnTo>
                    <a:pt x="8"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4" name="Freeform 757"/>
            <p:cNvSpPr>
              <a:spLocks noEditPoints="1"/>
            </p:cNvSpPr>
            <p:nvPr/>
          </p:nvSpPr>
          <p:spPr bwMode="auto">
            <a:xfrm>
              <a:off x="6588126" y="3276601"/>
              <a:ext cx="44450" cy="85725"/>
            </a:xfrm>
            <a:custGeom>
              <a:avLst/>
              <a:gdLst>
                <a:gd name="T0" fmla="*/ 20 w 24"/>
                <a:gd name="T1" fmla="*/ 48 h 48"/>
                <a:gd name="T2" fmla="*/ 4 w 24"/>
                <a:gd name="T3" fmla="*/ 48 h 48"/>
                <a:gd name="T4" fmla="*/ 0 w 24"/>
                <a:gd name="T5" fmla="*/ 44 h 48"/>
                <a:gd name="T6" fmla="*/ 0 w 24"/>
                <a:gd name="T7" fmla="*/ 4 h 48"/>
                <a:gd name="T8" fmla="*/ 4 w 24"/>
                <a:gd name="T9" fmla="*/ 0 h 48"/>
                <a:gd name="T10" fmla="*/ 20 w 24"/>
                <a:gd name="T11" fmla="*/ 0 h 48"/>
                <a:gd name="T12" fmla="*/ 24 w 24"/>
                <a:gd name="T13" fmla="*/ 4 h 48"/>
                <a:gd name="T14" fmla="*/ 24 w 24"/>
                <a:gd name="T15" fmla="*/ 44 h 48"/>
                <a:gd name="T16" fmla="*/ 20 w 24"/>
                <a:gd name="T17" fmla="*/ 48 h 48"/>
                <a:gd name="T18" fmla="*/ 8 w 24"/>
                <a:gd name="T19" fmla="*/ 40 h 48"/>
                <a:gd name="T20" fmla="*/ 16 w 24"/>
                <a:gd name="T21" fmla="*/ 40 h 48"/>
                <a:gd name="T22" fmla="*/ 16 w 24"/>
                <a:gd name="T23" fmla="*/ 8 h 48"/>
                <a:gd name="T24" fmla="*/ 8 w 24"/>
                <a:gd name="T25" fmla="*/ 8 h 48"/>
                <a:gd name="T26" fmla="*/ 8 w 24"/>
                <a:gd name="T27" fmla="*/ 4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48">
                  <a:moveTo>
                    <a:pt x="20" y="48"/>
                  </a:moveTo>
                  <a:cubicBezTo>
                    <a:pt x="4" y="48"/>
                    <a:pt x="4" y="48"/>
                    <a:pt x="4" y="48"/>
                  </a:cubicBezTo>
                  <a:cubicBezTo>
                    <a:pt x="1" y="48"/>
                    <a:pt x="0" y="47"/>
                    <a:pt x="0" y="44"/>
                  </a:cubicBezTo>
                  <a:cubicBezTo>
                    <a:pt x="0" y="4"/>
                    <a:pt x="0" y="4"/>
                    <a:pt x="0" y="4"/>
                  </a:cubicBezTo>
                  <a:cubicBezTo>
                    <a:pt x="0" y="2"/>
                    <a:pt x="1" y="0"/>
                    <a:pt x="4" y="0"/>
                  </a:cubicBezTo>
                  <a:cubicBezTo>
                    <a:pt x="20" y="0"/>
                    <a:pt x="20" y="0"/>
                    <a:pt x="20" y="0"/>
                  </a:cubicBezTo>
                  <a:cubicBezTo>
                    <a:pt x="22" y="0"/>
                    <a:pt x="24" y="2"/>
                    <a:pt x="24" y="4"/>
                  </a:cubicBezTo>
                  <a:cubicBezTo>
                    <a:pt x="24" y="44"/>
                    <a:pt x="24" y="44"/>
                    <a:pt x="24" y="44"/>
                  </a:cubicBezTo>
                  <a:cubicBezTo>
                    <a:pt x="24" y="47"/>
                    <a:pt x="22" y="48"/>
                    <a:pt x="20" y="48"/>
                  </a:cubicBezTo>
                  <a:close/>
                  <a:moveTo>
                    <a:pt x="8" y="40"/>
                  </a:moveTo>
                  <a:cubicBezTo>
                    <a:pt x="16" y="40"/>
                    <a:pt x="16" y="40"/>
                    <a:pt x="16" y="40"/>
                  </a:cubicBezTo>
                  <a:cubicBezTo>
                    <a:pt x="16" y="8"/>
                    <a:pt x="16" y="8"/>
                    <a:pt x="16" y="8"/>
                  </a:cubicBezTo>
                  <a:cubicBezTo>
                    <a:pt x="8" y="8"/>
                    <a:pt x="8" y="8"/>
                    <a:pt x="8" y="8"/>
                  </a:cubicBezTo>
                  <a:lnTo>
                    <a:pt x="8"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5" name="Freeform 758"/>
            <p:cNvSpPr>
              <a:spLocks noEditPoints="1"/>
            </p:cNvSpPr>
            <p:nvPr/>
          </p:nvSpPr>
          <p:spPr bwMode="auto">
            <a:xfrm>
              <a:off x="6646863" y="3290888"/>
              <a:ext cx="42863" cy="71438"/>
            </a:xfrm>
            <a:custGeom>
              <a:avLst/>
              <a:gdLst>
                <a:gd name="T0" fmla="*/ 20 w 24"/>
                <a:gd name="T1" fmla="*/ 40 h 40"/>
                <a:gd name="T2" fmla="*/ 4 w 24"/>
                <a:gd name="T3" fmla="*/ 40 h 40"/>
                <a:gd name="T4" fmla="*/ 0 w 24"/>
                <a:gd name="T5" fmla="*/ 36 h 40"/>
                <a:gd name="T6" fmla="*/ 0 w 24"/>
                <a:gd name="T7" fmla="*/ 4 h 40"/>
                <a:gd name="T8" fmla="*/ 4 w 24"/>
                <a:gd name="T9" fmla="*/ 0 h 40"/>
                <a:gd name="T10" fmla="*/ 20 w 24"/>
                <a:gd name="T11" fmla="*/ 0 h 40"/>
                <a:gd name="T12" fmla="*/ 24 w 24"/>
                <a:gd name="T13" fmla="*/ 4 h 40"/>
                <a:gd name="T14" fmla="*/ 24 w 24"/>
                <a:gd name="T15" fmla="*/ 36 h 40"/>
                <a:gd name="T16" fmla="*/ 20 w 24"/>
                <a:gd name="T17" fmla="*/ 40 h 40"/>
                <a:gd name="T18" fmla="*/ 8 w 24"/>
                <a:gd name="T19" fmla="*/ 32 h 40"/>
                <a:gd name="T20" fmla="*/ 16 w 24"/>
                <a:gd name="T21" fmla="*/ 32 h 40"/>
                <a:gd name="T22" fmla="*/ 16 w 24"/>
                <a:gd name="T23" fmla="*/ 8 h 40"/>
                <a:gd name="T24" fmla="*/ 8 w 24"/>
                <a:gd name="T25" fmla="*/ 8 h 40"/>
                <a:gd name="T26" fmla="*/ 8 w 24"/>
                <a:gd name="T2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40">
                  <a:moveTo>
                    <a:pt x="20" y="40"/>
                  </a:moveTo>
                  <a:cubicBezTo>
                    <a:pt x="4" y="40"/>
                    <a:pt x="4" y="40"/>
                    <a:pt x="4" y="40"/>
                  </a:cubicBezTo>
                  <a:cubicBezTo>
                    <a:pt x="1" y="40"/>
                    <a:pt x="0" y="39"/>
                    <a:pt x="0" y="36"/>
                  </a:cubicBezTo>
                  <a:cubicBezTo>
                    <a:pt x="0" y="4"/>
                    <a:pt x="0" y="4"/>
                    <a:pt x="0" y="4"/>
                  </a:cubicBezTo>
                  <a:cubicBezTo>
                    <a:pt x="0" y="2"/>
                    <a:pt x="1" y="0"/>
                    <a:pt x="4" y="0"/>
                  </a:cubicBezTo>
                  <a:cubicBezTo>
                    <a:pt x="20" y="0"/>
                    <a:pt x="20" y="0"/>
                    <a:pt x="20" y="0"/>
                  </a:cubicBezTo>
                  <a:cubicBezTo>
                    <a:pt x="22" y="0"/>
                    <a:pt x="24" y="2"/>
                    <a:pt x="24" y="4"/>
                  </a:cubicBezTo>
                  <a:cubicBezTo>
                    <a:pt x="24" y="36"/>
                    <a:pt x="24" y="36"/>
                    <a:pt x="24" y="36"/>
                  </a:cubicBezTo>
                  <a:cubicBezTo>
                    <a:pt x="24" y="39"/>
                    <a:pt x="22" y="40"/>
                    <a:pt x="20" y="40"/>
                  </a:cubicBezTo>
                  <a:close/>
                  <a:moveTo>
                    <a:pt x="8" y="32"/>
                  </a:moveTo>
                  <a:cubicBezTo>
                    <a:pt x="16" y="32"/>
                    <a:pt x="16" y="32"/>
                    <a:pt x="16" y="32"/>
                  </a:cubicBezTo>
                  <a:cubicBezTo>
                    <a:pt x="16" y="8"/>
                    <a:pt x="16" y="8"/>
                    <a:pt x="16" y="8"/>
                  </a:cubicBezTo>
                  <a:cubicBezTo>
                    <a:pt x="8" y="8"/>
                    <a:pt x="8" y="8"/>
                    <a:pt x="8" y="8"/>
                  </a:cubicBezTo>
                  <a:lnTo>
                    <a:pt x="8"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6" name="Freeform 759"/>
            <p:cNvSpPr>
              <a:spLocks noEditPoints="1"/>
            </p:cNvSpPr>
            <p:nvPr/>
          </p:nvSpPr>
          <p:spPr bwMode="auto">
            <a:xfrm>
              <a:off x="6704013" y="3319463"/>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7" name="Freeform 760"/>
            <p:cNvSpPr>
              <a:spLocks noEditPoints="1"/>
            </p:cNvSpPr>
            <p:nvPr/>
          </p:nvSpPr>
          <p:spPr bwMode="auto">
            <a:xfrm>
              <a:off x="6588126" y="3376613"/>
              <a:ext cx="44450" cy="44450"/>
            </a:xfrm>
            <a:custGeom>
              <a:avLst/>
              <a:gdLst>
                <a:gd name="T0" fmla="*/ 16 w 24"/>
                <a:gd name="T1" fmla="*/ 24 h 24"/>
                <a:gd name="T2" fmla="*/ 8 w 24"/>
                <a:gd name="T3" fmla="*/ 24 h 24"/>
                <a:gd name="T4" fmla="*/ 0 w 24"/>
                <a:gd name="T5" fmla="*/ 16 h 24"/>
                <a:gd name="T6" fmla="*/ 0 w 24"/>
                <a:gd name="T7" fmla="*/ 8 h 24"/>
                <a:gd name="T8" fmla="*/ 8 w 24"/>
                <a:gd name="T9" fmla="*/ 0 h 24"/>
                <a:gd name="T10" fmla="*/ 16 w 24"/>
                <a:gd name="T11" fmla="*/ 0 h 24"/>
                <a:gd name="T12" fmla="*/ 24 w 24"/>
                <a:gd name="T13" fmla="*/ 8 h 24"/>
                <a:gd name="T14" fmla="*/ 24 w 24"/>
                <a:gd name="T15" fmla="*/ 16 h 24"/>
                <a:gd name="T16" fmla="*/ 16 w 24"/>
                <a:gd name="T17" fmla="*/ 24 h 24"/>
                <a:gd name="T18" fmla="*/ 8 w 24"/>
                <a:gd name="T19" fmla="*/ 8 h 24"/>
                <a:gd name="T20" fmla="*/ 8 w 24"/>
                <a:gd name="T21" fmla="*/ 16 h 24"/>
                <a:gd name="T22" fmla="*/ 16 w 24"/>
                <a:gd name="T23" fmla="*/ 16 h 24"/>
                <a:gd name="T24" fmla="*/ 16 w 24"/>
                <a:gd name="T25" fmla="*/ 8 h 24"/>
                <a:gd name="T26" fmla="*/ 8 w 24"/>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16" y="24"/>
                  </a:moveTo>
                  <a:cubicBezTo>
                    <a:pt x="8" y="24"/>
                    <a:pt x="8" y="24"/>
                    <a:pt x="8" y="24"/>
                  </a:cubicBezTo>
                  <a:cubicBezTo>
                    <a:pt x="3" y="24"/>
                    <a:pt x="0" y="21"/>
                    <a:pt x="0" y="16"/>
                  </a:cubicBezTo>
                  <a:cubicBezTo>
                    <a:pt x="0" y="8"/>
                    <a:pt x="0" y="8"/>
                    <a:pt x="0" y="8"/>
                  </a:cubicBezTo>
                  <a:cubicBezTo>
                    <a:pt x="0" y="4"/>
                    <a:pt x="3" y="0"/>
                    <a:pt x="8" y="0"/>
                  </a:cubicBezTo>
                  <a:cubicBezTo>
                    <a:pt x="16" y="0"/>
                    <a:pt x="16" y="0"/>
                    <a:pt x="16" y="0"/>
                  </a:cubicBezTo>
                  <a:cubicBezTo>
                    <a:pt x="20" y="0"/>
                    <a:pt x="24" y="4"/>
                    <a:pt x="24" y="8"/>
                  </a:cubicBezTo>
                  <a:cubicBezTo>
                    <a:pt x="24" y="16"/>
                    <a:pt x="24" y="16"/>
                    <a:pt x="24" y="16"/>
                  </a:cubicBezTo>
                  <a:cubicBezTo>
                    <a:pt x="24" y="21"/>
                    <a:pt x="20" y="24"/>
                    <a:pt x="16" y="24"/>
                  </a:cubicBezTo>
                  <a:close/>
                  <a:moveTo>
                    <a:pt x="8" y="8"/>
                  </a:moveTo>
                  <a:cubicBezTo>
                    <a:pt x="8" y="16"/>
                    <a:pt x="8" y="16"/>
                    <a:pt x="8" y="16"/>
                  </a:cubicBezTo>
                  <a:cubicBezTo>
                    <a:pt x="16" y="16"/>
                    <a:pt x="16" y="16"/>
                    <a:pt x="16" y="16"/>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8" name="Freeform 761"/>
            <p:cNvSpPr>
              <a:spLocks noEditPoints="1"/>
            </p:cNvSpPr>
            <p:nvPr/>
          </p:nvSpPr>
          <p:spPr bwMode="auto">
            <a:xfrm>
              <a:off x="6646863" y="3376613"/>
              <a:ext cx="42863" cy="44450"/>
            </a:xfrm>
            <a:custGeom>
              <a:avLst/>
              <a:gdLst>
                <a:gd name="T0" fmla="*/ 16 w 24"/>
                <a:gd name="T1" fmla="*/ 24 h 24"/>
                <a:gd name="T2" fmla="*/ 8 w 24"/>
                <a:gd name="T3" fmla="*/ 24 h 24"/>
                <a:gd name="T4" fmla="*/ 0 w 24"/>
                <a:gd name="T5" fmla="*/ 16 h 24"/>
                <a:gd name="T6" fmla="*/ 0 w 24"/>
                <a:gd name="T7" fmla="*/ 8 h 24"/>
                <a:gd name="T8" fmla="*/ 8 w 24"/>
                <a:gd name="T9" fmla="*/ 0 h 24"/>
                <a:gd name="T10" fmla="*/ 16 w 24"/>
                <a:gd name="T11" fmla="*/ 0 h 24"/>
                <a:gd name="T12" fmla="*/ 24 w 24"/>
                <a:gd name="T13" fmla="*/ 8 h 24"/>
                <a:gd name="T14" fmla="*/ 24 w 24"/>
                <a:gd name="T15" fmla="*/ 16 h 24"/>
                <a:gd name="T16" fmla="*/ 16 w 24"/>
                <a:gd name="T17" fmla="*/ 24 h 24"/>
                <a:gd name="T18" fmla="*/ 8 w 24"/>
                <a:gd name="T19" fmla="*/ 8 h 24"/>
                <a:gd name="T20" fmla="*/ 8 w 24"/>
                <a:gd name="T21" fmla="*/ 16 h 24"/>
                <a:gd name="T22" fmla="*/ 16 w 24"/>
                <a:gd name="T23" fmla="*/ 16 h 24"/>
                <a:gd name="T24" fmla="*/ 16 w 24"/>
                <a:gd name="T25" fmla="*/ 8 h 24"/>
                <a:gd name="T26" fmla="*/ 8 w 24"/>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16" y="24"/>
                  </a:moveTo>
                  <a:cubicBezTo>
                    <a:pt x="8" y="24"/>
                    <a:pt x="8" y="24"/>
                    <a:pt x="8" y="24"/>
                  </a:cubicBezTo>
                  <a:cubicBezTo>
                    <a:pt x="3" y="24"/>
                    <a:pt x="0" y="21"/>
                    <a:pt x="0" y="16"/>
                  </a:cubicBezTo>
                  <a:cubicBezTo>
                    <a:pt x="0" y="8"/>
                    <a:pt x="0" y="8"/>
                    <a:pt x="0" y="8"/>
                  </a:cubicBezTo>
                  <a:cubicBezTo>
                    <a:pt x="0" y="4"/>
                    <a:pt x="3" y="0"/>
                    <a:pt x="8" y="0"/>
                  </a:cubicBezTo>
                  <a:cubicBezTo>
                    <a:pt x="16" y="0"/>
                    <a:pt x="16" y="0"/>
                    <a:pt x="16" y="0"/>
                  </a:cubicBezTo>
                  <a:cubicBezTo>
                    <a:pt x="20" y="0"/>
                    <a:pt x="24" y="4"/>
                    <a:pt x="24" y="8"/>
                  </a:cubicBezTo>
                  <a:cubicBezTo>
                    <a:pt x="24" y="16"/>
                    <a:pt x="24" y="16"/>
                    <a:pt x="24" y="16"/>
                  </a:cubicBezTo>
                  <a:cubicBezTo>
                    <a:pt x="24" y="21"/>
                    <a:pt x="20" y="24"/>
                    <a:pt x="16" y="24"/>
                  </a:cubicBezTo>
                  <a:close/>
                  <a:moveTo>
                    <a:pt x="8" y="8"/>
                  </a:moveTo>
                  <a:cubicBezTo>
                    <a:pt x="8" y="16"/>
                    <a:pt x="8" y="16"/>
                    <a:pt x="8" y="16"/>
                  </a:cubicBezTo>
                  <a:cubicBezTo>
                    <a:pt x="16" y="16"/>
                    <a:pt x="16" y="16"/>
                    <a:pt x="16" y="16"/>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9" name="Freeform 762"/>
            <p:cNvSpPr>
              <a:spLocks/>
            </p:cNvSpPr>
            <p:nvPr/>
          </p:nvSpPr>
          <p:spPr bwMode="auto">
            <a:xfrm>
              <a:off x="6689726" y="3435351"/>
              <a:ext cx="50800" cy="150813"/>
            </a:xfrm>
            <a:custGeom>
              <a:avLst/>
              <a:gdLst>
                <a:gd name="T0" fmla="*/ 8 w 28"/>
                <a:gd name="T1" fmla="*/ 84 h 84"/>
                <a:gd name="T2" fmla="*/ 0 w 28"/>
                <a:gd name="T3" fmla="*/ 84 h 84"/>
                <a:gd name="T4" fmla="*/ 0 w 28"/>
                <a:gd name="T5" fmla="*/ 8 h 84"/>
                <a:gd name="T6" fmla="*/ 8 w 28"/>
                <a:gd name="T7" fmla="*/ 0 h 84"/>
                <a:gd name="T8" fmla="*/ 28 w 28"/>
                <a:gd name="T9" fmla="*/ 0 h 84"/>
                <a:gd name="T10" fmla="*/ 28 w 28"/>
                <a:gd name="T11" fmla="*/ 8 h 84"/>
                <a:gd name="T12" fmla="*/ 8 w 28"/>
                <a:gd name="T13" fmla="*/ 8 h 84"/>
                <a:gd name="T14" fmla="*/ 8 w 28"/>
                <a:gd name="T15" fmla="*/ 84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84">
                  <a:moveTo>
                    <a:pt x="8" y="84"/>
                  </a:moveTo>
                  <a:cubicBezTo>
                    <a:pt x="0" y="84"/>
                    <a:pt x="0" y="84"/>
                    <a:pt x="0" y="84"/>
                  </a:cubicBezTo>
                  <a:cubicBezTo>
                    <a:pt x="0" y="8"/>
                    <a:pt x="0" y="8"/>
                    <a:pt x="0" y="8"/>
                  </a:cubicBezTo>
                  <a:cubicBezTo>
                    <a:pt x="0" y="4"/>
                    <a:pt x="3" y="0"/>
                    <a:pt x="8" y="0"/>
                  </a:cubicBezTo>
                  <a:cubicBezTo>
                    <a:pt x="28" y="0"/>
                    <a:pt x="28" y="0"/>
                    <a:pt x="28" y="0"/>
                  </a:cubicBezTo>
                  <a:cubicBezTo>
                    <a:pt x="28" y="8"/>
                    <a:pt x="28" y="8"/>
                    <a:pt x="28" y="8"/>
                  </a:cubicBezTo>
                  <a:cubicBezTo>
                    <a:pt x="8" y="8"/>
                    <a:pt x="8" y="8"/>
                    <a:pt x="8" y="8"/>
                  </a:cubicBezTo>
                  <a:lnTo>
                    <a:pt x="8" y="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0" name="Freeform 763"/>
            <p:cNvSpPr>
              <a:spLocks/>
            </p:cNvSpPr>
            <p:nvPr/>
          </p:nvSpPr>
          <p:spPr bwMode="auto">
            <a:xfrm>
              <a:off x="6559551" y="3435351"/>
              <a:ext cx="28575" cy="150813"/>
            </a:xfrm>
            <a:custGeom>
              <a:avLst/>
              <a:gdLst>
                <a:gd name="T0" fmla="*/ 16 w 16"/>
                <a:gd name="T1" fmla="*/ 84 h 84"/>
                <a:gd name="T2" fmla="*/ 8 w 16"/>
                <a:gd name="T3" fmla="*/ 84 h 84"/>
                <a:gd name="T4" fmla="*/ 8 w 16"/>
                <a:gd name="T5" fmla="*/ 8 h 84"/>
                <a:gd name="T6" fmla="*/ 0 w 16"/>
                <a:gd name="T7" fmla="*/ 8 h 84"/>
                <a:gd name="T8" fmla="*/ 0 w 16"/>
                <a:gd name="T9" fmla="*/ 0 h 84"/>
                <a:gd name="T10" fmla="*/ 8 w 16"/>
                <a:gd name="T11" fmla="*/ 0 h 84"/>
                <a:gd name="T12" fmla="*/ 16 w 16"/>
                <a:gd name="T13" fmla="*/ 8 h 84"/>
                <a:gd name="T14" fmla="*/ 16 w 16"/>
                <a:gd name="T15" fmla="*/ 84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84">
                  <a:moveTo>
                    <a:pt x="16" y="84"/>
                  </a:moveTo>
                  <a:cubicBezTo>
                    <a:pt x="8" y="84"/>
                    <a:pt x="8" y="84"/>
                    <a:pt x="8" y="84"/>
                  </a:cubicBezTo>
                  <a:cubicBezTo>
                    <a:pt x="8" y="8"/>
                    <a:pt x="8" y="8"/>
                    <a:pt x="8" y="8"/>
                  </a:cubicBezTo>
                  <a:cubicBezTo>
                    <a:pt x="0" y="8"/>
                    <a:pt x="0" y="8"/>
                    <a:pt x="0" y="8"/>
                  </a:cubicBezTo>
                  <a:cubicBezTo>
                    <a:pt x="0" y="0"/>
                    <a:pt x="0" y="0"/>
                    <a:pt x="0" y="0"/>
                  </a:cubicBezTo>
                  <a:cubicBezTo>
                    <a:pt x="8" y="0"/>
                    <a:pt x="8" y="0"/>
                    <a:pt x="8" y="0"/>
                  </a:cubicBezTo>
                  <a:cubicBezTo>
                    <a:pt x="12" y="0"/>
                    <a:pt x="16" y="4"/>
                    <a:pt x="16" y="8"/>
                  </a:cubicBezTo>
                  <a:lnTo>
                    <a:pt x="16" y="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1" name="Rectangle 764"/>
            <p:cNvSpPr>
              <a:spLocks noChangeArrowheads="1"/>
            </p:cNvSpPr>
            <p:nvPr/>
          </p:nvSpPr>
          <p:spPr bwMode="auto">
            <a:xfrm>
              <a:off x="6661151" y="3413126"/>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2" name="Rectangle 765"/>
            <p:cNvSpPr>
              <a:spLocks noChangeArrowheads="1"/>
            </p:cNvSpPr>
            <p:nvPr/>
          </p:nvSpPr>
          <p:spPr bwMode="auto">
            <a:xfrm>
              <a:off x="6604001" y="3413126"/>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3" name="Freeform 766"/>
            <p:cNvSpPr>
              <a:spLocks noEditPoints="1"/>
            </p:cNvSpPr>
            <p:nvPr/>
          </p:nvSpPr>
          <p:spPr bwMode="auto">
            <a:xfrm>
              <a:off x="6530976" y="3248026"/>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4" name="Freeform 767"/>
            <p:cNvSpPr>
              <a:spLocks noEditPoints="1"/>
            </p:cNvSpPr>
            <p:nvPr/>
          </p:nvSpPr>
          <p:spPr bwMode="auto">
            <a:xfrm>
              <a:off x="6530976" y="3189288"/>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5" name="Freeform 768"/>
            <p:cNvSpPr>
              <a:spLocks noEditPoints="1"/>
            </p:cNvSpPr>
            <p:nvPr/>
          </p:nvSpPr>
          <p:spPr bwMode="auto">
            <a:xfrm>
              <a:off x="6588126" y="3217863"/>
              <a:ext cx="44450"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6" name="Freeform 769"/>
            <p:cNvSpPr>
              <a:spLocks noEditPoints="1"/>
            </p:cNvSpPr>
            <p:nvPr/>
          </p:nvSpPr>
          <p:spPr bwMode="auto">
            <a:xfrm>
              <a:off x="6588126" y="3160713"/>
              <a:ext cx="44450"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7" name="Freeform 770"/>
            <p:cNvSpPr>
              <a:spLocks noEditPoints="1"/>
            </p:cNvSpPr>
            <p:nvPr/>
          </p:nvSpPr>
          <p:spPr bwMode="auto">
            <a:xfrm>
              <a:off x="6646863" y="3232151"/>
              <a:ext cx="42863"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8" name="Freeform 771"/>
            <p:cNvSpPr>
              <a:spLocks noEditPoints="1"/>
            </p:cNvSpPr>
            <p:nvPr/>
          </p:nvSpPr>
          <p:spPr bwMode="auto">
            <a:xfrm>
              <a:off x="6646863" y="3175001"/>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9" name="Freeform 772"/>
            <p:cNvSpPr>
              <a:spLocks noEditPoints="1"/>
            </p:cNvSpPr>
            <p:nvPr/>
          </p:nvSpPr>
          <p:spPr bwMode="auto">
            <a:xfrm>
              <a:off x="6704013" y="3262313"/>
              <a:ext cx="42863" cy="42863"/>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0" name="Freeform 773"/>
            <p:cNvSpPr>
              <a:spLocks noEditPoints="1"/>
            </p:cNvSpPr>
            <p:nvPr/>
          </p:nvSpPr>
          <p:spPr bwMode="auto">
            <a:xfrm>
              <a:off x="6704013" y="3203576"/>
              <a:ext cx="42863" cy="44450"/>
            </a:xfrm>
            <a:custGeom>
              <a:avLst/>
              <a:gdLst>
                <a:gd name="T0" fmla="*/ 20 w 24"/>
                <a:gd name="T1" fmla="*/ 24 h 24"/>
                <a:gd name="T2" fmla="*/ 4 w 24"/>
                <a:gd name="T3" fmla="*/ 24 h 24"/>
                <a:gd name="T4" fmla="*/ 0 w 24"/>
                <a:gd name="T5" fmla="*/ 20 h 24"/>
                <a:gd name="T6" fmla="*/ 0 w 24"/>
                <a:gd name="T7" fmla="*/ 4 h 24"/>
                <a:gd name="T8" fmla="*/ 4 w 24"/>
                <a:gd name="T9" fmla="*/ 0 h 24"/>
                <a:gd name="T10" fmla="*/ 20 w 24"/>
                <a:gd name="T11" fmla="*/ 0 h 24"/>
                <a:gd name="T12" fmla="*/ 24 w 24"/>
                <a:gd name="T13" fmla="*/ 4 h 24"/>
                <a:gd name="T14" fmla="*/ 24 w 24"/>
                <a:gd name="T15" fmla="*/ 20 h 24"/>
                <a:gd name="T16" fmla="*/ 20 w 24"/>
                <a:gd name="T17" fmla="*/ 24 h 24"/>
                <a:gd name="T18" fmla="*/ 8 w 24"/>
                <a:gd name="T19" fmla="*/ 16 h 24"/>
                <a:gd name="T20" fmla="*/ 16 w 24"/>
                <a:gd name="T21" fmla="*/ 16 h 24"/>
                <a:gd name="T22" fmla="*/ 16 w 24"/>
                <a:gd name="T23" fmla="*/ 8 h 24"/>
                <a:gd name="T24" fmla="*/ 8 w 24"/>
                <a:gd name="T25" fmla="*/ 8 h 24"/>
                <a:gd name="T26" fmla="*/ 8 w 24"/>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20" y="24"/>
                  </a:moveTo>
                  <a:cubicBezTo>
                    <a:pt x="4" y="24"/>
                    <a:pt x="4" y="24"/>
                    <a:pt x="4" y="24"/>
                  </a:cubicBezTo>
                  <a:cubicBezTo>
                    <a:pt x="1" y="24"/>
                    <a:pt x="0" y="23"/>
                    <a:pt x="0" y="20"/>
                  </a:cubicBezTo>
                  <a:cubicBezTo>
                    <a:pt x="0" y="4"/>
                    <a:pt x="0" y="4"/>
                    <a:pt x="0" y="4"/>
                  </a:cubicBezTo>
                  <a:cubicBezTo>
                    <a:pt x="0" y="2"/>
                    <a:pt x="1" y="0"/>
                    <a:pt x="4" y="0"/>
                  </a:cubicBezTo>
                  <a:cubicBezTo>
                    <a:pt x="20" y="0"/>
                    <a:pt x="20" y="0"/>
                    <a:pt x="20" y="0"/>
                  </a:cubicBezTo>
                  <a:cubicBezTo>
                    <a:pt x="22" y="0"/>
                    <a:pt x="24" y="2"/>
                    <a:pt x="24" y="4"/>
                  </a:cubicBezTo>
                  <a:cubicBezTo>
                    <a:pt x="24" y="20"/>
                    <a:pt x="24" y="20"/>
                    <a:pt x="24" y="20"/>
                  </a:cubicBezTo>
                  <a:cubicBezTo>
                    <a:pt x="24" y="23"/>
                    <a:pt x="22" y="24"/>
                    <a:pt x="20" y="24"/>
                  </a:cubicBezTo>
                  <a:close/>
                  <a:moveTo>
                    <a:pt x="8" y="16"/>
                  </a:moveTo>
                  <a:cubicBezTo>
                    <a:pt x="16" y="16"/>
                    <a:pt x="16" y="16"/>
                    <a:pt x="16" y="16"/>
                  </a:cubicBezTo>
                  <a:cubicBezTo>
                    <a:pt x="16" y="8"/>
                    <a:pt x="16" y="8"/>
                    <a:pt x="16" y="8"/>
                  </a:cubicBezTo>
                  <a:cubicBezTo>
                    <a:pt x="8" y="8"/>
                    <a:pt x="8" y="8"/>
                    <a:pt x="8" y="8"/>
                  </a:cubicBezTo>
                  <a:lnTo>
                    <a:pt x="8" y="1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1" name="Rectangle 774"/>
            <p:cNvSpPr>
              <a:spLocks noChangeArrowheads="1"/>
            </p:cNvSpPr>
            <p:nvPr/>
          </p:nvSpPr>
          <p:spPr bwMode="auto">
            <a:xfrm>
              <a:off x="6545263" y="3225801"/>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2" name="Rectangle 775"/>
            <p:cNvSpPr>
              <a:spLocks noChangeArrowheads="1"/>
            </p:cNvSpPr>
            <p:nvPr/>
          </p:nvSpPr>
          <p:spPr bwMode="auto">
            <a:xfrm>
              <a:off x="6545263" y="3282951"/>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3" name="Rectangle 776"/>
            <p:cNvSpPr>
              <a:spLocks noChangeArrowheads="1"/>
            </p:cNvSpPr>
            <p:nvPr/>
          </p:nvSpPr>
          <p:spPr bwMode="auto">
            <a:xfrm>
              <a:off x="6661151" y="326866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4" name="Rectangle 777"/>
            <p:cNvSpPr>
              <a:spLocks noChangeArrowheads="1"/>
            </p:cNvSpPr>
            <p:nvPr/>
          </p:nvSpPr>
          <p:spPr bwMode="auto">
            <a:xfrm>
              <a:off x="6604001" y="3254376"/>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5" name="Rectangle 778"/>
            <p:cNvSpPr>
              <a:spLocks noChangeArrowheads="1"/>
            </p:cNvSpPr>
            <p:nvPr/>
          </p:nvSpPr>
          <p:spPr bwMode="auto">
            <a:xfrm>
              <a:off x="6604001" y="3197226"/>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6" name="Rectangle 779"/>
            <p:cNvSpPr>
              <a:spLocks noChangeArrowheads="1"/>
            </p:cNvSpPr>
            <p:nvPr/>
          </p:nvSpPr>
          <p:spPr bwMode="auto">
            <a:xfrm>
              <a:off x="6661151" y="321151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7" name="Rectangle 780"/>
            <p:cNvSpPr>
              <a:spLocks noChangeArrowheads="1"/>
            </p:cNvSpPr>
            <p:nvPr/>
          </p:nvSpPr>
          <p:spPr bwMode="auto">
            <a:xfrm>
              <a:off x="6718301" y="32400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8" name="Rectangle 781"/>
            <p:cNvSpPr>
              <a:spLocks noChangeArrowheads="1"/>
            </p:cNvSpPr>
            <p:nvPr/>
          </p:nvSpPr>
          <p:spPr bwMode="auto">
            <a:xfrm>
              <a:off x="6718301" y="3297238"/>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9" name="Freeform 782"/>
            <p:cNvSpPr>
              <a:spLocks/>
            </p:cNvSpPr>
            <p:nvPr/>
          </p:nvSpPr>
          <p:spPr bwMode="auto">
            <a:xfrm>
              <a:off x="6604001" y="3348038"/>
              <a:ext cx="14288" cy="44450"/>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1" y="24"/>
                    <a:pt x="0" y="23"/>
                    <a:pt x="0" y="20"/>
                  </a:cubicBezTo>
                  <a:cubicBezTo>
                    <a:pt x="0" y="4"/>
                    <a:pt x="0" y="4"/>
                    <a:pt x="0" y="4"/>
                  </a:cubicBezTo>
                  <a:cubicBezTo>
                    <a:pt x="0" y="2"/>
                    <a:pt x="1" y="0"/>
                    <a:pt x="4" y="0"/>
                  </a:cubicBezTo>
                  <a:cubicBezTo>
                    <a:pt x="6" y="0"/>
                    <a:pt x="8" y="2"/>
                    <a:pt x="8" y="4"/>
                  </a:cubicBezTo>
                  <a:cubicBezTo>
                    <a:pt x="8" y="20"/>
                    <a:pt x="8" y="20"/>
                    <a:pt x="8" y="20"/>
                  </a:cubicBezTo>
                  <a:cubicBezTo>
                    <a:pt x="8" y="23"/>
                    <a:pt x="6"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0" name="Freeform 783"/>
            <p:cNvSpPr>
              <a:spLocks/>
            </p:cNvSpPr>
            <p:nvPr/>
          </p:nvSpPr>
          <p:spPr bwMode="auto">
            <a:xfrm>
              <a:off x="6661151" y="3348038"/>
              <a:ext cx="14288" cy="44450"/>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1" y="24"/>
                    <a:pt x="0" y="23"/>
                    <a:pt x="0" y="20"/>
                  </a:cubicBezTo>
                  <a:cubicBezTo>
                    <a:pt x="0" y="4"/>
                    <a:pt x="0" y="4"/>
                    <a:pt x="0" y="4"/>
                  </a:cubicBezTo>
                  <a:cubicBezTo>
                    <a:pt x="0" y="2"/>
                    <a:pt x="1" y="0"/>
                    <a:pt x="4" y="0"/>
                  </a:cubicBezTo>
                  <a:cubicBezTo>
                    <a:pt x="6" y="0"/>
                    <a:pt x="8" y="2"/>
                    <a:pt x="8" y="4"/>
                  </a:cubicBezTo>
                  <a:cubicBezTo>
                    <a:pt x="8" y="20"/>
                    <a:pt x="8" y="20"/>
                    <a:pt x="8" y="20"/>
                  </a:cubicBezTo>
                  <a:cubicBezTo>
                    <a:pt x="8" y="23"/>
                    <a:pt x="6"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1" name="Freeform 784"/>
            <p:cNvSpPr>
              <a:spLocks/>
            </p:cNvSpPr>
            <p:nvPr/>
          </p:nvSpPr>
          <p:spPr bwMode="auto">
            <a:xfrm>
              <a:off x="6683376" y="3355976"/>
              <a:ext cx="34925" cy="50800"/>
            </a:xfrm>
            <a:custGeom>
              <a:avLst/>
              <a:gdLst>
                <a:gd name="T0" fmla="*/ 12 w 20"/>
                <a:gd name="T1" fmla="*/ 28 h 28"/>
                <a:gd name="T2" fmla="*/ 0 w 20"/>
                <a:gd name="T3" fmla="*/ 28 h 28"/>
                <a:gd name="T4" fmla="*/ 0 w 20"/>
                <a:gd name="T5" fmla="*/ 20 h 28"/>
                <a:gd name="T6" fmla="*/ 12 w 20"/>
                <a:gd name="T7" fmla="*/ 20 h 28"/>
                <a:gd name="T8" fmla="*/ 12 w 20"/>
                <a:gd name="T9" fmla="*/ 0 h 28"/>
                <a:gd name="T10" fmla="*/ 20 w 20"/>
                <a:gd name="T11" fmla="*/ 0 h 28"/>
                <a:gd name="T12" fmla="*/ 20 w 20"/>
                <a:gd name="T13" fmla="*/ 20 h 28"/>
                <a:gd name="T14" fmla="*/ 12 w 20"/>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2" y="28"/>
                  </a:moveTo>
                  <a:cubicBezTo>
                    <a:pt x="0" y="28"/>
                    <a:pt x="0" y="28"/>
                    <a:pt x="0" y="28"/>
                  </a:cubicBezTo>
                  <a:cubicBezTo>
                    <a:pt x="0" y="20"/>
                    <a:pt x="0" y="20"/>
                    <a:pt x="0" y="20"/>
                  </a:cubicBezTo>
                  <a:cubicBezTo>
                    <a:pt x="12" y="20"/>
                    <a:pt x="12" y="20"/>
                    <a:pt x="12" y="20"/>
                  </a:cubicBezTo>
                  <a:cubicBezTo>
                    <a:pt x="12" y="0"/>
                    <a:pt x="12" y="0"/>
                    <a:pt x="12" y="0"/>
                  </a:cubicBezTo>
                  <a:cubicBezTo>
                    <a:pt x="20" y="0"/>
                    <a:pt x="20" y="0"/>
                    <a:pt x="20" y="0"/>
                  </a:cubicBezTo>
                  <a:cubicBezTo>
                    <a:pt x="20" y="20"/>
                    <a:pt x="20" y="20"/>
                    <a:pt x="20" y="20"/>
                  </a:cubicBezTo>
                  <a:cubicBezTo>
                    <a:pt x="20" y="25"/>
                    <a:pt x="16" y="28"/>
                    <a:pt x="12"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2" name="Freeform 785"/>
            <p:cNvSpPr>
              <a:spLocks/>
            </p:cNvSpPr>
            <p:nvPr/>
          </p:nvSpPr>
          <p:spPr bwMode="auto">
            <a:xfrm>
              <a:off x="6559551" y="3355976"/>
              <a:ext cx="36513" cy="50800"/>
            </a:xfrm>
            <a:custGeom>
              <a:avLst/>
              <a:gdLst>
                <a:gd name="T0" fmla="*/ 20 w 20"/>
                <a:gd name="T1" fmla="*/ 28 h 28"/>
                <a:gd name="T2" fmla="*/ 8 w 20"/>
                <a:gd name="T3" fmla="*/ 28 h 28"/>
                <a:gd name="T4" fmla="*/ 0 w 20"/>
                <a:gd name="T5" fmla="*/ 20 h 28"/>
                <a:gd name="T6" fmla="*/ 0 w 20"/>
                <a:gd name="T7" fmla="*/ 0 h 28"/>
                <a:gd name="T8" fmla="*/ 8 w 20"/>
                <a:gd name="T9" fmla="*/ 0 h 28"/>
                <a:gd name="T10" fmla="*/ 8 w 20"/>
                <a:gd name="T11" fmla="*/ 20 h 28"/>
                <a:gd name="T12" fmla="*/ 20 w 20"/>
                <a:gd name="T13" fmla="*/ 20 h 28"/>
                <a:gd name="T14" fmla="*/ 20 w 20"/>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20" y="28"/>
                  </a:moveTo>
                  <a:cubicBezTo>
                    <a:pt x="8" y="28"/>
                    <a:pt x="8" y="28"/>
                    <a:pt x="8" y="28"/>
                  </a:cubicBezTo>
                  <a:cubicBezTo>
                    <a:pt x="3" y="28"/>
                    <a:pt x="0" y="25"/>
                    <a:pt x="0" y="20"/>
                  </a:cubicBezTo>
                  <a:cubicBezTo>
                    <a:pt x="0" y="0"/>
                    <a:pt x="0" y="0"/>
                    <a:pt x="0" y="0"/>
                  </a:cubicBezTo>
                  <a:cubicBezTo>
                    <a:pt x="8" y="0"/>
                    <a:pt x="8" y="0"/>
                    <a:pt x="8" y="0"/>
                  </a:cubicBezTo>
                  <a:cubicBezTo>
                    <a:pt x="8" y="20"/>
                    <a:pt x="8" y="20"/>
                    <a:pt x="8" y="20"/>
                  </a:cubicBezTo>
                  <a:cubicBezTo>
                    <a:pt x="20" y="20"/>
                    <a:pt x="20" y="20"/>
                    <a:pt x="20" y="20"/>
                  </a:cubicBezTo>
                  <a:lnTo>
                    <a:pt x="20"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3" name="Rectangle 786"/>
            <p:cNvSpPr>
              <a:spLocks noChangeArrowheads="1"/>
            </p:cNvSpPr>
            <p:nvPr/>
          </p:nvSpPr>
          <p:spPr bwMode="auto">
            <a:xfrm>
              <a:off x="6632576" y="3492501"/>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4" name="Rectangle 787"/>
            <p:cNvSpPr>
              <a:spLocks noChangeArrowheads="1"/>
            </p:cNvSpPr>
            <p:nvPr/>
          </p:nvSpPr>
          <p:spPr bwMode="auto">
            <a:xfrm>
              <a:off x="6632576" y="3521076"/>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5" name="Rectangle 788"/>
            <p:cNvSpPr>
              <a:spLocks noChangeArrowheads="1"/>
            </p:cNvSpPr>
            <p:nvPr/>
          </p:nvSpPr>
          <p:spPr bwMode="auto">
            <a:xfrm>
              <a:off x="6632576" y="35512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6" name="Freeform 789"/>
            <p:cNvSpPr>
              <a:spLocks/>
            </p:cNvSpPr>
            <p:nvPr/>
          </p:nvSpPr>
          <p:spPr bwMode="auto">
            <a:xfrm>
              <a:off x="6559551" y="3586163"/>
              <a:ext cx="158750" cy="36513"/>
            </a:xfrm>
            <a:custGeom>
              <a:avLst/>
              <a:gdLst>
                <a:gd name="T0" fmla="*/ 84 w 88"/>
                <a:gd name="T1" fmla="*/ 20 h 20"/>
                <a:gd name="T2" fmla="*/ 4 w 88"/>
                <a:gd name="T3" fmla="*/ 20 h 20"/>
                <a:gd name="T4" fmla="*/ 0 w 88"/>
                <a:gd name="T5" fmla="*/ 16 h 20"/>
                <a:gd name="T6" fmla="*/ 0 w 88"/>
                <a:gd name="T7" fmla="*/ 0 h 20"/>
                <a:gd name="T8" fmla="*/ 8 w 88"/>
                <a:gd name="T9" fmla="*/ 0 h 20"/>
                <a:gd name="T10" fmla="*/ 8 w 88"/>
                <a:gd name="T11" fmla="*/ 12 h 20"/>
                <a:gd name="T12" fmla="*/ 80 w 88"/>
                <a:gd name="T13" fmla="*/ 12 h 20"/>
                <a:gd name="T14" fmla="*/ 80 w 88"/>
                <a:gd name="T15" fmla="*/ 0 h 20"/>
                <a:gd name="T16" fmla="*/ 88 w 88"/>
                <a:gd name="T17" fmla="*/ 0 h 20"/>
                <a:gd name="T18" fmla="*/ 88 w 88"/>
                <a:gd name="T19" fmla="*/ 16 h 20"/>
                <a:gd name="T20" fmla="*/ 84 w 88"/>
                <a:gd name="T2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0">
                  <a:moveTo>
                    <a:pt x="84" y="20"/>
                  </a:moveTo>
                  <a:cubicBezTo>
                    <a:pt x="4" y="20"/>
                    <a:pt x="4" y="20"/>
                    <a:pt x="4" y="20"/>
                  </a:cubicBezTo>
                  <a:cubicBezTo>
                    <a:pt x="1" y="20"/>
                    <a:pt x="0" y="19"/>
                    <a:pt x="0" y="16"/>
                  </a:cubicBezTo>
                  <a:cubicBezTo>
                    <a:pt x="0" y="0"/>
                    <a:pt x="0" y="0"/>
                    <a:pt x="0" y="0"/>
                  </a:cubicBezTo>
                  <a:cubicBezTo>
                    <a:pt x="8" y="0"/>
                    <a:pt x="8" y="0"/>
                    <a:pt x="8" y="0"/>
                  </a:cubicBezTo>
                  <a:cubicBezTo>
                    <a:pt x="8" y="12"/>
                    <a:pt x="8" y="12"/>
                    <a:pt x="8" y="12"/>
                  </a:cubicBezTo>
                  <a:cubicBezTo>
                    <a:pt x="80" y="12"/>
                    <a:pt x="80" y="12"/>
                    <a:pt x="80" y="12"/>
                  </a:cubicBezTo>
                  <a:cubicBezTo>
                    <a:pt x="80" y="0"/>
                    <a:pt x="80" y="0"/>
                    <a:pt x="80" y="0"/>
                  </a:cubicBezTo>
                  <a:cubicBezTo>
                    <a:pt x="88" y="0"/>
                    <a:pt x="88" y="0"/>
                    <a:pt x="88" y="0"/>
                  </a:cubicBezTo>
                  <a:cubicBezTo>
                    <a:pt x="88" y="16"/>
                    <a:pt x="88" y="16"/>
                    <a:pt x="88" y="16"/>
                  </a:cubicBezTo>
                  <a:cubicBezTo>
                    <a:pt x="88" y="19"/>
                    <a:pt x="86" y="20"/>
                    <a:pt x="84" y="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0" name="Freeform 790"/>
            <p:cNvSpPr>
              <a:spLocks/>
            </p:cNvSpPr>
            <p:nvPr/>
          </p:nvSpPr>
          <p:spPr bwMode="auto">
            <a:xfrm>
              <a:off x="6718301" y="3376613"/>
              <a:ext cx="28575" cy="130175"/>
            </a:xfrm>
            <a:custGeom>
              <a:avLst/>
              <a:gdLst>
                <a:gd name="T0" fmla="*/ 8 w 16"/>
                <a:gd name="T1" fmla="*/ 72 h 72"/>
                <a:gd name="T2" fmla="*/ 0 w 16"/>
                <a:gd name="T3" fmla="*/ 72 h 72"/>
                <a:gd name="T4" fmla="*/ 0 w 16"/>
                <a:gd name="T5" fmla="*/ 64 h 72"/>
                <a:gd name="T6" fmla="*/ 0 w 16"/>
                <a:gd name="T7" fmla="*/ 63 h 72"/>
                <a:gd name="T8" fmla="*/ 8 w 16"/>
                <a:gd name="T9" fmla="*/ 47 h 72"/>
                <a:gd name="T10" fmla="*/ 8 w 16"/>
                <a:gd name="T11" fmla="*/ 0 h 72"/>
                <a:gd name="T12" fmla="*/ 16 w 16"/>
                <a:gd name="T13" fmla="*/ 0 h 72"/>
                <a:gd name="T14" fmla="*/ 16 w 16"/>
                <a:gd name="T15" fmla="*/ 48 h 72"/>
                <a:gd name="T16" fmla="*/ 15 w 16"/>
                <a:gd name="T17" fmla="*/ 50 h 72"/>
                <a:gd name="T18" fmla="*/ 8 w 16"/>
                <a:gd name="T19" fmla="*/ 65 h 72"/>
                <a:gd name="T20" fmla="*/ 8 w 16"/>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72">
                  <a:moveTo>
                    <a:pt x="8" y="72"/>
                  </a:moveTo>
                  <a:cubicBezTo>
                    <a:pt x="0" y="72"/>
                    <a:pt x="0" y="72"/>
                    <a:pt x="0" y="72"/>
                  </a:cubicBezTo>
                  <a:cubicBezTo>
                    <a:pt x="0" y="64"/>
                    <a:pt x="0" y="64"/>
                    <a:pt x="0" y="64"/>
                  </a:cubicBezTo>
                  <a:cubicBezTo>
                    <a:pt x="0" y="64"/>
                    <a:pt x="0" y="63"/>
                    <a:pt x="0" y="63"/>
                  </a:cubicBezTo>
                  <a:cubicBezTo>
                    <a:pt x="8" y="47"/>
                    <a:pt x="8" y="47"/>
                    <a:pt x="8" y="47"/>
                  </a:cubicBezTo>
                  <a:cubicBezTo>
                    <a:pt x="8" y="0"/>
                    <a:pt x="8" y="0"/>
                    <a:pt x="8" y="0"/>
                  </a:cubicBezTo>
                  <a:cubicBezTo>
                    <a:pt x="16" y="0"/>
                    <a:pt x="16" y="0"/>
                    <a:pt x="16" y="0"/>
                  </a:cubicBezTo>
                  <a:cubicBezTo>
                    <a:pt x="16" y="48"/>
                    <a:pt x="16" y="48"/>
                    <a:pt x="16" y="48"/>
                  </a:cubicBezTo>
                  <a:cubicBezTo>
                    <a:pt x="16" y="49"/>
                    <a:pt x="15" y="50"/>
                    <a:pt x="15" y="50"/>
                  </a:cubicBezTo>
                  <a:cubicBezTo>
                    <a:pt x="8" y="65"/>
                    <a:pt x="8" y="65"/>
                    <a:pt x="8" y="65"/>
                  </a:cubicBezTo>
                  <a:lnTo>
                    <a:pt x="8" y="7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1" name="Freeform 791"/>
            <p:cNvSpPr>
              <a:spLocks noEditPoints="1"/>
            </p:cNvSpPr>
            <p:nvPr/>
          </p:nvSpPr>
          <p:spPr bwMode="auto">
            <a:xfrm>
              <a:off x="6457951" y="3355976"/>
              <a:ext cx="274638" cy="238125"/>
            </a:xfrm>
            <a:custGeom>
              <a:avLst/>
              <a:gdLst>
                <a:gd name="T0" fmla="*/ 149 w 153"/>
                <a:gd name="T1" fmla="*/ 132 h 132"/>
                <a:gd name="T2" fmla="*/ 53 w 153"/>
                <a:gd name="T3" fmla="*/ 132 h 132"/>
                <a:gd name="T4" fmla="*/ 49 w 153"/>
                <a:gd name="T5" fmla="*/ 128 h 132"/>
                <a:gd name="T6" fmla="*/ 49 w 153"/>
                <a:gd name="T7" fmla="*/ 77 h 132"/>
                <a:gd name="T8" fmla="*/ 41 w 153"/>
                <a:gd name="T9" fmla="*/ 63 h 132"/>
                <a:gd name="T10" fmla="*/ 2 w 153"/>
                <a:gd name="T11" fmla="*/ 23 h 132"/>
                <a:gd name="T12" fmla="*/ 2 w 153"/>
                <a:gd name="T13" fmla="*/ 18 h 132"/>
                <a:gd name="T14" fmla="*/ 18 w 153"/>
                <a:gd name="T15" fmla="*/ 2 h 132"/>
                <a:gd name="T16" fmla="*/ 23 w 153"/>
                <a:gd name="T17" fmla="*/ 2 h 132"/>
                <a:gd name="T18" fmla="*/ 34 w 153"/>
                <a:gd name="T19" fmla="*/ 12 h 132"/>
                <a:gd name="T20" fmla="*/ 45 w 153"/>
                <a:gd name="T21" fmla="*/ 12 h 132"/>
                <a:gd name="T22" fmla="*/ 49 w 153"/>
                <a:gd name="T23" fmla="*/ 16 h 132"/>
                <a:gd name="T24" fmla="*/ 49 w 153"/>
                <a:gd name="T25" fmla="*/ 59 h 132"/>
                <a:gd name="T26" fmla="*/ 56 w 153"/>
                <a:gd name="T27" fmla="*/ 75 h 132"/>
                <a:gd name="T28" fmla="*/ 57 w 153"/>
                <a:gd name="T29" fmla="*/ 76 h 132"/>
                <a:gd name="T30" fmla="*/ 57 w 153"/>
                <a:gd name="T31" fmla="*/ 124 h 132"/>
                <a:gd name="T32" fmla="*/ 145 w 153"/>
                <a:gd name="T33" fmla="*/ 124 h 132"/>
                <a:gd name="T34" fmla="*/ 145 w 153"/>
                <a:gd name="T35" fmla="*/ 108 h 132"/>
                <a:gd name="T36" fmla="*/ 153 w 153"/>
                <a:gd name="T37" fmla="*/ 108 h 132"/>
                <a:gd name="T38" fmla="*/ 153 w 153"/>
                <a:gd name="T39" fmla="*/ 128 h 132"/>
                <a:gd name="T40" fmla="*/ 149 w 153"/>
                <a:gd name="T41" fmla="*/ 132 h 132"/>
                <a:gd name="T42" fmla="*/ 10 w 153"/>
                <a:gd name="T43" fmla="*/ 20 h 132"/>
                <a:gd name="T44" fmla="*/ 41 w 153"/>
                <a:gd name="T45" fmla="*/ 51 h 132"/>
                <a:gd name="T46" fmla="*/ 41 w 153"/>
                <a:gd name="T47" fmla="*/ 20 h 132"/>
                <a:gd name="T48" fmla="*/ 33 w 153"/>
                <a:gd name="T49" fmla="*/ 20 h 132"/>
                <a:gd name="T50" fmla="*/ 30 w 153"/>
                <a:gd name="T51" fmla="*/ 19 h 132"/>
                <a:gd name="T52" fmla="*/ 21 w 153"/>
                <a:gd name="T53" fmla="*/ 10 h 132"/>
                <a:gd name="T54" fmla="*/ 10 w 153"/>
                <a:gd name="T55" fmla="*/ 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3" h="132">
                  <a:moveTo>
                    <a:pt x="149" y="132"/>
                  </a:moveTo>
                  <a:cubicBezTo>
                    <a:pt x="53" y="132"/>
                    <a:pt x="53" y="132"/>
                    <a:pt x="53" y="132"/>
                  </a:cubicBezTo>
                  <a:cubicBezTo>
                    <a:pt x="50" y="132"/>
                    <a:pt x="49" y="131"/>
                    <a:pt x="49" y="128"/>
                  </a:cubicBezTo>
                  <a:cubicBezTo>
                    <a:pt x="49" y="77"/>
                    <a:pt x="49" y="77"/>
                    <a:pt x="49" y="77"/>
                  </a:cubicBezTo>
                  <a:cubicBezTo>
                    <a:pt x="41" y="63"/>
                    <a:pt x="41" y="63"/>
                    <a:pt x="41" y="63"/>
                  </a:cubicBezTo>
                  <a:cubicBezTo>
                    <a:pt x="2" y="23"/>
                    <a:pt x="2" y="23"/>
                    <a:pt x="2" y="23"/>
                  </a:cubicBezTo>
                  <a:cubicBezTo>
                    <a:pt x="0" y="22"/>
                    <a:pt x="0" y="19"/>
                    <a:pt x="2" y="18"/>
                  </a:cubicBezTo>
                  <a:cubicBezTo>
                    <a:pt x="18" y="2"/>
                    <a:pt x="18" y="2"/>
                    <a:pt x="18" y="2"/>
                  </a:cubicBezTo>
                  <a:cubicBezTo>
                    <a:pt x="19" y="0"/>
                    <a:pt x="22" y="0"/>
                    <a:pt x="23" y="2"/>
                  </a:cubicBezTo>
                  <a:cubicBezTo>
                    <a:pt x="34" y="12"/>
                    <a:pt x="34" y="12"/>
                    <a:pt x="34" y="12"/>
                  </a:cubicBezTo>
                  <a:cubicBezTo>
                    <a:pt x="45" y="12"/>
                    <a:pt x="45" y="12"/>
                    <a:pt x="45" y="12"/>
                  </a:cubicBezTo>
                  <a:cubicBezTo>
                    <a:pt x="47" y="12"/>
                    <a:pt x="49" y="14"/>
                    <a:pt x="49" y="16"/>
                  </a:cubicBezTo>
                  <a:cubicBezTo>
                    <a:pt x="49" y="59"/>
                    <a:pt x="49" y="59"/>
                    <a:pt x="49" y="59"/>
                  </a:cubicBezTo>
                  <a:cubicBezTo>
                    <a:pt x="56" y="75"/>
                    <a:pt x="56" y="75"/>
                    <a:pt x="56" y="75"/>
                  </a:cubicBezTo>
                  <a:cubicBezTo>
                    <a:pt x="56" y="75"/>
                    <a:pt x="57" y="76"/>
                    <a:pt x="57" y="76"/>
                  </a:cubicBezTo>
                  <a:cubicBezTo>
                    <a:pt x="57" y="124"/>
                    <a:pt x="57" y="124"/>
                    <a:pt x="57" y="124"/>
                  </a:cubicBezTo>
                  <a:cubicBezTo>
                    <a:pt x="145" y="124"/>
                    <a:pt x="145" y="124"/>
                    <a:pt x="145" y="124"/>
                  </a:cubicBezTo>
                  <a:cubicBezTo>
                    <a:pt x="145" y="108"/>
                    <a:pt x="145" y="108"/>
                    <a:pt x="145" y="108"/>
                  </a:cubicBezTo>
                  <a:cubicBezTo>
                    <a:pt x="153" y="108"/>
                    <a:pt x="153" y="108"/>
                    <a:pt x="153" y="108"/>
                  </a:cubicBezTo>
                  <a:cubicBezTo>
                    <a:pt x="153" y="128"/>
                    <a:pt x="153" y="128"/>
                    <a:pt x="153" y="128"/>
                  </a:cubicBezTo>
                  <a:cubicBezTo>
                    <a:pt x="153" y="131"/>
                    <a:pt x="151" y="132"/>
                    <a:pt x="149" y="132"/>
                  </a:cubicBezTo>
                  <a:close/>
                  <a:moveTo>
                    <a:pt x="10" y="20"/>
                  </a:moveTo>
                  <a:cubicBezTo>
                    <a:pt x="41" y="51"/>
                    <a:pt x="41" y="51"/>
                    <a:pt x="41" y="51"/>
                  </a:cubicBezTo>
                  <a:cubicBezTo>
                    <a:pt x="41" y="20"/>
                    <a:pt x="41" y="20"/>
                    <a:pt x="41" y="20"/>
                  </a:cubicBezTo>
                  <a:cubicBezTo>
                    <a:pt x="33" y="20"/>
                    <a:pt x="33" y="20"/>
                    <a:pt x="33" y="20"/>
                  </a:cubicBezTo>
                  <a:cubicBezTo>
                    <a:pt x="32" y="20"/>
                    <a:pt x="31" y="20"/>
                    <a:pt x="30" y="19"/>
                  </a:cubicBezTo>
                  <a:cubicBezTo>
                    <a:pt x="21" y="10"/>
                    <a:pt x="21" y="10"/>
                    <a:pt x="21" y="10"/>
                  </a:cubicBezTo>
                  <a:lnTo>
                    <a:pt x="10"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4" name="Freeform 792"/>
            <p:cNvSpPr>
              <a:spLocks noEditPoints="1"/>
            </p:cNvSpPr>
            <p:nvPr/>
          </p:nvSpPr>
          <p:spPr bwMode="auto">
            <a:xfrm>
              <a:off x="6413501" y="3313113"/>
              <a:ext cx="66675" cy="63500"/>
            </a:xfrm>
            <a:custGeom>
              <a:avLst/>
              <a:gdLst>
                <a:gd name="T0" fmla="*/ 17 w 37"/>
                <a:gd name="T1" fmla="*/ 36 h 36"/>
                <a:gd name="T2" fmla="*/ 14 w 37"/>
                <a:gd name="T3" fmla="*/ 35 h 36"/>
                <a:gd name="T4" fmla="*/ 2 w 37"/>
                <a:gd name="T5" fmla="*/ 23 h 36"/>
                <a:gd name="T6" fmla="*/ 2 w 37"/>
                <a:gd name="T7" fmla="*/ 18 h 36"/>
                <a:gd name="T8" fmla="*/ 18 w 37"/>
                <a:gd name="T9" fmla="*/ 2 h 36"/>
                <a:gd name="T10" fmla="*/ 23 w 37"/>
                <a:gd name="T11" fmla="*/ 2 h 36"/>
                <a:gd name="T12" fmla="*/ 35 w 37"/>
                <a:gd name="T13" fmla="*/ 14 h 36"/>
                <a:gd name="T14" fmla="*/ 35 w 37"/>
                <a:gd name="T15" fmla="*/ 19 h 36"/>
                <a:gd name="T16" fmla="*/ 19 w 37"/>
                <a:gd name="T17" fmla="*/ 35 h 36"/>
                <a:gd name="T18" fmla="*/ 17 w 37"/>
                <a:gd name="T19" fmla="*/ 36 h 36"/>
                <a:gd name="T20" fmla="*/ 10 w 37"/>
                <a:gd name="T21" fmla="*/ 20 h 36"/>
                <a:gd name="T22" fmla="*/ 17 w 37"/>
                <a:gd name="T23" fmla="*/ 27 h 36"/>
                <a:gd name="T24" fmla="*/ 27 w 37"/>
                <a:gd name="T25" fmla="*/ 16 h 36"/>
                <a:gd name="T26" fmla="*/ 21 w 37"/>
                <a:gd name="T27" fmla="*/ 10 h 36"/>
                <a:gd name="T28" fmla="*/ 10 w 37"/>
                <a:gd name="T29"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36">
                  <a:moveTo>
                    <a:pt x="17" y="36"/>
                  </a:moveTo>
                  <a:cubicBezTo>
                    <a:pt x="16" y="36"/>
                    <a:pt x="15" y="36"/>
                    <a:pt x="14" y="35"/>
                  </a:cubicBezTo>
                  <a:cubicBezTo>
                    <a:pt x="2" y="23"/>
                    <a:pt x="2" y="23"/>
                    <a:pt x="2" y="23"/>
                  </a:cubicBezTo>
                  <a:cubicBezTo>
                    <a:pt x="0" y="22"/>
                    <a:pt x="0" y="19"/>
                    <a:pt x="2" y="18"/>
                  </a:cubicBezTo>
                  <a:cubicBezTo>
                    <a:pt x="18" y="2"/>
                    <a:pt x="18" y="2"/>
                    <a:pt x="18" y="2"/>
                  </a:cubicBezTo>
                  <a:cubicBezTo>
                    <a:pt x="19" y="0"/>
                    <a:pt x="22" y="0"/>
                    <a:pt x="23" y="2"/>
                  </a:cubicBezTo>
                  <a:cubicBezTo>
                    <a:pt x="35" y="14"/>
                    <a:pt x="35" y="14"/>
                    <a:pt x="35" y="14"/>
                  </a:cubicBezTo>
                  <a:cubicBezTo>
                    <a:pt x="37" y="15"/>
                    <a:pt x="37" y="18"/>
                    <a:pt x="35" y="19"/>
                  </a:cubicBezTo>
                  <a:cubicBezTo>
                    <a:pt x="19" y="35"/>
                    <a:pt x="19" y="35"/>
                    <a:pt x="19" y="35"/>
                  </a:cubicBezTo>
                  <a:cubicBezTo>
                    <a:pt x="19" y="36"/>
                    <a:pt x="18" y="36"/>
                    <a:pt x="17" y="36"/>
                  </a:cubicBezTo>
                  <a:close/>
                  <a:moveTo>
                    <a:pt x="10" y="20"/>
                  </a:moveTo>
                  <a:cubicBezTo>
                    <a:pt x="17" y="27"/>
                    <a:pt x="17" y="27"/>
                    <a:pt x="17" y="27"/>
                  </a:cubicBezTo>
                  <a:cubicBezTo>
                    <a:pt x="27" y="16"/>
                    <a:pt x="27" y="16"/>
                    <a:pt x="27" y="16"/>
                  </a:cubicBezTo>
                  <a:cubicBezTo>
                    <a:pt x="21" y="10"/>
                    <a:pt x="21" y="10"/>
                    <a:pt x="21" y="10"/>
                  </a:cubicBezTo>
                  <a:lnTo>
                    <a:pt x="10" y="2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5" name="Freeform 793"/>
            <p:cNvSpPr>
              <a:spLocks/>
            </p:cNvSpPr>
            <p:nvPr/>
          </p:nvSpPr>
          <p:spPr bwMode="auto">
            <a:xfrm>
              <a:off x="6453188" y="3352801"/>
              <a:ext cx="31750" cy="30163"/>
            </a:xfrm>
            <a:custGeom>
              <a:avLst/>
              <a:gdLst>
                <a:gd name="T0" fmla="*/ 14 w 20"/>
                <a:gd name="T1" fmla="*/ 19 h 19"/>
                <a:gd name="T2" fmla="*/ 0 w 20"/>
                <a:gd name="T3" fmla="*/ 5 h 19"/>
                <a:gd name="T4" fmla="*/ 6 w 20"/>
                <a:gd name="T5" fmla="*/ 0 h 19"/>
                <a:gd name="T6" fmla="*/ 20 w 20"/>
                <a:gd name="T7" fmla="*/ 13 h 19"/>
                <a:gd name="T8" fmla="*/ 14 w 20"/>
                <a:gd name="T9" fmla="*/ 19 h 19"/>
              </a:gdLst>
              <a:ahLst/>
              <a:cxnLst>
                <a:cxn ang="0">
                  <a:pos x="T0" y="T1"/>
                </a:cxn>
                <a:cxn ang="0">
                  <a:pos x="T2" y="T3"/>
                </a:cxn>
                <a:cxn ang="0">
                  <a:pos x="T4" y="T5"/>
                </a:cxn>
                <a:cxn ang="0">
                  <a:pos x="T6" y="T7"/>
                </a:cxn>
                <a:cxn ang="0">
                  <a:pos x="T8" y="T9"/>
                </a:cxn>
              </a:cxnLst>
              <a:rect l="0" t="0" r="r" b="b"/>
              <a:pathLst>
                <a:path w="20" h="19">
                  <a:moveTo>
                    <a:pt x="14" y="19"/>
                  </a:moveTo>
                  <a:lnTo>
                    <a:pt x="0" y="5"/>
                  </a:lnTo>
                  <a:lnTo>
                    <a:pt x="6" y="0"/>
                  </a:lnTo>
                  <a:lnTo>
                    <a:pt x="20" y="13"/>
                  </a:lnTo>
                  <a:lnTo>
                    <a:pt x="14"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8" name="Rectangle 794"/>
            <p:cNvSpPr>
              <a:spLocks noChangeArrowheads="1"/>
            </p:cNvSpPr>
            <p:nvPr/>
          </p:nvSpPr>
          <p:spPr bwMode="auto">
            <a:xfrm>
              <a:off x="6624638" y="3392488"/>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9" name="Freeform 795"/>
            <p:cNvSpPr>
              <a:spLocks/>
            </p:cNvSpPr>
            <p:nvPr/>
          </p:nvSpPr>
          <p:spPr bwMode="auto">
            <a:xfrm>
              <a:off x="6718301" y="3521076"/>
              <a:ext cx="73025" cy="101600"/>
            </a:xfrm>
            <a:custGeom>
              <a:avLst/>
              <a:gdLst>
                <a:gd name="T0" fmla="*/ 40 w 40"/>
                <a:gd name="T1" fmla="*/ 56 h 56"/>
                <a:gd name="T2" fmla="*/ 32 w 40"/>
                <a:gd name="T3" fmla="*/ 56 h 56"/>
                <a:gd name="T4" fmla="*/ 32 w 40"/>
                <a:gd name="T5" fmla="*/ 16 h 56"/>
                <a:gd name="T6" fmla="*/ 24 w 40"/>
                <a:gd name="T7" fmla="*/ 8 h 56"/>
                <a:gd name="T8" fmla="*/ 0 w 40"/>
                <a:gd name="T9" fmla="*/ 8 h 56"/>
                <a:gd name="T10" fmla="*/ 0 w 40"/>
                <a:gd name="T11" fmla="*/ 0 h 56"/>
                <a:gd name="T12" fmla="*/ 24 w 40"/>
                <a:gd name="T13" fmla="*/ 0 h 56"/>
                <a:gd name="T14" fmla="*/ 40 w 40"/>
                <a:gd name="T15" fmla="*/ 16 h 56"/>
                <a:gd name="T16" fmla="*/ 40 w 4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56">
                  <a:moveTo>
                    <a:pt x="40" y="56"/>
                  </a:moveTo>
                  <a:cubicBezTo>
                    <a:pt x="32" y="56"/>
                    <a:pt x="32" y="56"/>
                    <a:pt x="32" y="56"/>
                  </a:cubicBezTo>
                  <a:cubicBezTo>
                    <a:pt x="32" y="16"/>
                    <a:pt x="32" y="16"/>
                    <a:pt x="32" y="16"/>
                  </a:cubicBezTo>
                  <a:cubicBezTo>
                    <a:pt x="32" y="12"/>
                    <a:pt x="28" y="8"/>
                    <a:pt x="24" y="8"/>
                  </a:cubicBezTo>
                  <a:cubicBezTo>
                    <a:pt x="0" y="8"/>
                    <a:pt x="0" y="8"/>
                    <a:pt x="0" y="8"/>
                  </a:cubicBezTo>
                  <a:cubicBezTo>
                    <a:pt x="0" y="0"/>
                    <a:pt x="0" y="0"/>
                    <a:pt x="0" y="0"/>
                  </a:cubicBezTo>
                  <a:cubicBezTo>
                    <a:pt x="24" y="0"/>
                    <a:pt x="24" y="0"/>
                    <a:pt x="24" y="0"/>
                  </a:cubicBezTo>
                  <a:cubicBezTo>
                    <a:pt x="32" y="0"/>
                    <a:pt x="40" y="8"/>
                    <a:pt x="40" y="16"/>
                  </a:cubicBezTo>
                  <a:lnTo>
                    <a:pt x="40"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20" name="Group 519"/>
          <p:cNvGrpSpPr/>
          <p:nvPr/>
        </p:nvGrpSpPr>
        <p:grpSpPr>
          <a:xfrm>
            <a:off x="609453" y="3263131"/>
            <a:ext cx="417512" cy="461963"/>
            <a:chOff x="8021639" y="3949700"/>
            <a:chExt cx="417512" cy="461963"/>
          </a:xfrm>
        </p:grpSpPr>
        <p:sp>
          <p:nvSpPr>
            <p:cNvPr id="521" name="Freeform 455"/>
            <p:cNvSpPr>
              <a:spLocks/>
            </p:cNvSpPr>
            <p:nvPr/>
          </p:nvSpPr>
          <p:spPr bwMode="auto">
            <a:xfrm>
              <a:off x="8051801" y="3949700"/>
              <a:ext cx="301625" cy="404813"/>
            </a:xfrm>
            <a:custGeom>
              <a:avLst/>
              <a:gdLst>
                <a:gd name="T0" fmla="*/ 149 w 190"/>
                <a:gd name="T1" fmla="*/ 255 h 255"/>
                <a:gd name="T2" fmla="*/ 0 w 190"/>
                <a:gd name="T3" fmla="*/ 255 h 255"/>
                <a:gd name="T4" fmla="*/ 0 w 190"/>
                <a:gd name="T5" fmla="*/ 0 h 255"/>
                <a:gd name="T6" fmla="*/ 190 w 190"/>
                <a:gd name="T7" fmla="*/ 0 h 255"/>
                <a:gd name="T8" fmla="*/ 190 w 190"/>
                <a:gd name="T9" fmla="*/ 114 h 255"/>
                <a:gd name="T10" fmla="*/ 181 w 190"/>
                <a:gd name="T11" fmla="*/ 114 h 255"/>
                <a:gd name="T12" fmla="*/ 181 w 190"/>
                <a:gd name="T13" fmla="*/ 10 h 255"/>
                <a:gd name="T14" fmla="*/ 9 w 190"/>
                <a:gd name="T15" fmla="*/ 10 h 255"/>
                <a:gd name="T16" fmla="*/ 9 w 190"/>
                <a:gd name="T17" fmla="*/ 246 h 255"/>
                <a:gd name="T18" fmla="*/ 149 w 190"/>
                <a:gd name="T19" fmla="*/ 246 h 255"/>
                <a:gd name="T20" fmla="*/ 149 w 190"/>
                <a:gd name="T21"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255">
                  <a:moveTo>
                    <a:pt x="149" y="255"/>
                  </a:moveTo>
                  <a:lnTo>
                    <a:pt x="0" y="255"/>
                  </a:lnTo>
                  <a:lnTo>
                    <a:pt x="0" y="0"/>
                  </a:lnTo>
                  <a:lnTo>
                    <a:pt x="190" y="0"/>
                  </a:lnTo>
                  <a:lnTo>
                    <a:pt x="190" y="114"/>
                  </a:lnTo>
                  <a:lnTo>
                    <a:pt x="181" y="114"/>
                  </a:lnTo>
                  <a:lnTo>
                    <a:pt x="181" y="10"/>
                  </a:lnTo>
                  <a:lnTo>
                    <a:pt x="9" y="10"/>
                  </a:lnTo>
                  <a:lnTo>
                    <a:pt x="9" y="246"/>
                  </a:lnTo>
                  <a:lnTo>
                    <a:pt x="149" y="246"/>
                  </a:lnTo>
                  <a:lnTo>
                    <a:pt x="149" y="25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2" name="Rectangle 456"/>
            <p:cNvSpPr>
              <a:spLocks noChangeArrowheads="1"/>
            </p:cNvSpPr>
            <p:nvPr/>
          </p:nvSpPr>
          <p:spPr bwMode="auto">
            <a:xfrm>
              <a:off x="8339139" y="4167188"/>
              <a:ext cx="14288" cy="492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3" name="Rectangle 457"/>
            <p:cNvSpPr>
              <a:spLocks noChangeArrowheads="1"/>
            </p:cNvSpPr>
            <p:nvPr/>
          </p:nvSpPr>
          <p:spPr bwMode="auto">
            <a:xfrm>
              <a:off x="8367714" y="4181475"/>
              <a:ext cx="14288" cy="349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4" name="Rectangle 458"/>
            <p:cNvSpPr>
              <a:spLocks noChangeArrowheads="1"/>
            </p:cNvSpPr>
            <p:nvPr/>
          </p:nvSpPr>
          <p:spPr bwMode="auto">
            <a:xfrm>
              <a:off x="8396289" y="4195763"/>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5" name="Freeform 459"/>
            <p:cNvSpPr>
              <a:spLocks/>
            </p:cNvSpPr>
            <p:nvPr/>
          </p:nvSpPr>
          <p:spPr bwMode="auto">
            <a:xfrm>
              <a:off x="8281989" y="4210050"/>
              <a:ext cx="49213" cy="136525"/>
            </a:xfrm>
            <a:custGeom>
              <a:avLst/>
              <a:gdLst>
                <a:gd name="T0" fmla="*/ 31 w 31"/>
                <a:gd name="T1" fmla="*/ 86 h 86"/>
                <a:gd name="T2" fmla="*/ 22 w 31"/>
                <a:gd name="T3" fmla="*/ 86 h 86"/>
                <a:gd name="T4" fmla="*/ 22 w 31"/>
                <a:gd name="T5" fmla="*/ 69 h 86"/>
                <a:gd name="T6" fmla="*/ 9 w 31"/>
                <a:gd name="T7" fmla="*/ 52 h 86"/>
                <a:gd name="T8" fmla="*/ 0 w 31"/>
                <a:gd name="T9" fmla="*/ 33 h 86"/>
                <a:gd name="T10" fmla="*/ 0 w 31"/>
                <a:gd name="T11" fmla="*/ 0 h 86"/>
                <a:gd name="T12" fmla="*/ 9 w 31"/>
                <a:gd name="T13" fmla="*/ 0 h 86"/>
                <a:gd name="T14" fmla="*/ 9 w 31"/>
                <a:gd name="T15" fmla="*/ 31 h 86"/>
                <a:gd name="T16" fmla="*/ 17 w 31"/>
                <a:gd name="T17" fmla="*/ 48 h 86"/>
                <a:gd name="T18" fmla="*/ 31 w 31"/>
                <a:gd name="T19" fmla="*/ 67 h 86"/>
                <a:gd name="T20" fmla="*/ 31 w 31"/>
                <a:gd name="T2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86">
                  <a:moveTo>
                    <a:pt x="31" y="86"/>
                  </a:moveTo>
                  <a:lnTo>
                    <a:pt x="22" y="86"/>
                  </a:lnTo>
                  <a:lnTo>
                    <a:pt x="22" y="69"/>
                  </a:lnTo>
                  <a:lnTo>
                    <a:pt x="9" y="52"/>
                  </a:lnTo>
                  <a:lnTo>
                    <a:pt x="0" y="33"/>
                  </a:lnTo>
                  <a:lnTo>
                    <a:pt x="0" y="0"/>
                  </a:lnTo>
                  <a:lnTo>
                    <a:pt x="9" y="0"/>
                  </a:lnTo>
                  <a:lnTo>
                    <a:pt x="9" y="31"/>
                  </a:lnTo>
                  <a:lnTo>
                    <a:pt x="17" y="48"/>
                  </a:lnTo>
                  <a:lnTo>
                    <a:pt x="31" y="67"/>
                  </a:lnTo>
                  <a:lnTo>
                    <a:pt x="31" y="8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6" name="Rectangle 460"/>
            <p:cNvSpPr>
              <a:spLocks noChangeArrowheads="1"/>
            </p:cNvSpPr>
            <p:nvPr/>
          </p:nvSpPr>
          <p:spPr bwMode="auto">
            <a:xfrm>
              <a:off x="8331201" y="4368800"/>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7" name="Freeform 461"/>
            <p:cNvSpPr>
              <a:spLocks/>
            </p:cNvSpPr>
            <p:nvPr/>
          </p:nvSpPr>
          <p:spPr bwMode="auto">
            <a:xfrm>
              <a:off x="8275639" y="4154488"/>
              <a:ext cx="47625" cy="46038"/>
            </a:xfrm>
            <a:custGeom>
              <a:avLst/>
              <a:gdLst>
                <a:gd name="T0" fmla="*/ 23 w 30"/>
                <a:gd name="T1" fmla="*/ 29 h 29"/>
                <a:gd name="T2" fmla="*/ 0 w 30"/>
                <a:gd name="T3" fmla="*/ 6 h 29"/>
                <a:gd name="T4" fmla="*/ 7 w 30"/>
                <a:gd name="T5" fmla="*/ 0 h 29"/>
                <a:gd name="T6" fmla="*/ 30 w 30"/>
                <a:gd name="T7" fmla="*/ 22 h 29"/>
                <a:gd name="T8" fmla="*/ 23 w 30"/>
                <a:gd name="T9" fmla="*/ 29 h 29"/>
              </a:gdLst>
              <a:ahLst/>
              <a:cxnLst>
                <a:cxn ang="0">
                  <a:pos x="T0" y="T1"/>
                </a:cxn>
                <a:cxn ang="0">
                  <a:pos x="T2" y="T3"/>
                </a:cxn>
                <a:cxn ang="0">
                  <a:pos x="T4" y="T5"/>
                </a:cxn>
                <a:cxn ang="0">
                  <a:pos x="T6" y="T7"/>
                </a:cxn>
                <a:cxn ang="0">
                  <a:pos x="T8" y="T9"/>
                </a:cxn>
              </a:cxnLst>
              <a:rect l="0" t="0" r="r" b="b"/>
              <a:pathLst>
                <a:path w="30" h="29">
                  <a:moveTo>
                    <a:pt x="23" y="29"/>
                  </a:moveTo>
                  <a:lnTo>
                    <a:pt x="0" y="6"/>
                  </a:lnTo>
                  <a:lnTo>
                    <a:pt x="7" y="0"/>
                  </a:lnTo>
                  <a:lnTo>
                    <a:pt x="30" y="22"/>
                  </a:lnTo>
                  <a:lnTo>
                    <a:pt x="23" y="2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8" name="Freeform 462"/>
            <p:cNvSpPr>
              <a:spLocks/>
            </p:cNvSpPr>
            <p:nvPr/>
          </p:nvSpPr>
          <p:spPr bwMode="auto">
            <a:xfrm>
              <a:off x="8255001" y="4144963"/>
              <a:ext cx="184150" cy="201613"/>
            </a:xfrm>
            <a:custGeom>
              <a:avLst/>
              <a:gdLst>
                <a:gd name="T0" fmla="*/ 91 w 103"/>
                <a:gd name="T1" fmla="*/ 112 h 112"/>
                <a:gd name="T2" fmla="*/ 83 w 103"/>
                <a:gd name="T3" fmla="*/ 112 h 112"/>
                <a:gd name="T4" fmla="*/ 83 w 103"/>
                <a:gd name="T5" fmla="*/ 104 h 112"/>
                <a:gd name="T6" fmla="*/ 83 w 103"/>
                <a:gd name="T7" fmla="*/ 103 h 112"/>
                <a:gd name="T8" fmla="*/ 95 w 103"/>
                <a:gd name="T9" fmla="*/ 63 h 112"/>
                <a:gd name="T10" fmla="*/ 95 w 103"/>
                <a:gd name="T11" fmla="*/ 28 h 112"/>
                <a:gd name="T12" fmla="*/ 91 w 103"/>
                <a:gd name="T13" fmla="*/ 24 h 112"/>
                <a:gd name="T14" fmla="*/ 87 w 103"/>
                <a:gd name="T15" fmla="*/ 28 h 112"/>
                <a:gd name="T16" fmla="*/ 83 w 103"/>
                <a:gd name="T17" fmla="*/ 32 h 112"/>
                <a:gd name="T18" fmla="*/ 79 w 103"/>
                <a:gd name="T19" fmla="*/ 28 h 112"/>
                <a:gd name="T20" fmla="*/ 79 w 103"/>
                <a:gd name="T21" fmla="*/ 20 h 112"/>
                <a:gd name="T22" fmla="*/ 75 w 103"/>
                <a:gd name="T23" fmla="*/ 16 h 112"/>
                <a:gd name="T24" fmla="*/ 71 w 103"/>
                <a:gd name="T25" fmla="*/ 20 h 112"/>
                <a:gd name="T26" fmla="*/ 67 w 103"/>
                <a:gd name="T27" fmla="*/ 24 h 112"/>
                <a:gd name="T28" fmla="*/ 63 w 103"/>
                <a:gd name="T29" fmla="*/ 20 h 112"/>
                <a:gd name="T30" fmla="*/ 59 w 103"/>
                <a:gd name="T31" fmla="*/ 16 h 112"/>
                <a:gd name="T32" fmla="*/ 55 w 103"/>
                <a:gd name="T33" fmla="*/ 20 h 112"/>
                <a:gd name="T34" fmla="*/ 51 w 103"/>
                <a:gd name="T35" fmla="*/ 24 h 112"/>
                <a:gd name="T36" fmla="*/ 47 w 103"/>
                <a:gd name="T37" fmla="*/ 20 h 112"/>
                <a:gd name="T38" fmla="*/ 47 w 103"/>
                <a:gd name="T39" fmla="*/ 12 h 112"/>
                <a:gd name="T40" fmla="*/ 43 w 103"/>
                <a:gd name="T41" fmla="*/ 8 h 112"/>
                <a:gd name="T42" fmla="*/ 39 w 103"/>
                <a:gd name="T43" fmla="*/ 12 h 112"/>
                <a:gd name="T44" fmla="*/ 39 w 103"/>
                <a:gd name="T45" fmla="*/ 52 h 112"/>
                <a:gd name="T46" fmla="*/ 36 w 103"/>
                <a:gd name="T47" fmla="*/ 56 h 112"/>
                <a:gd name="T48" fmla="*/ 32 w 103"/>
                <a:gd name="T49" fmla="*/ 55 h 112"/>
                <a:gd name="T50" fmla="*/ 0 w 103"/>
                <a:gd name="T51" fmla="*/ 23 h 112"/>
                <a:gd name="T52" fmla="*/ 6 w 103"/>
                <a:gd name="T53" fmla="*/ 17 h 112"/>
                <a:gd name="T54" fmla="*/ 31 w 103"/>
                <a:gd name="T55" fmla="*/ 42 h 112"/>
                <a:gd name="T56" fmla="*/ 31 w 103"/>
                <a:gd name="T57" fmla="*/ 12 h 112"/>
                <a:gd name="T58" fmla="*/ 43 w 103"/>
                <a:gd name="T59" fmla="*/ 0 h 112"/>
                <a:gd name="T60" fmla="*/ 54 w 103"/>
                <a:gd name="T61" fmla="*/ 9 h 112"/>
                <a:gd name="T62" fmla="*/ 67 w 103"/>
                <a:gd name="T63" fmla="*/ 11 h 112"/>
                <a:gd name="T64" fmla="*/ 75 w 103"/>
                <a:gd name="T65" fmla="*/ 8 h 112"/>
                <a:gd name="T66" fmla="*/ 86 w 103"/>
                <a:gd name="T67" fmla="*/ 17 h 112"/>
                <a:gd name="T68" fmla="*/ 91 w 103"/>
                <a:gd name="T69" fmla="*/ 16 h 112"/>
                <a:gd name="T70" fmla="*/ 103 w 103"/>
                <a:gd name="T71" fmla="*/ 28 h 112"/>
                <a:gd name="T72" fmla="*/ 103 w 103"/>
                <a:gd name="T73" fmla="*/ 64 h 112"/>
                <a:gd name="T74" fmla="*/ 103 w 103"/>
                <a:gd name="T75" fmla="*/ 65 h 112"/>
                <a:gd name="T76" fmla="*/ 91 w 103"/>
                <a:gd name="T77" fmla="*/ 105 h 112"/>
                <a:gd name="T78" fmla="*/ 91 w 103"/>
                <a:gd name="T79"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 h="112">
                  <a:moveTo>
                    <a:pt x="91" y="112"/>
                  </a:moveTo>
                  <a:cubicBezTo>
                    <a:pt x="83" y="112"/>
                    <a:pt x="83" y="112"/>
                    <a:pt x="83" y="112"/>
                  </a:cubicBezTo>
                  <a:cubicBezTo>
                    <a:pt x="83" y="104"/>
                    <a:pt x="83" y="104"/>
                    <a:pt x="83" y="104"/>
                  </a:cubicBezTo>
                  <a:cubicBezTo>
                    <a:pt x="83" y="104"/>
                    <a:pt x="83" y="103"/>
                    <a:pt x="83" y="103"/>
                  </a:cubicBezTo>
                  <a:cubicBezTo>
                    <a:pt x="95" y="63"/>
                    <a:pt x="95" y="63"/>
                    <a:pt x="95" y="63"/>
                  </a:cubicBezTo>
                  <a:cubicBezTo>
                    <a:pt x="95" y="28"/>
                    <a:pt x="95" y="28"/>
                    <a:pt x="95" y="28"/>
                  </a:cubicBezTo>
                  <a:cubicBezTo>
                    <a:pt x="95" y="26"/>
                    <a:pt x="93" y="24"/>
                    <a:pt x="91" y="24"/>
                  </a:cubicBezTo>
                  <a:cubicBezTo>
                    <a:pt x="89" y="24"/>
                    <a:pt x="87" y="26"/>
                    <a:pt x="87" y="28"/>
                  </a:cubicBezTo>
                  <a:cubicBezTo>
                    <a:pt x="87" y="30"/>
                    <a:pt x="85" y="32"/>
                    <a:pt x="83" y="32"/>
                  </a:cubicBezTo>
                  <a:cubicBezTo>
                    <a:pt x="81" y="32"/>
                    <a:pt x="79" y="30"/>
                    <a:pt x="79" y="28"/>
                  </a:cubicBezTo>
                  <a:cubicBezTo>
                    <a:pt x="79" y="20"/>
                    <a:pt x="79" y="20"/>
                    <a:pt x="79" y="20"/>
                  </a:cubicBezTo>
                  <a:cubicBezTo>
                    <a:pt x="79" y="18"/>
                    <a:pt x="77" y="16"/>
                    <a:pt x="75" y="16"/>
                  </a:cubicBezTo>
                  <a:cubicBezTo>
                    <a:pt x="73" y="16"/>
                    <a:pt x="71" y="18"/>
                    <a:pt x="71" y="20"/>
                  </a:cubicBezTo>
                  <a:cubicBezTo>
                    <a:pt x="71" y="22"/>
                    <a:pt x="69" y="24"/>
                    <a:pt x="67" y="24"/>
                  </a:cubicBezTo>
                  <a:cubicBezTo>
                    <a:pt x="65" y="24"/>
                    <a:pt x="63" y="22"/>
                    <a:pt x="63" y="20"/>
                  </a:cubicBezTo>
                  <a:cubicBezTo>
                    <a:pt x="63" y="18"/>
                    <a:pt x="61" y="16"/>
                    <a:pt x="59" y="16"/>
                  </a:cubicBezTo>
                  <a:cubicBezTo>
                    <a:pt x="57" y="16"/>
                    <a:pt x="55" y="18"/>
                    <a:pt x="55" y="20"/>
                  </a:cubicBezTo>
                  <a:cubicBezTo>
                    <a:pt x="55" y="22"/>
                    <a:pt x="53" y="24"/>
                    <a:pt x="51" y="24"/>
                  </a:cubicBezTo>
                  <a:cubicBezTo>
                    <a:pt x="49" y="24"/>
                    <a:pt x="47" y="22"/>
                    <a:pt x="47" y="20"/>
                  </a:cubicBezTo>
                  <a:cubicBezTo>
                    <a:pt x="47" y="12"/>
                    <a:pt x="47" y="12"/>
                    <a:pt x="47" y="12"/>
                  </a:cubicBezTo>
                  <a:cubicBezTo>
                    <a:pt x="47" y="10"/>
                    <a:pt x="45" y="8"/>
                    <a:pt x="43" y="8"/>
                  </a:cubicBezTo>
                  <a:cubicBezTo>
                    <a:pt x="41" y="8"/>
                    <a:pt x="39" y="10"/>
                    <a:pt x="39" y="12"/>
                  </a:cubicBezTo>
                  <a:cubicBezTo>
                    <a:pt x="39" y="52"/>
                    <a:pt x="39" y="52"/>
                    <a:pt x="39" y="52"/>
                  </a:cubicBezTo>
                  <a:cubicBezTo>
                    <a:pt x="39" y="54"/>
                    <a:pt x="38" y="55"/>
                    <a:pt x="36" y="56"/>
                  </a:cubicBezTo>
                  <a:cubicBezTo>
                    <a:pt x="35" y="56"/>
                    <a:pt x="33" y="56"/>
                    <a:pt x="32" y="55"/>
                  </a:cubicBezTo>
                  <a:cubicBezTo>
                    <a:pt x="0" y="23"/>
                    <a:pt x="0" y="23"/>
                    <a:pt x="0" y="23"/>
                  </a:cubicBezTo>
                  <a:cubicBezTo>
                    <a:pt x="6" y="17"/>
                    <a:pt x="6" y="17"/>
                    <a:pt x="6" y="17"/>
                  </a:cubicBezTo>
                  <a:cubicBezTo>
                    <a:pt x="31" y="42"/>
                    <a:pt x="31" y="42"/>
                    <a:pt x="31" y="42"/>
                  </a:cubicBezTo>
                  <a:cubicBezTo>
                    <a:pt x="31" y="12"/>
                    <a:pt x="31" y="12"/>
                    <a:pt x="31" y="12"/>
                  </a:cubicBezTo>
                  <a:cubicBezTo>
                    <a:pt x="31" y="5"/>
                    <a:pt x="36" y="0"/>
                    <a:pt x="43" y="0"/>
                  </a:cubicBezTo>
                  <a:cubicBezTo>
                    <a:pt x="48" y="0"/>
                    <a:pt x="53" y="4"/>
                    <a:pt x="54" y="9"/>
                  </a:cubicBezTo>
                  <a:cubicBezTo>
                    <a:pt x="58" y="7"/>
                    <a:pt x="64" y="8"/>
                    <a:pt x="67" y="11"/>
                  </a:cubicBezTo>
                  <a:cubicBezTo>
                    <a:pt x="69" y="9"/>
                    <a:pt x="72" y="8"/>
                    <a:pt x="75" y="8"/>
                  </a:cubicBezTo>
                  <a:cubicBezTo>
                    <a:pt x="80" y="8"/>
                    <a:pt x="85" y="12"/>
                    <a:pt x="86" y="17"/>
                  </a:cubicBezTo>
                  <a:cubicBezTo>
                    <a:pt x="88" y="16"/>
                    <a:pt x="89" y="16"/>
                    <a:pt x="91" y="16"/>
                  </a:cubicBezTo>
                  <a:cubicBezTo>
                    <a:pt x="97" y="16"/>
                    <a:pt x="103" y="21"/>
                    <a:pt x="103" y="28"/>
                  </a:cubicBezTo>
                  <a:cubicBezTo>
                    <a:pt x="103" y="64"/>
                    <a:pt x="103" y="64"/>
                    <a:pt x="103" y="64"/>
                  </a:cubicBezTo>
                  <a:cubicBezTo>
                    <a:pt x="103" y="64"/>
                    <a:pt x="103" y="65"/>
                    <a:pt x="103" y="65"/>
                  </a:cubicBezTo>
                  <a:cubicBezTo>
                    <a:pt x="91" y="105"/>
                    <a:pt x="91" y="105"/>
                    <a:pt x="91" y="105"/>
                  </a:cubicBezTo>
                  <a:lnTo>
                    <a:pt x="91"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9" name="Freeform 463"/>
            <p:cNvSpPr>
              <a:spLocks noEditPoints="1"/>
            </p:cNvSpPr>
            <p:nvPr/>
          </p:nvSpPr>
          <p:spPr bwMode="auto">
            <a:xfrm>
              <a:off x="8094664" y="3994150"/>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1" y="8"/>
                    <a:pt x="8" y="31"/>
                    <a:pt x="8" y="60"/>
                  </a:cubicBezTo>
                  <a:cubicBezTo>
                    <a:pt x="8" y="89"/>
                    <a:pt x="31" y="112"/>
                    <a:pt x="60" y="112"/>
                  </a:cubicBezTo>
                  <a:cubicBezTo>
                    <a:pt x="88" y="112"/>
                    <a:pt x="112" y="89"/>
                    <a:pt x="112" y="60"/>
                  </a:cubicBezTo>
                  <a:cubicBezTo>
                    <a:pt x="112" y="31"/>
                    <a:pt x="88"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0" name="Rectangle 464"/>
            <p:cNvSpPr>
              <a:spLocks noChangeArrowheads="1"/>
            </p:cNvSpPr>
            <p:nvPr/>
          </p:nvSpPr>
          <p:spPr bwMode="auto">
            <a:xfrm>
              <a:off x="8094664" y="423862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1" name="Rectangle 465"/>
            <p:cNvSpPr>
              <a:spLocks noChangeArrowheads="1"/>
            </p:cNvSpPr>
            <p:nvPr/>
          </p:nvSpPr>
          <p:spPr bwMode="auto">
            <a:xfrm>
              <a:off x="8094664" y="4267200"/>
              <a:ext cx="1000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2" name="Rectangle 466"/>
            <p:cNvSpPr>
              <a:spLocks noChangeArrowheads="1"/>
            </p:cNvSpPr>
            <p:nvPr/>
          </p:nvSpPr>
          <p:spPr bwMode="auto">
            <a:xfrm>
              <a:off x="8094664" y="4295775"/>
              <a:ext cx="1730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3" name="Rectangle 467"/>
            <p:cNvSpPr>
              <a:spLocks noChangeArrowheads="1"/>
            </p:cNvSpPr>
            <p:nvPr/>
          </p:nvSpPr>
          <p:spPr bwMode="auto">
            <a:xfrm>
              <a:off x="8166101" y="4238625"/>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4" name="Rectangle 468"/>
            <p:cNvSpPr>
              <a:spLocks noChangeArrowheads="1"/>
            </p:cNvSpPr>
            <p:nvPr/>
          </p:nvSpPr>
          <p:spPr bwMode="auto">
            <a:xfrm>
              <a:off x="8208964" y="4267200"/>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5" name="Freeform 469"/>
            <p:cNvSpPr>
              <a:spLocks/>
            </p:cNvSpPr>
            <p:nvPr/>
          </p:nvSpPr>
          <p:spPr bwMode="auto">
            <a:xfrm>
              <a:off x="8302626" y="4340225"/>
              <a:ext cx="130175" cy="71438"/>
            </a:xfrm>
            <a:custGeom>
              <a:avLst/>
              <a:gdLst>
                <a:gd name="T0" fmla="*/ 72 w 72"/>
                <a:gd name="T1" fmla="*/ 40 h 40"/>
                <a:gd name="T2" fmla="*/ 64 w 72"/>
                <a:gd name="T3" fmla="*/ 40 h 40"/>
                <a:gd name="T4" fmla="*/ 64 w 72"/>
                <a:gd name="T5" fmla="*/ 8 h 40"/>
                <a:gd name="T6" fmla="*/ 8 w 72"/>
                <a:gd name="T7" fmla="*/ 8 h 40"/>
                <a:gd name="T8" fmla="*/ 8 w 72"/>
                <a:gd name="T9" fmla="*/ 40 h 40"/>
                <a:gd name="T10" fmla="*/ 0 w 72"/>
                <a:gd name="T11" fmla="*/ 40 h 40"/>
                <a:gd name="T12" fmla="*/ 0 w 72"/>
                <a:gd name="T13" fmla="*/ 8 h 40"/>
                <a:gd name="T14" fmla="*/ 8 w 72"/>
                <a:gd name="T15" fmla="*/ 0 h 40"/>
                <a:gd name="T16" fmla="*/ 64 w 72"/>
                <a:gd name="T17" fmla="*/ 0 h 40"/>
                <a:gd name="T18" fmla="*/ 72 w 72"/>
                <a:gd name="T19" fmla="*/ 8 h 40"/>
                <a:gd name="T20" fmla="*/ 72 w 72"/>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40">
                  <a:moveTo>
                    <a:pt x="72" y="40"/>
                  </a:moveTo>
                  <a:cubicBezTo>
                    <a:pt x="64" y="40"/>
                    <a:pt x="64" y="40"/>
                    <a:pt x="64" y="40"/>
                  </a:cubicBezTo>
                  <a:cubicBezTo>
                    <a:pt x="64" y="8"/>
                    <a:pt x="64" y="8"/>
                    <a:pt x="64" y="8"/>
                  </a:cubicBezTo>
                  <a:cubicBezTo>
                    <a:pt x="8" y="8"/>
                    <a:pt x="8" y="8"/>
                    <a:pt x="8" y="8"/>
                  </a:cubicBezTo>
                  <a:cubicBezTo>
                    <a:pt x="8" y="40"/>
                    <a:pt x="8" y="40"/>
                    <a:pt x="8" y="40"/>
                  </a:cubicBezTo>
                  <a:cubicBezTo>
                    <a:pt x="0" y="40"/>
                    <a:pt x="0" y="40"/>
                    <a:pt x="0" y="40"/>
                  </a:cubicBezTo>
                  <a:cubicBezTo>
                    <a:pt x="0" y="8"/>
                    <a:pt x="0" y="8"/>
                    <a:pt x="0" y="8"/>
                  </a:cubicBezTo>
                  <a:cubicBezTo>
                    <a:pt x="0" y="4"/>
                    <a:pt x="3" y="0"/>
                    <a:pt x="8" y="0"/>
                  </a:cubicBezTo>
                  <a:cubicBezTo>
                    <a:pt x="64" y="0"/>
                    <a:pt x="64" y="0"/>
                    <a:pt x="64" y="0"/>
                  </a:cubicBezTo>
                  <a:cubicBezTo>
                    <a:pt x="68" y="0"/>
                    <a:pt x="72" y="4"/>
                    <a:pt x="72" y="8"/>
                  </a:cubicBezTo>
                  <a:lnTo>
                    <a:pt x="72"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6" name="Freeform 470"/>
            <p:cNvSpPr>
              <a:spLocks/>
            </p:cNvSpPr>
            <p:nvPr/>
          </p:nvSpPr>
          <p:spPr bwMode="auto">
            <a:xfrm>
              <a:off x="8021639" y="3979863"/>
              <a:ext cx="252413" cy="403225"/>
            </a:xfrm>
            <a:custGeom>
              <a:avLst/>
              <a:gdLst>
                <a:gd name="T0" fmla="*/ 159 w 159"/>
                <a:gd name="T1" fmla="*/ 254 h 254"/>
                <a:gd name="T2" fmla="*/ 0 w 159"/>
                <a:gd name="T3" fmla="*/ 254 h 254"/>
                <a:gd name="T4" fmla="*/ 0 w 159"/>
                <a:gd name="T5" fmla="*/ 0 h 254"/>
                <a:gd name="T6" fmla="*/ 10 w 159"/>
                <a:gd name="T7" fmla="*/ 0 h 254"/>
                <a:gd name="T8" fmla="*/ 10 w 159"/>
                <a:gd name="T9" fmla="*/ 245 h 254"/>
                <a:gd name="T10" fmla="*/ 159 w 159"/>
                <a:gd name="T11" fmla="*/ 245 h 254"/>
                <a:gd name="T12" fmla="*/ 159 w 159"/>
                <a:gd name="T13" fmla="*/ 254 h 254"/>
              </a:gdLst>
              <a:ahLst/>
              <a:cxnLst>
                <a:cxn ang="0">
                  <a:pos x="T0" y="T1"/>
                </a:cxn>
                <a:cxn ang="0">
                  <a:pos x="T2" y="T3"/>
                </a:cxn>
                <a:cxn ang="0">
                  <a:pos x="T4" y="T5"/>
                </a:cxn>
                <a:cxn ang="0">
                  <a:pos x="T6" y="T7"/>
                </a:cxn>
                <a:cxn ang="0">
                  <a:pos x="T8" y="T9"/>
                </a:cxn>
                <a:cxn ang="0">
                  <a:pos x="T10" y="T11"/>
                </a:cxn>
                <a:cxn ang="0">
                  <a:pos x="T12" y="T13"/>
                </a:cxn>
              </a:cxnLst>
              <a:rect l="0" t="0" r="r" b="b"/>
              <a:pathLst>
                <a:path w="159" h="254">
                  <a:moveTo>
                    <a:pt x="159" y="254"/>
                  </a:moveTo>
                  <a:lnTo>
                    <a:pt x="0" y="254"/>
                  </a:lnTo>
                  <a:lnTo>
                    <a:pt x="0" y="0"/>
                  </a:lnTo>
                  <a:lnTo>
                    <a:pt x="10" y="0"/>
                  </a:lnTo>
                  <a:lnTo>
                    <a:pt x="10" y="245"/>
                  </a:lnTo>
                  <a:lnTo>
                    <a:pt x="159" y="245"/>
                  </a:lnTo>
                  <a:lnTo>
                    <a:pt x="159" y="2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7" name="Freeform 471"/>
            <p:cNvSpPr>
              <a:spLocks/>
            </p:cNvSpPr>
            <p:nvPr/>
          </p:nvSpPr>
          <p:spPr bwMode="auto">
            <a:xfrm>
              <a:off x="8129589" y="4116388"/>
              <a:ext cx="52388" cy="65088"/>
            </a:xfrm>
            <a:custGeom>
              <a:avLst/>
              <a:gdLst>
                <a:gd name="T0" fmla="*/ 8 w 29"/>
                <a:gd name="T1" fmla="*/ 36 h 36"/>
                <a:gd name="T2" fmla="*/ 0 w 29"/>
                <a:gd name="T3" fmla="*/ 36 h 36"/>
                <a:gd name="T4" fmla="*/ 26 w 29"/>
                <a:gd name="T5" fmla="*/ 0 h 36"/>
                <a:gd name="T6" fmla="*/ 29 w 29"/>
                <a:gd name="T7" fmla="*/ 8 h 36"/>
                <a:gd name="T8" fmla="*/ 8 w 29"/>
                <a:gd name="T9" fmla="*/ 36 h 36"/>
              </a:gdLst>
              <a:ahLst/>
              <a:cxnLst>
                <a:cxn ang="0">
                  <a:pos x="T0" y="T1"/>
                </a:cxn>
                <a:cxn ang="0">
                  <a:pos x="T2" y="T3"/>
                </a:cxn>
                <a:cxn ang="0">
                  <a:pos x="T4" y="T5"/>
                </a:cxn>
                <a:cxn ang="0">
                  <a:pos x="T6" y="T7"/>
                </a:cxn>
                <a:cxn ang="0">
                  <a:pos x="T8" y="T9"/>
                </a:cxn>
              </a:cxnLst>
              <a:rect l="0" t="0" r="r" b="b"/>
              <a:pathLst>
                <a:path w="29" h="36">
                  <a:moveTo>
                    <a:pt x="8" y="36"/>
                  </a:moveTo>
                  <a:cubicBezTo>
                    <a:pt x="0" y="36"/>
                    <a:pt x="0" y="36"/>
                    <a:pt x="0" y="36"/>
                  </a:cubicBezTo>
                  <a:cubicBezTo>
                    <a:pt x="0" y="15"/>
                    <a:pt x="17" y="3"/>
                    <a:pt x="26" y="0"/>
                  </a:cubicBezTo>
                  <a:cubicBezTo>
                    <a:pt x="29" y="8"/>
                    <a:pt x="29" y="8"/>
                    <a:pt x="29" y="8"/>
                  </a:cubicBezTo>
                  <a:cubicBezTo>
                    <a:pt x="28" y="8"/>
                    <a:pt x="8" y="15"/>
                    <a:pt x="8"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8" name="Freeform 472"/>
            <p:cNvSpPr>
              <a:spLocks/>
            </p:cNvSpPr>
            <p:nvPr/>
          </p:nvSpPr>
          <p:spPr bwMode="auto">
            <a:xfrm>
              <a:off x="8220076" y="4116388"/>
              <a:ext cx="53975" cy="65088"/>
            </a:xfrm>
            <a:custGeom>
              <a:avLst/>
              <a:gdLst>
                <a:gd name="T0" fmla="*/ 30 w 30"/>
                <a:gd name="T1" fmla="*/ 36 h 36"/>
                <a:gd name="T2" fmla="*/ 22 w 30"/>
                <a:gd name="T3" fmla="*/ 36 h 36"/>
                <a:gd name="T4" fmla="*/ 0 w 30"/>
                <a:gd name="T5" fmla="*/ 8 h 36"/>
                <a:gd name="T6" fmla="*/ 3 w 30"/>
                <a:gd name="T7" fmla="*/ 0 h 36"/>
                <a:gd name="T8" fmla="*/ 30 w 30"/>
                <a:gd name="T9" fmla="*/ 36 h 36"/>
              </a:gdLst>
              <a:ahLst/>
              <a:cxnLst>
                <a:cxn ang="0">
                  <a:pos x="T0" y="T1"/>
                </a:cxn>
                <a:cxn ang="0">
                  <a:pos x="T2" y="T3"/>
                </a:cxn>
                <a:cxn ang="0">
                  <a:pos x="T4" y="T5"/>
                </a:cxn>
                <a:cxn ang="0">
                  <a:pos x="T6" y="T7"/>
                </a:cxn>
                <a:cxn ang="0">
                  <a:pos x="T8" y="T9"/>
                </a:cxn>
              </a:cxnLst>
              <a:rect l="0" t="0" r="r" b="b"/>
              <a:pathLst>
                <a:path w="30" h="36">
                  <a:moveTo>
                    <a:pt x="30" y="36"/>
                  </a:moveTo>
                  <a:cubicBezTo>
                    <a:pt x="22" y="36"/>
                    <a:pt x="22" y="36"/>
                    <a:pt x="22" y="36"/>
                  </a:cubicBezTo>
                  <a:cubicBezTo>
                    <a:pt x="22" y="15"/>
                    <a:pt x="1" y="8"/>
                    <a:pt x="0" y="8"/>
                  </a:cubicBezTo>
                  <a:cubicBezTo>
                    <a:pt x="3" y="0"/>
                    <a:pt x="3" y="0"/>
                    <a:pt x="3" y="0"/>
                  </a:cubicBezTo>
                  <a:cubicBezTo>
                    <a:pt x="12" y="3"/>
                    <a:pt x="30" y="15"/>
                    <a:pt x="30"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39" name="Freeform 473"/>
            <p:cNvSpPr>
              <a:spLocks noEditPoints="1"/>
            </p:cNvSpPr>
            <p:nvPr/>
          </p:nvSpPr>
          <p:spPr bwMode="auto">
            <a:xfrm>
              <a:off x="8159751" y="4037013"/>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0" y="56"/>
                    <a:pt x="0" y="43"/>
                    <a:pt x="0" y="26"/>
                  </a:cubicBezTo>
                  <a:cubicBezTo>
                    <a:pt x="0" y="14"/>
                    <a:pt x="2" y="0"/>
                    <a:pt x="24" y="0"/>
                  </a:cubicBezTo>
                  <a:cubicBezTo>
                    <a:pt x="45" y="0"/>
                    <a:pt x="48" y="14"/>
                    <a:pt x="48" y="26"/>
                  </a:cubicBezTo>
                  <a:cubicBezTo>
                    <a:pt x="48" y="43"/>
                    <a:pt x="37" y="56"/>
                    <a:pt x="24" y="56"/>
                  </a:cubicBezTo>
                  <a:close/>
                  <a:moveTo>
                    <a:pt x="24" y="8"/>
                  </a:moveTo>
                  <a:cubicBezTo>
                    <a:pt x="12" y="8"/>
                    <a:pt x="8" y="12"/>
                    <a:pt x="8" y="26"/>
                  </a:cubicBezTo>
                  <a:cubicBezTo>
                    <a:pt x="8" y="37"/>
                    <a:pt x="13" y="48"/>
                    <a:pt x="24" y="48"/>
                  </a:cubicBezTo>
                  <a:cubicBezTo>
                    <a:pt x="34"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40" name="Group 539"/>
          <p:cNvGrpSpPr/>
          <p:nvPr/>
        </p:nvGrpSpPr>
        <p:grpSpPr>
          <a:xfrm>
            <a:off x="546381" y="2514059"/>
            <a:ext cx="461963" cy="431800"/>
            <a:chOff x="5557838" y="2357438"/>
            <a:chExt cx="461963" cy="431800"/>
          </a:xfrm>
        </p:grpSpPr>
        <p:sp>
          <p:nvSpPr>
            <p:cNvPr id="541" name="Freeform 422"/>
            <p:cNvSpPr>
              <a:spLocks/>
            </p:cNvSpPr>
            <p:nvPr/>
          </p:nvSpPr>
          <p:spPr bwMode="auto">
            <a:xfrm>
              <a:off x="5557838" y="2357438"/>
              <a:ext cx="461963" cy="431800"/>
            </a:xfrm>
            <a:custGeom>
              <a:avLst/>
              <a:gdLst>
                <a:gd name="T0" fmla="*/ 252 w 256"/>
                <a:gd name="T1" fmla="*/ 240 h 240"/>
                <a:gd name="T2" fmla="*/ 250 w 256"/>
                <a:gd name="T3" fmla="*/ 239 h 240"/>
                <a:gd name="T4" fmla="*/ 200 w 256"/>
                <a:gd name="T5" fmla="*/ 211 h 240"/>
                <a:gd name="T6" fmla="*/ 204 w 256"/>
                <a:gd name="T7" fmla="*/ 204 h 240"/>
                <a:gd name="T8" fmla="*/ 248 w 256"/>
                <a:gd name="T9" fmla="*/ 229 h 240"/>
                <a:gd name="T10" fmla="*/ 248 w 256"/>
                <a:gd name="T11" fmla="*/ 54 h 240"/>
                <a:gd name="T12" fmla="*/ 168 w 256"/>
                <a:gd name="T13" fmla="*/ 9 h 240"/>
                <a:gd name="T14" fmla="*/ 90 w 256"/>
                <a:gd name="T15" fmla="*/ 55 h 240"/>
                <a:gd name="T16" fmla="*/ 86 w 256"/>
                <a:gd name="T17" fmla="*/ 55 h 240"/>
                <a:gd name="T18" fmla="*/ 8 w 256"/>
                <a:gd name="T19" fmla="*/ 11 h 240"/>
                <a:gd name="T20" fmla="*/ 8 w 256"/>
                <a:gd name="T21" fmla="*/ 186 h 240"/>
                <a:gd name="T22" fmla="*/ 88 w 256"/>
                <a:gd name="T23" fmla="*/ 231 h 240"/>
                <a:gd name="T24" fmla="*/ 134 w 256"/>
                <a:gd name="T25" fmla="*/ 204 h 240"/>
                <a:gd name="T26" fmla="*/ 138 w 256"/>
                <a:gd name="T27" fmla="*/ 211 h 240"/>
                <a:gd name="T28" fmla="*/ 90 w 256"/>
                <a:gd name="T29" fmla="*/ 239 h 240"/>
                <a:gd name="T30" fmla="*/ 86 w 256"/>
                <a:gd name="T31" fmla="*/ 239 h 240"/>
                <a:gd name="T32" fmla="*/ 2 w 256"/>
                <a:gd name="T33" fmla="*/ 191 h 240"/>
                <a:gd name="T34" fmla="*/ 0 w 256"/>
                <a:gd name="T35" fmla="*/ 188 h 240"/>
                <a:gd name="T36" fmla="*/ 0 w 256"/>
                <a:gd name="T37" fmla="*/ 4 h 240"/>
                <a:gd name="T38" fmla="*/ 2 w 256"/>
                <a:gd name="T39" fmla="*/ 1 h 240"/>
                <a:gd name="T40" fmla="*/ 6 w 256"/>
                <a:gd name="T41" fmla="*/ 1 h 240"/>
                <a:gd name="T42" fmla="*/ 88 w 256"/>
                <a:gd name="T43" fmla="*/ 47 h 240"/>
                <a:gd name="T44" fmla="*/ 166 w 256"/>
                <a:gd name="T45" fmla="*/ 1 h 240"/>
                <a:gd name="T46" fmla="*/ 170 w 256"/>
                <a:gd name="T47" fmla="*/ 1 h 240"/>
                <a:gd name="T48" fmla="*/ 254 w 256"/>
                <a:gd name="T49" fmla="*/ 49 h 240"/>
                <a:gd name="T50" fmla="*/ 256 w 256"/>
                <a:gd name="T51" fmla="*/ 52 h 240"/>
                <a:gd name="T52" fmla="*/ 256 w 256"/>
                <a:gd name="T53" fmla="*/ 236 h 240"/>
                <a:gd name="T54" fmla="*/ 254 w 256"/>
                <a:gd name="T55" fmla="*/ 239 h 240"/>
                <a:gd name="T56" fmla="*/ 252 w 256"/>
                <a:gd name="T57"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6" h="240">
                  <a:moveTo>
                    <a:pt x="252" y="240"/>
                  </a:moveTo>
                  <a:cubicBezTo>
                    <a:pt x="252" y="240"/>
                    <a:pt x="251" y="240"/>
                    <a:pt x="250" y="239"/>
                  </a:cubicBezTo>
                  <a:cubicBezTo>
                    <a:pt x="200" y="211"/>
                    <a:pt x="200" y="211"/>
                    <a:pt x="200" y="211"/>
                  </a:cubicBezTo>
                  <a:cubicBezTo>
                    <a:pt x="204" y="204"/>
                    <a:pt x="204" y="204"/>
                    <a:pt x="204" y="204"/>
                  </a:cubicBezTo>
                  <a:cubicBezTo>
                    <a:pt x="248" y="229"/>
                    <a:pt x="248" y="229"/>
                    <a:pt x="248" y="229"/>
                  </a:cubicBezTo>
                  <a:cubicBezTo>
                    <a:pt x="248" y="54"/>
                    <a:pt x="248" y="54"/>
                    <a:pt x="248" y="54"/>
                  </a:cubicBezTo>
                  <a:cubicBezTo>
                    <a:pt x="168" y="9"/>
                    <a:pt x="168" y="9"/>
                    <a:pt x="168" y="9"/>
                  </a:cubicBezTo>
                  <a:cubicBezTo>
                    <a:pt x="90" y="55"/>
                    <a:pt x="90" y="55"/>
                    <a:pt x="90" y="55"/>
                  </a:cubicBezTo>
                  <a:cubicBezTo>
                    <a:pt x="89" y="56"/>
                    <a:pt x="88" y="56"/>
                    <a:pt x="86" y="55"/>
                  </a:cubicBezTo>
                  <a:cubicBezTo>
                    <a:pt x="8" y="11"/>
                    <a:pt x="8" y="11"/>
                    <a:pt x="8" y="11"/>
                  </a:cubicBezTo>
                  <a:cubicBezTo>
                    <a:pt x="8" y="186"/>
                    <a:pt x="8" y="186"/>
                    <a:pt x="8" y="186"/>
                  </a:cubicBezTo>
                  <a:cubicBezTo>
                    <a:pt x="88" y="231"/>
                    <a:pt x="88" y="231"/>
                    <a:pt x="88" y="231"/>
                  </a:cubicBezTo>
                  <a:cubicBezTo>
                    <a:pt x="134" y="204"/>
                    <a:pt x="134" y="204"/>
                    <a:pt x="134" y="204"/>
                  </a:cubicBezTo>
                  <a:cubicBezTo>
                    <a:pt x="138" y="211"/>
                    <a:pt x="138" y="211"/>
                    <a:pt x="138" y="211"/>
                  </a:cubicBezTo>
                  <a:cubicBezTo>
                    <a:pt x="90" y="239"/>
                    <a:pt x="90" y="239"/>
                    <a:pt x="90" y="239"/>
                  </a:cubicBezTo>
                  <a:cubicBezTo>
                    <a:pt x="89" y="240"/>
                    <a:pt x="88" y="240"/>
                    <a:pt x="86" y="239"/>
                  </a:cubicBezTo>
                  <a:cubicBezTo>
                    <a:pt x="2" y="191"/>
                    <a:pt x="2" y="191"/>
                    <a:pt x="2" y="191"/>
                  </a:cubicBezTo>
                  <a:cubicBezTo>
                    <a:pt x="1" y="191"/>
                    <a:pt x="0" y="189"/>
                    <a:pt x="0" y="188"/>
                  </a:cubicBezTo>
                  <a:cubicBezTo>
                    <a:pt x="0" y="4"/>
                    <a:pt x="0" y="4"/>
                    <a:pt x="0" y="4"/>
                  </a:cubicBezTo>
                  <a:cubicBezTo>
                    <a:pt x="0" y="3"/>
                    <a:pt x="1" y="1"/>
                    <a:pt x="2" y="1"/>
                  </a:cubicBezTo>
                  <a:cubicBezTo>
                    <a:pt x="4" y="0"/>
                    <a:pt x="5" y="0"/>
                    <a:pt x="6" y="1"/>
                  </a:cubicBezTo>
                  <a:cubicBezTo>
                    <a:pt x="88" y="47"/>
                    <a:pt x="88" y="47"/>
                    <a:pt x="88" y="47"/>
                  </a:cubicBezTo>
                  <a:cubicBezTo>
                    <a:pt x="166" y="1"/>
                    <a:pt x="166" y="1"/>
                    <a:pt x="166" y="1"/>
                  </a:cubicBezTo>
                  <a:cubicBezTo>
                    <a:pt x="168" y="0"/>
                    <a:pt x="169" y="0"/>
                    <a:pt x="170" y="1"/>
                  </a:cubicBezTo>
                  <a:cubicBezTo>
                    <a:pt x="254" y="49"/>
                    <a:pt x="254" y="49"/>
                    <a:pt x="254" y="49"/>
                  </a:cubicBezTo>
                  <a:cubicBezTo>
                    <a:pt x="256" y="49"/>
                    <a:pt x="256" y="51"/>
                    <a:pt x="256" y="52"/>
                  </a:cubicBezTo>
                  <a:cubicBezTo>
                    <a:pt x="256" y="236"/>
                    <a:pt x="256" y="236"/>
                    <a:pt x="256" y="236"/>
                  </a:cubicBezTo>
                  <a:cubicBezTo>
                    <a:pt x="256" y="237"/>
                    <a:pt x="256" y="239"/>
                    <a:pt x="254" y="239"/>
                  </a:cubicBezTo>
                  <a:cubicBezTo>
                    <a:pt x="254" y="240"/>
                    <a:pt x="253" y="240"/>
                    <a:pt x="252" y="2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2" name="Rectangle 423"/>
            <p:cNvSpPr>
              <a:spLocks noChangeArrowheads="1"/>
            </p:cNvSpPr>
            <p:nvPr/>
          </p:nvSpPr>
          <p:spPr bwMode="auto">
            <a:xfrm>
              <a:off x="5710238" y="2451101"/>
              <a:ext cx="14288" cy="3317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3" name="Rectangle 424"/>
            <p:cNvSpPr>
              <a:spLocks noChangeArrowheads="1"/>
            </p:cNvSpPr>
            <p:nvPr/>
          </p:nvSpPr>
          <p:spPr bwMode="auto">
            <a:xfrm>
              <a:off x="5853113" y="2363788"/>
              <a:ext cx="14288" cy="1666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4" name="Freeform 425"/>
            <p:cNvSpPr>
              <a:spLocks noEditPoints="1"/>
            </p:cNvSpPr>
            <p:nvPr/>
          </p:nvSpPr>
          <p:spPr bwMode="auto">
            <a:xfrm>
              <a:off x="5788026" y="2544763"/>
              <a:ext cx="144463" cy="244475"/>
            </a:xfrm>
            <a:custGeom>
              <a:avLst/>
              <a:gdLst>
                <a:gd name="T0" fmla="*/ 40 w 80"/>
                <a:gd name="T1" fmla="*/ 136 h 136"/>
                <a:gd name="T2" fmla="*/ 37 w 80"/>
                <a:gd name="T3" fmla="*/ 134 h 136"/>
                <a:gd name="T4" fmla="*/ 0 w 80"/>
                <a:gd name="T5" fmla="*/ 40 h 136"/>
                <a:gd name="T6" fmla="*/ 40 w 80"/>
                <a:gd name="T7" fmla="*/ 0 h 136"/>
                <a:gd name="T8" fmla="*/ 80 w 80"/>
                <a:gd name="T9" fmla="*/ 40 h 136"/>
                <a:gd name="T10" fmla="*/ 44 w 80"/>
                <a:gd name="T11" fmla="*/ 134 h 136"/>
                <a:gd name="T12" fmla="*/ 40 w 80"/>
                <a:gd name="T13" fmla="*/ 136 h 136"/>
                <a:gd name="T14" fmla="*/ 40 w 80"/>
                <a:gd name="T15" fmla="*/ 8 h 136"/>
                <a:gd name="T16" fmla="*/ 8 w 80"/>
                <a:gd name="T17" fmla="*/ 40 h 136"/>
                <a:gd name="T18" fmla="*/ 40 w 80"/>
                <a:gd name="T19" fmla="*/ 123 h 136"/>
                <a:gd name="T20" fmla="*/ 72 w 80"/>
                <a:gd name="T21" fmla="*/ 40 h 136"/>
                <a:gd name="T22" fmla="*/ 40 w 80"/>
                <a:gd name="T23"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136">
                  <a:moveTo>
                    <a:pt x="40" y="136"/>
                  </a:moveTo>
                  <a:cubicBezTo>
                    <a:pt x="39" y="136"/>
                    <a:pt x="37" y="135"/>
                    <a:pt x="37" y="134"/>
                  </a:cubicBezTo>
                  <a:cubicBezTo>
                    <a:pt x="35" y="131"/>
                    <a:pt x="0" y="61"/>
                    <a:pt x="0" y="40"/>
                  </a:cubicBezTo>
                  <a:cubicBezTo>
                    <a:pt x="0" y="18"/>
                    <a:pt x="18" y="0"/>
                    <a:pt x="40" y="0"/>
                  </a:cubicBezTo>
                  <a:cubicBezTo>
                    <a:pt x="62" y="0"/>
                    <a:pt x="80" y="18"/>
                    <a:pt x="80" y="40"/>
                  </a:cubicBezTo>
                  <a:cubicBezTo>
                    <a:pt x="80" y="61"/>
                    <a:pt x="45" y="131"/>
                    <a:pt x="44" y="134"/>
                  </a:cubicBezTo>
                  <a:cubicBezTo>
                    <a:pt x="43" y="135"/>
                    <a:pt x="42" y="136"/>
                    <a:pt x="40" y="136"/>
                  </a:cubicBezTo>
                  <a:close/>
                  <a:moveTo>
                    <a:pt x="40" y="8"/>
                  </a:moveTo>
                  <a:cubicBezTo>
                    <a:pt x="23" y="8"/>
                    <a:pt x="8" y="22"/>
                    <a:pt x="8" y="40"/>
                  </a:cubicBezTo>
                  <a:cubicBezTo>
                    <a:pt x="8" y="54"/>
                    <a:pt x="29" y="99"/>
                    <a:pt x="40" y="123"/>
                  </a:cubicBezTo>
                  <a:cubicBezTo>
                    <a:pt x="52" y="99"/>
                    <a:pt x="72" y="54"/>
                    <a:pt x="72" y="40"/>
                  </a:cubicBezTo>
                  <a:cubicBezTo>
                    <a:pt x="72" y="22"/>
                    <a:pt x="58" y="8"/>
                    <a:pt x="4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5" name="Freeform 426"/>
            <p:cNvSpPr>
              <a:spLocks noEditPoints="1"/>
            </p:cNvSpPr>
            <p:nvPr/>
          </p:nvSpPr>
          <p:spPr bwMode="auto">
            <a:xfrm>
              <a:off x="5818188" y="2573338"/>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8" y="0"/>
                    <a:pt x="48" y="11"/>
                    <a:pt x="48" y="24"/>
                  </a:cubicBezTo>
                  <a:cubicBezTo>
                    <a:pt x="48" y="37"/>
                    <a:pt x="38" y="48"/>
                    <a:pt x="24" y="48"/>
                  </a:cubicBezTo>
                  <a:close/>
                  <a:moveTo>
                    <a:pt x="24" y="8"/>
                  </a:moveTo>
                  <a:cubicBezTo>
                    <a:pt x="16" y="8"/>
                    <a:pt x="8" y="15"/>
                    <a:pt x="8" y="24"/>
                  </a:cubicBezTo>
                  <a:cubicBezTo>
                    <a:pt x="8" y="33"/>
                    <a:pt x="16"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6" name="Freeform 427"/>
            <p:cNvSpPr>
              <a:spLocks noEditPoints="1"/>
            </p:cNvSpPr>
            <p:nvPr/>
          </p:nvSpPr>
          <p:spPr bwMode="auto">
            <a:xfrm>
              <a:off x="5586413" y="2406651"/>
              <a:ext cx="107950" cy="331788"/>
            </a:xfrm>
            <a:custGeom>
              <a:avLst/>
              <a:gdLst>
                <a:gd name="T0" fmla="*/ 56 w 60"/>
                <a:gd name="T1" fmla="*/ 184 h 184"/>
                <a:gd name="T2" fmla="*/ 54 w 60"/>
                <a:gd name="T3" fmla="*/ 183 h 184"/>
                <a:gd name="T4" fmla="*/ 2 w 60"/>
                <a:gd name="T5" fmla="*/ 151 h 184"/>
                <a:gd name="T6" fmla="*/ 0 w 60"/>
                <a:gd name="T7" fmla="*/ 148 h 184"/>
                <a:gd name="T8" fmla="*/ 0 w 60"/>
                <a:gd name="T9" fmla="*/ 4 h 184"/>
                <a:gd name="T10" fmla="*/ 2 w 60"/>
                <a:gd name="T11" fmla="*/ 1 h 184"/>
                <a:gd name="T12" fmla="*/ 6 w 60"/>
                <a:gd name="T13" fmla="*/ 1 h 184"/>
                <a:gd name="T14" fmla="*/ 58 w 60"/>
                <a:gd name="T15" fmla="*/ 33 h 184"/>
                <a:gd name="T16" fmla="*/ 60 w 60"/>
                <a:gd name="T17" fmla="*/ 36 h 184"/>
                <a:gd name="T18" fmla="*/ 60 w 60"/>
                <a:gd name="T19" fmla="*/ 180 h 184"/>
                <a:gd name="T20" fmla="*/ 58 w 60"/>
                <a:gd name="T21" fmla="*/ 183 h 184"/>
                <a:gd name="T22" fmla="*/ 56 w 60"/>
                <a:gd name="T23" fmla="*/ 184 h 184"/>
                <a:gd name="T24" fmla="*/ 8 w 60"/>
                <a:gd name="T25" fmla="*/ 146 h 184"/>
                <a:gd name="T26" fmla="*/ 52 w 60"/>
                <a:gd name="T27" fmla="*/ 173 h 184"/>
                <a:gd name="T28" fmla="*/ 52 w 60"/>
                <a:gd name="T29" fmla="*/ 38 h 184"/>
                <a:gd name="T30" fmla="*/ 8 w 60"/>
                <a:gd name="T31" fmla="*/ 11 h 184"/>
                <a:gd name="T32" fmla="*/ 8 w 60"/>
                <a:gd name="T33" fmla="*/ 14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 h="184">
                  <a:moveTo>
                    <a:pt x="56" y="184"/>
                  </a:moveTo>
                  <a:cubicBezTo>
                    <a:pt x="56" y="184"/>
                    <a:pt x="55" y="184"/>
                    <a:pt x="54" y="183"/>
                  </a:cubicBezTo>
                  <a:cubicBezTo>
                    <a:pt x="2" y="151"/>
                    <a:pt x="2" y="151"/>
                    <a:pt x="2" y="151"/>
                  </a:cubicBezTo>
                  <a:cubicBezTo>
                    <a:pt x="1" y="151"/>
                    <a:pt x="0" y="149"/>
                    <a:pt x="0" y="148"/>
                  </a:cubicBezTo>
                  <a:cubicBezTo>
                    <a:pt x="0" y="4"/>
                    <a:pt x="0" y="4"/>
                    <a:pt x="0" y="4"/>
                  </a:cubicBezTo>
                  <a:cubicBezTo>
                    <a:pt x="0" y="3"/>
                    <a:pt x="1" y="1"/>
                    <a:pt x="2" y="1"/>
                  </a:cubicBezTo>
                  <a:cubicBezTo>
                    <a:pt x="4" y="0"/>
                    <a:pt x="5" y="0"/>
                    <a:pt x="6" y="1"/>
                  </a:cubicBezTo>
                  <a:cubicBezTo>
                    <a:pt x="58" y="33"/>
                    <a:pt x="58" y="33"/>
                    <a:pt x="58" y="33"/>
                  </a:cubicBezTo>
                  <a:cubicBezTo>
                    <a:pt x="60" y="33"/>
                    <a:pt x="60" y="35"/>
                    <a:pt x="60" y="36"/>
                  </a:cubicBezTo>
                  <a:cubicBezTo>
                    <a:pt x="60" y="180"/>
                    <a:pt x="60" y="180"/>
                    <a:pt x="60" y="180"/>
                  </a:cubicBezTo>
                  <a:cubicBezTo>
                    <a:pt x="60" y="181"/>
                    <a:pt x="60" y="183"/>
                    <a:pt x="58" y="183"/>
                  </a:cubicBezTo>
                  <a:cubicBezTo>
                    <a:pt x="58" y="184"/>
                    <a:pt x="57" y="184"/>
                    <a:pt x="56" y="184"/>
                  </a:cubicBezTo>
                  <a:close/>
                  <a:moveTo>
                    <a:pt x="8" y="146"/>
                  </a:moveTo>
                  <a:cubicBezTo>
                    <a:pt x="52" y="173"/>
                    <a:pt x="52" y="173"/>
                    <a:pt x="52" y="173"/>
                  </a:cubicBezTo>
                  <a:cubicBezTo>
                    <a:pt x="52" y="38"/>
                    <a:pt x="52" y="38"/>
                    <a:pt x="52" y="38"/>
                  </a:cubicBezTo>
                  <a:cubicBezTo>
                    <a:pt x="8" y="11"/>
                    <a:pt x="8" y="11"/>
                    <a:pt x="8" y="11"/>
                  </a:cubicBezTo>
                  <a:lnTo>
                    <a:pt x="8" y="1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7" name="Rectangle 428"/>
            <p:cNvSpPr>
              <a:spLocks noChangeArrowheads="1"/>
            </p:cNvSpPr>
            <p:nvPr/>
          </p:nvSpPr>
          <p:spPr bwMode="auto">
            <a:xfrm>
              <a:off x="5630863" y="25368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8" name="Rectangle 429"/>
            <p:cNvSpPr>
              <a:spLocks noChangeArrowheads="1"/>
            </p:cNvSpPr>
            <p:nvPr/>
          </p:nvSpPr>
          <p:spPr bwMode="auto">
            <a:xfrm>
              <a:off x="5630863" y="2565401"/>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9" name="Rectangle 430"/>
            <p:cNvSpPr>
              <a:spLocks noChangeArrowheads="1"/>
            </p:cNvSpPr>
            <p:nvPr/>
          </p:nvSpPr>
          <p:spPr bwMode="auto">
            <a:xfrm>
              <a:off x="5630863" y="25955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2" name="Group 1"/>
          <p:cNvGrpSpPr/>
          <p:nvPr/>
        </p:nvGrpSpPr>
        <p:grpSpPr>
          <a:xfrm>
            <a:off x="8226417" y="2560154"/>
            <a:ext cx="3340405" cy="3125789"/>
            <a:chOff x="8226417" y="1728305"/>
            <a:chExt cx="3340405" cy="3125789"/>
          </a:xfrm>
        </p:grpSpPr>
        <p:sp>
          <p:nvSpPr>
            <p:cNvPr id="862" name="Title 1">
              <a:extLst>
                <a:ext uri="{FF2B5EF4-FFF2-40B4-BE49-F238E27FC236}">
                  <a16:creationId xmlns:a16="http://schemas.microsoft.com/office/drawing/2014/main" xmlns="" id="{C4CC0F66-F716-9E4A-A350-90E627E348D3}"/>
                </a:ext>
              </a:extLst>
            </p:cNvPr>
            <p:cNvSpPr txBox="1">
              <a:spLocks/>
            </p:cNvSpPr>
            <p:nvPr/>
          </p:nvSpPr>
          <p:spPr bwMode="auto">
            <a:xfrm>
              <a:off x="8771453" y="251617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000" b="1" noProof="0" dirty="0" smtClean="0">
                  <a:solidFill>
                    <a:prstClr val="black"/>
                  </a:solidFill>
                </a:rPr>
                <a:t>Test Cases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63" name="Title 1">
              <a:extLst>
                <a:ext uri="{FF2B5EF4-FFF2-40B4-BE49-F238E27FC236}">
                  <a16:creationId xmlns:a16="http://schemas.microsoft.com/office/drawing/2014/main" xmlns="" id="{C4CC0F66-F716-9E4A-A350-90E627E348D3}"/>
                </a:ext>
              </a:extLst>
            </p:cNvPr>
            <p:cNvSpPr txBox="1">
              <a:spLocks/>
            </p:cNvSpPr>
            <p:nvPr/>
          </p:nvSpPr>
          <p:spPr bwMode="auto">
            <a:xfrm>
              <a:off x="8771453" y="2789150"/>
              <a:ext cx="2795369" cy="51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Each test case references a user story’s acceptance criteria and contains</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both the happy path and a negative testing scenario.</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66" name="Title 1">
              <a:extLst>
                <a:ext uri="{FF2B5EF4-FFF2-40B4-BE49-F238E27FC236}">
                  <a16:creationId xmlns:a16="http://schemas.microsoft.com/office/drawing/2014/main" xmlns="" id="{C4CC0F66-F716-9E4A-A350-90E627E348D3}"/>
                </a:ext>
              </a:extLst>
            </p:cNvPr>
            <p:cNvSpPr txBox="1">
              <a:spLocks/>
            </p:cNvSpPr>
            <p:nvPr/>
          </p:nvSpPr>
          <p:spPr bwMode="auto">
            <a:xfrm>
              <a:off x="8771453" y="4034793"/>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000" b="1" dirty="0">
                  <a:solidFill>
                    <a:prstClr val="black"/>
                  </a:solidFill>
                </a:rPr>
                <a:t>Retrospectives</a:t>
              </a:r>
              <a:endParaRPr lang="en-CA" sz="1200" b="1" dirty="0">
                <a:solidFill>
                  <a:prstClr val="black"/>
                </a:solidFill>
              </a:endParaRPr>
            </a:p>
          </p:txBody>
        </p:sp>
        <p:sp>
          <p:nvSpPr>
            <p:cNvPr id="867" name="Title 1">
              <a:extLst>
                <a:ext uri="{FF2B5EF4-FFF2-40B4-BE49-F238E27FC236}">
                  <a16:creationId xmlns:a16="http://schemas.microsoft.com/office/drawing/2014/main" xmlns="" id="{C4CC0F66-F716-9E4A-A350-90E627E348D3}"/>
                </a:ext>
              </a:extLst>
            </p:cNvPr>
            <p:cNvSpPr txBox="1">
              <a:spLocks/>
            </p:cNvSpPr>
            <p:nvPr/>
          </p:nvSpPr>
          <p:spPr bwMode="auto">
            <a:xfrm>
              <a:off x="8771453" y="4327989"/>
              <a:ext cx="2702602" cy="526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900" dirty="0" smtClean="0">
                  <a:solidFill>
                    <a:prstClr val="black"/>
                  </a:solidFill>
                </a:rPr>
                <a:t>Retrospectives allow the team to reflect on how to become more effective and allow them to adjust and learn from past meetings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68" name="Title 1">
              <a:extLst>
                <a:ext uri="{FF2B5EF4-FFF2-40B4-BE49-F238E27FC236}">
                  <a16:creationId xmlns:a16="http://schemas.microsoft.com/office/drawing/2014/main" xmlns="" id="{C4CC0F66-F716-9E4A-A350-90E627E348D3}"/>
                </a:ext>
              </a:extLst>
            </p:cNvPr>
            <p:cNvSpPr txBox="1">
              <a:spLocks/>
            </p:cNvSpPr>
            <p:nvPr/>
          </p:nvSpPr>
          <p:spPr bwMode="auto">
            <a:xfrm>
              <a:off x="8771453" y="322912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Burndown Chart</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69" name="Title 1">
              <a:extLst>
                <a:ext uri="{FF2B5EF4-FFF2-40B4-BE49-F238E27FC236}">
                  <a16:creationId xmlns:a16="http://schemas.microsoft.com/office/drawing/2014/main" xmlns="" id="{C4CC0F66-F716-9E4A-A350-90E627E348D3}"/>
                </a:ext>
              </a:extLst>
            </p:cNvPr>
            <p:cNvSpPr txBox="1">
              <a:spLocks/>
            </p:cNvSpPr>
            <p:nvPr/>
          </p:nvSpPr>
          <p:spPr bwMode="auto">
            <a:xfrm>
              <a:off x="8771453" y="3522323"/>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Burndown charts are used by scrum teams to analyze and communicate the process of work that is occurring</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in their project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70" name="Title 1">
              <a:extLst>
                <a:ext uri="{FF2B5EF4-FFF2-40B4-BE49-F238E27FC236}">
                  <a16:creationId xmlns:a16="http://schemas.microsoft.com/office/drawing/2014/main" xmlns="" id="{C4CC0F66-F716-9E4A-A350-90E627E348D3}"/>
                </a:ext>
              </a:extLst>
            </p:cNvPr>
            <p:cNvSpPr txBox="1">
              <a:spLocks/>
            </p:cNvSpPr>
            <p:nvPr/>
          </p:nvSpPr>
          <p:spPr bwMode="auto">
            <a:xfrm>
              <a:off x="8771454" y="1728305"/>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CA" sz="1000" b="1" dirty="0" smtClean="0">
                  <a:solidFill>
                    <a:schemeClr val="tx1"/>
                  </a:solidFill>
                </a:rPr>
                <a:t>Release Plan</a:t>
              </a:r>
              <a:endParaRPr lang="en-CA" sz="1000" b="1" dirty="0">
                <a:solidFill>
                  <a:schemeClr val="tx1"/>
                </a:solidFill>
              </a:endParaRPr>
            </a:p>
          </p:txBody>
        </p:sp>
        <p:sp>
          <p:nvSpPr>
            <p:cNvPr id="871" name="Title 1">
              <a:extLst>
                <a:ext uri="{FF2B5EF4-FFF2-40B4-BE49-F238E27FC236}">
                  <a16:creationId xmlns:a16="http://schemas.microsoft.com/office/drawing/2014/main" xmlns="" id="{C4CC0F66-F716-9E4A-A350-90E627E348D3}"/>
                </a:ext>
              </a:extLst>
            </p:cNvPr>
            <p:cNvSpPr txBox="1">
              <a:spLocks/>
            </p:cNvSpPr>
            <p:nvPr/>
          </p:nvSpPr>
          <p:spPr bwMode="auto">
            <a:xfrm>
              <a:off x="8771453" y="2243400"/>
              <a:ext cx="2795369" cy="33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a:solidFill>
                    <a:schemeClr val="tx1"/>
                  </a:solidFill>
                </a:rPr>
                <a:t>A release plan is a high-level expectation indicating when which features will be implemented/released and when they will be completed.</a:t>
              </a:r>
              <a:endParaRPr kumimoji="0" lang="en-CA" sz="900" b="0" i="0" u="none" strike="noStrike" kern="1200" cap="none" spc="0" normalizeH="0" baseline="0" noProof="0" dirty="0">
                <a:ln>
                  <a:noFill/>
                </a:ln>
                <a:solidFill>
                  <a:schemeClr val="tx1"/>
                </a:solidFill>
                <a:effectLst/>
                <a:uLnTx/>
                <a:uFillTx/>
              </a:endParaRPr>
            </a:p>
          </p:txBody>
        </p:sp>
        <p:grpSp>
          <p:nvGrpSpPr>
            <p:cNvPr id="1035" name="Group 1034"/>
            <p:cNvGrpSpPr/>
            <p:nvPr/>
          </p:nvGrpSpPr>
          <p:grpSpPr>
            <a:xfrm>
              <a:off x="8239117" y="2666628"/>
              <a:ext cx="461963" cy="447675"/>
              <a:chOff x="3933826" y="3173413"/>
              <a:chExt cx="461963" cy="447675"/>
            </a:xfrm>
          </p:grpSpPr>
          <p:sp>
            <p:nvSpPr>
              <p:cNvPr id="1036" name="Freeform 157"/>
              <p:cNvSpPr>
                <a:spLocks noEditPoints="1"/>
              </p:cNvSpPr>
              <p:nvPr/>
            </p:nvSpPr>
            <p:spPr bwMode="auto">
              <a:xfrm>
                <a:off x="3933826" y="3563938"/>
                <a:ext cx="461963" cy="57150"/>
              </a:xfrm>
              <a:custGeom>
                <a:avLst/>
                <a:gdLst>
                  <a:gd name="T0" fmla="*/ 270 w 291"/>
                  <a:gd name="T1" fmla="*/ 36 h 36"/>
                  <a:gd name="T2" fmla="*/ 22 w 291"/>
                  <a:gd name="T3" fmla="*/ 36 h 36"/>
                  <a:gd name="T4" fmla="*/ 0 w 291"/>
                  <a:gd name="T5" fmla="*/ 16 h 36"/>
                  <a:gd name="T6" fmla="*/ 0 w 291"/>
                  <a:gd name="T7" fmla="*/ 0 h 36"/>
                  <a:gd name="T8" fmla="*/ 116 w 291"/>
                  <a:gd name="T9" fmla="*/ 0 h 36"/>
                  <a:gd name="T10" fmla="*/ 125 w 291"/>
                  <a:gd name="T11" fmla="*/ 9 h 36"/>
                  <a:gd name="T12" fmla="*/ 167 w 291"/>
                  <a:gd name="T13" fmla="*/ 9 h 36"/>
                  <a:gd name="T14" fmla="*/ 176 w 291"/>
                  <a:gd name="T15" fmla="*/ 0 h 36"/>
                  <a:gd name="T16" fmla="*/ 291 w 291"/>
                  <a:gd name="T17" fmla="*/ 0 h 36"/>
                  <a:gd name="T18" fmla="*/ 291 w 291"/>
                  <a:gd name="T19" fmla="*/ 16 h 36"/>
                  <a:gd name="T20" fmla="*/ 270 w 291"/>
                  <a:gd name="T21" fmla="*/ 36 h 36"/>
                  <a:gd name="T22" fmla="*/ 25 w 291"/>
                  <a:gd name="T23" fmla="*/ 27 h 36"/>
                  <a:gd name="T24" fmla="*/ 267 w 291"/>
                  <a:gd name="T25" fmla="*/ 27 h 36"/>
                  <a:gd name="T26" fmla="*/ 282 w 291"/>
                  <a:gd name="T27" fmla="*/ 11 h 36"/>
                  <a:gd name="T28" fmla="*/ 282 w 291"/>
                  <a:gd name="T29" fmla="*/ 9 h 36"/>
                  <a:gd name="T30" fmla="*/ 179 w 291"/>
                  <a:gd name="T31" fmla="*/ 9 h 36"/>
                  <a:gd name="T32" fmla="*/ 170 w 291"/>
                  <a:gd name="T33" fmla="*/ 18 h 36"/>
                  <a:gd name="T34" fmla="*/ 122 w 291"/>
                  <a:gd name="T35" fmla="*/ 18 h 36"/>
                  <a:gd name="T36" fmla="*/ 112 w 291"/>
                  <a:gd name="T37" fmla="*/ 9 h 36"/>
                  <a:gd name="T38" fmla="*/ 9 w 291"/>
                  <a:gd name="T39" fmla="*/ 9 h 36"/>
                  <a:gd name="T40" fmla="*/ 9 w 291"/>
                  <a:gd name="T41" fmla="*/ 11 h 36"/>
                  <a:gd name="T42" fmla="*/ 25 w 291"/>
                  <a:gd name="T4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1" h="36">
                    <a:moveTo>
                      <a:pt x="270" y="36"/>
                    </a:moveTo>
                    <a:lnTo>
                      <a:pt x="22" y="36"/>
                    </a:lnTo>
                    <a:lnTo>
                      <a:pt x="0" y="16"/>
                    </a:lnTo>
                    <a:lnTo>
                      <a:pt x="0" y="0"/>
                    </a:lnTo>
                    <a:lnTo>
                      <a:pt x="116" y="0"/>
                    </a:lnTo>
                    <a:lnTo>
                      <a:pt x="125" y="9"/>
                    </a:lnTo>
                    <a:lnTo>
                      <a:pt x="167" y="9"/>
                    </a:lnTo>
                    <a:lnTo>
                      <a:pt x="176" y="0"/>
                    </a:lnTo>
                    <a:lnTo>
                      <a:pt x="291" y="0"/>
                    </a:lnTo>
                    <a:lnTo>
                      <a:pt x="291" y="16"/>
                    </a:lnTo>
                    <a:lnTo>
                      <a:pt x="270" y="36"/>
                    </a:lnTo>
                    <a:close/>
                    <a:moveTo>
                      <a:pt x="25" y="27"/>
                    </a:moveTo>
                    <a:lnTo>
                      <a:pt x="267" y="27"/>
                    </a:lnTo>
                    <a:lnTo>
                      <a:pt x="282" y="11"/>
                    </a:lnTo>
                    <a:lnTo>
                      <a:pt x="282" y="9"/>
                    </a:lnTo>
                    <a:lnTo>
                      <a:pt x="179" y="9"/>
                    </a:lnTo>
                    <a:lnTo>
                      <a:pt x="170" y="18"/>
                    </a:lnTo>
                    <a:lnTo>
                      <a:pt x="122" y="18"/>
                    </a:lnTo>
                    <a:lnTo>
                      <a:pt x="112" y="9"/>
                    </a:lnTo>
                    <a:lnTo>
                      <a:pt x="9" y="9"/>
                    </a:lnTo>
                    <a:lnTo>
                      <a:pt x="9" y="11"/>
                    </a:lnTo>
                    <a:lnTo>
                      <a:pt x="25"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37" name="Freeform 158"/>
              <p:cNvSpPr>
                <a:spLocks/>
              </p:cNvSpPr>
              <p:nvPr/>
            </p:nvSpPr>
            <p:spPr bwMode="auto">
              <a:xfrm>
                <a:off x="3976688" y="3317875"/>
                <a:ext cx="374650" cy="230188"/>
              </a:xfrm>
              <a:custGeom>
                <a:avLst/>
                <a:gdLst>
                  <a:gd name="T0" fmla="*/ 208 w 208"/>
                  <a:gd name="T1" fmla="*/ 128 h 128"/>
                  <a:gd name="T2" fmla="*/ 200 w 208"/>
                  <a:gd name="T3" fmla="*/ 128 h 128"/>
                  <a:gd name="T4" fmla="*/ 200 w 208"/>
                  <a:gd name="T5" fmla="*/ 16 h 128"/>
                  <a:gd name="T6" fmla="*/ 192 w 208"/>
                  <a:gd name="T7" fmla="*/ 8 h 128"/>
                  <a:gd name="T8" fmla="*/ 16 w 208"/>
                  <a:gd name="T9" fmla="*/ 8 h 128"/>
                  <a:gd name="T10" fmla="*/ 8 w 208"/>
                  <a:gd name="T11" fmla="*/ 16 h 128"/>
                  <a:gd name="T12" fmla="*/ 8 w 208"/>
                  <a:gd name="T13" fmla="*/ 128 h 128"/>
                  <a:gd name="T14" fmla="*/ 0 w 208"/>
                  <a:gd name="T15" fmla="*/ 128 h 128"/>
                  <a:gd name="T16" fmla="*/ 0 w 208"/>
                  <a:gd name="T17" fmla="*/ 16 h 128"/>
                  <a:gd name="T18" fmla="*/ 16 w 208"/>
                  <a:gd name="T19" fmla="*/ 0 h 128"/>
                  <a:gd name="T20" fmla="*/ 192 w 208"/>
                  <a:gd name="T21" fmla="*/ 0 h 128"/>
                  <a:gd name="T22" fmla="*/ 208 w 208"/>
                  <a:gd name="T23" fmla="*/ 16 h 128"/>
                  <a:gd name="T24" fmla="*/ 208 w 208"/>
                  <a:gd name="T25"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128">
                    <a:moveTo>
                      <a:pt x="208" y="128"/>
                    </a:moveTo>
                    <a:cubicBezTo>
                      <a:pt x="200" y="128"/>
                      <a:pt x="200" y="128"/>
                      <a:pt x="200" y="128"/>
                    </a:cubicBezTo>
                    <a:cubicBezTo>
                      <a:pt x="200" y="16"/>
                      <a:pt x="200" y="16"/>
                      <a:pt x="200" y="16"/>
                    </a:cubicBezTo>
                    <a:cubicBezTo>
                      <a:pt x="200" y="12"/>
                      <a:pt x="197" y="8"/>
                      <a:pt x="192" y="8"/>
                    </a:cubicBezTo>
                    <a:cubicBezTo>
                      <a:pt x="16" y="8"/>
                      <a:pt x="16" y="8"/>
                      <a:pt x="16" y="8"/>
                    </a:cubicBezTo>
                    <a:cubicBezTo>
                      <a:pt x="12" y="8"/>
                      <a:pt x="8" y="12"/>
                      <a:pt x="8" y="16"/>
                    </a:cubicBezTo>
                    <a:cubicBezTo>
                      <a:pt x="8" y="128"/>
                      <a:pt x="8" y="128"/>
                      <a:pt x="8" y="128"/>
                    </a:cubicBezTo>
                    <a:cubicBezTo>
                      <a:pt x="0" y="128"/>
                      <a:pt x="0" y="128"/>
                      <a:pt x="0" y="128"/>
                    </a:cubicBezTo>
                    <a:cubicBezTo>
                      <a:pt x="0" y="16"/>
                      <a:pt x="0" y="16"/>
                      <a:pt x="0" y="16"/>
                    </a:cubicBezTo>
                    <a:cubicBezTo>
                      <a:pt x="0" y="7"/>
                      <a:pt x="7" y="0"/>
                      <a:pt x="16" y="0"/>
                    </a:cubicBezTo>
                    <a:cubicBezTo>
                      <a:pt x="192" y="0"/>
                      <a:pt x="192" y="0"/>
                      <a:pt x="192" y="0"/>
                    </a:cubicBezTo>
                    <a:cubicBezTo>
                      <a:pt x="201" y="0"/>
                      <a:pt x="208" y="7"/>
                      <a:pt x="208" y="16"/>
                    </a:cubicBezTo>
                    <a:lnTo>
                      <a:pt x="20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38" name="Freeform 159"/>
              <p:cNvSpPr>
                <a:spLocks/>
              </p:cNvSpPr>
              <p:nvPr/>
            </p:nvSpPr>
            <p:spPr bwMode="auto">
              <a:xfrm>
                <a:off x="4035426" y="3392488"/>
                <a:ext cx="258763" cy="111125"/>
              </a:xfrm>
              <a:custGeom>
                <a:avLst/>
                <a:gdLst>
                  <a:gd name="T0" fmla="*/ 64 w 163"/>
                  <a:gd name="T1" fmla="*/ 70 h 70"/>
                  <a:gd name="T2" fmla="*/ 27 w 163"/>
                  <a:gd name="T3" fmla="*/ 23 h 70"/>
                  <a:gd name="T4" fmla="*/ 11 w 163"/>
                  <a:gd name="T5" fmla="*/ 39 h 70"/>
                  <a:gd name="T6" fmla="*/ 0 w 163"/>
                  <a:gd name="T7" fmla="*/ 39 h 70"/>
                  <a:gd name="T8" fmla="*/ 0 w 163"/>
                  <a:gd name="T9" fmla="*/ 30 h 70"/>
                  <a:gd name="T10" fmla="*/ 8 w 163"/>
                  <a:gd name="T11" fmla="*/ 30 h 70"/>
                  <a:gd name="T12" fmla="*/ 28 w 163"/>
                  <a:gd name="T13" fmla="*/ 10 h 70"/>
                  <a:gd name="T14" fmla="*/ 63 w 163"/>
                  <a:gd name="T15" fmla="*/ 54 h 70"/>
                  <a:gd name="T16" fmla="*/ 100 w 163"/>
                  <a:gd name="T17" fmla="*/ 0 h 70"/>
                  <a:gd name="T18" fmla="*/ 137 w 163"/>
                  <a:gd name="T19" fmla="*/ 46 h 70"/>
                  <a:gd name="T20" fmla="*/ 153 w 163"/>
                  <a:gd name="T21" fmla="*/ 30 h 70"/>
                  <a:gd name="T22" fmla="*/ 163 w 163"/>
                  <a:gd name="T23" fmla="*/ 30 h 70"/>
                  <a:gd name="T24" fmla="*/ 163 w 163"/>
                  <a:gd name="T25" fmla="*/ 39 h 70"/>
                  <a:gd name="T26" fmla="*/ 156 w 163"/>
                  <a:gd name="T27" fmla="*/ 39 h 70"/>
                  <a:gd name="T28" fmla="*/ 136 w 163"/>
                  <a:gd name="T29" fmla="*/ 60 h 70"/>
                  <a:gd name="T30" fmla="*/ 101 w 163"/>
                  <a:gd name="T31" fmla="*/ 15 h 70"/>
                  <a:gd name="T32" fmla="*/ 64 w 163"/>
                  <a:gd name="T3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70">
                    <a:moveTo>
                      <a:pt x="64" y="70"/>
                    </a:moveTo>
                    <a:lnTo>
                      <a:pt x="27" y="23"/>
                    </a:lnTo>
                    <a:lnTo>
                      <a:pt x="11" y="39"/>
                    </a:lnTo>
                    <a:lnTo>
                      <a:pt x="0" y="39"/>
                    </a:lnTo>
                    <a:lnTo>
                      <a:pt x="0" y="30"/>
                    </a:lnTo>
                    <a:lnTo>
                      <a:pt x="8" y="30"/>
                    </a:lnTo>
                    <a:lnTo>
                      <a:pt x="28" y="10"/>
                    </a:lnTo>
                    <a:lnTo>
                      <a:pt x="63" y="54"/>
                    </a:lnTo>
                    <a:lnTo>
                      <a:pt x="100" y="0"/>
                    </a:lnTo>
                    <a:lnTo>
                      <a:pt x="137" y="46"/>
                    </a:lnTo>
                    <a:lnTo>
                      <a:pt x="153" y="30"/>
                    </a:lnTo>
                    <a:lnTo>
                      <a:pt x="163" y="30"/>
                    </a:lnTo>
                    <a:lnTo>
                      <a:pt x="163" y="39"/>
                    </a:lnTo>
                    <a:lnTo>
                      <a:pt x="156" y="39"/>
                    </a:lnTo>
                    <a:lnTo>
                      <a:pt x="136" y="60"/>
                    </a:lnTo>
                    <a:lnTo>
                      <a:pt x="101" y="15"/>
                    </a:lnTo>
                    <a:lnTo>
                      <a:pt x="64" y="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39" name="Freeform 160"/>
              <p:cNvSpPr>
                <a:spLocks/>
              </p:cNvSpPr>
              <p:nvPr/>
            </p:nvSpPr>
            <p:spPr bwMode="auto">
              <a:xfrm>
                <a:off x="4035426" y="3173413"/>
                <a:ext cx="258763" cy="130175"/>
              </a:xfrm>
              <a:custGeom>
                <a:avLst/>
                <a:gdLst>
                  <a:gd name="T0" fmla="*/ 144 w 144"/>
                  <a:gd name="T1" fmla="*/ 72 h 72"/>
                  <a:gd name="T2" fmla="*/ 136 w 144"/>
                  <a:gd name="T3" fmla="*/ 72 h 72"/>
                  <a:gd name="T4" fmla="*/ 136 w 144"/>
                  <a:gd name="T5" fmla="*/ 68 h 72"/>
                  <a:gd name="T6" fmla="*/ 132 w 144"/>
                  <a:gd name="T7" fmla="*/ 68 h 72"/>
                  <a:gd name="T8" fmla="*/ 112 w 144"/>
                  <a:gd name="T9" fmla="*/ 48 h 72"/>
                  <a:gd name="T10" fmla="*/ 121 w 144"/>
                  <a:gd name="T11" fmla="*/ 31 h 72"/>
                  <a:gd name="T12" fmla="*/ 113 w 144"/>
                  <a:gd name="T13" fmla="*/ 23 h 72"/>
                  <a:gd name="T14" fmla="*/ 96 w 144"/>
                  <a:gd name="T15" fmla="*/ 32 h 72"/>
                  <a:gd name="T16" fmla="*/ 76 w 144"/>
                  <a:gd name="T17" fmla="*/ 12 h 72"/>
                  <a:gd name="T18" fmla="*/ 77 w 144"/>
                  <a:gd name="T19" fmla="*/ 8 h 72"/>
                  <a:gd name="T20" fmla="*/ 68 w 144"/>
                  <a:gd name="T21" fmla="*/ 8 h 72"/>
                  <a:gd name="T22" fmla="*/ 68 w 144"/>
                  <a:gd name="T23" fmla="*/ 12 h 72"/>
                  <a:gd name="T24" fmla="*/ 48 w 144"/>
                  <a:gd name="T25" fmla="*/ 32 h 72"/>
                  <a:gd name="T26" fmla="*/ 31 w 144"/>
                  <a:gd name="T27" fmla="*/ 23 h 72"/>
                  <a:gd name="T28" fmla="*/ 23 w 144"/>
                  <a:gd name="T29" fmla="*/ 31 h 72"/>
                  <a:gd name="T30" fmla="*/ 32 w 144"/>
                  <a:gd name="T31" fmla="*/ 48 h 72"/>
                  <a:gd name="T32" fmla="*/ 12 w 144"/>
                  <a:gd name="T33" fmla="*/ 68 h 72"/>
                  <a:gd name="T34" fmla="*/ 8 w 144"/>
                  <a:gd name="T35" fmla="*/ 68 h 72"/>
                  <a:gd name="T36" fmla="*/ 8 w 144"/>
                  <a:gd name="T37" fmla="*/ 72 h 72"/>
                  <a:gd name="T38" fmla="*/ 0 w 144"/>
                  <a:gd name="T39" fmla="*/ 72 h 72"/>
                  <a:gd name="T40" fmla="*/ 1 w 144"/>
                  <a:gd name="T41" fmla="*/ 62 h 72"/>
                  <a:gd name="T42" fmla="*/ 3 w 144"/>
                  <a:gd name="T43" fmla="*/ 59 h 72"/>
                  <a:gd name="T44" fmla="*/ 7 w 144"/>
                  <a:gd name="T45" fmla="*/ 59 h 72"/>
                  <a:gd name="T46" fmla="*/ 12 w 144"/>
                  <a:gd name="T47" fmla="*/ 60 h 72"/>
                  <a:gd name="T48" fmla="*/ 24 w 144"/>
                  <a:gd name="T49" fmla="*/ 48 h 72"/>
                  <a:gd name="T50" fmla="*/ 16 w 144"/>
                  <a:gd name="T51" fmla="*/ 37 h 72"/>
                  <a:gd name="T52" fmla="*/ 13 w 144"/>
                  <a:gd name="T53" fmla="*/ 34 h 72"/>
                  <a:gd name="T54" fmla="*/ 13 w 144"/>
                  <a:gd name="T55" fmla="*/ 30 h 72"/>
                  <a:gd name="T56" fmla="*/ 31 w 144"/>
                  <a:gd name="T57" fmla="*/ 13 h 72"/>
                  <a:gd name="T58" fmla="*/ 34 w 144"/>
                  <a:gd name="T59" fmla="*/ 13 h 72"/>
                  <a:gd name="T60" fmla="*/ 37 w 144"/>
                  <a:gd name="T61" fmla="*/ 15 h 72"/>
                  <a:gd name="T62" fmla="*/ 48 w 144"/>
                  <a:gd name="T63" fmla="*/ 24 h 72"/>
                  <a:gd name="T64" fmla="*/ 60 w 144"/>
                  <a:gd name="T65" fmla="*/ 12 h 72"/>
                  <a:gd name="T66" fmla="*/ 59 w 144"/>
                  <a:gd name="T67" fmla="*/ 7 h 72"/>
                  <a:gd name="T68" fmla="*/ 59 w 144"/>
                  <a:gd name="T69" fmla="*/ 3 h 72"/>
                  <a:gd name="T70" fmla="*/ 62 w 144"/>
                  <a:gd name="T71" fmla="*/ 1 h 72"/>
                  <a:gd name="T72" fmla="*/ 83 w 144"/>
                  <a:gd name="T73" fmla="*/ 1 h 72"/>
                  <a:gd name="T74" fmla="*/ 86 w 144"/>
                  <a:gd name="T75" fmla="*/ 3 h 72"/>
                  <a:gd name="T76" fmla="*/ 86 w 144"/>
                  <a:gd name="T77" fmla="*/ 7 h 72"/>
                  <a:gd name="T78" fmla="*/ 84 w 144"/>
                  <a:gd name="T79" fmla="*/ 12 h 72"/>
                  <a:gd name="T80" fmla="*/ 96 w 144"/>
                  <a:gd name="T81" fmla="*/ 24 h 72"/>
                  <a:gd name="T82" fmla="*/ 108 w 144"/>
                  <a:gd name="T83" fmla="*/ 15 h 72"/>
                  <a:gd name="T84" fmla="*/ 110 w 144"/>
                  <a:gd name="T85" fmla="*/ 13 h 72"/>
                  <a:gd name="T86" fmla="*/ 114 w 144"/>
                  <a:gd name="T87" fmla="*/ 13 h 72"/>
                  <a:gd name="T88" fmla="*/ 131 w 144"/>
                  <a:gd name="T89" fmla="*/ 30 h 72"/>
                  <a:gd name="T90" fmla="*/ 131 w 144"/>
                  <a:gd name="T91" fmla="*/ 34 h 72"/>
                  <a:gd name="T92" fmla="*/ 129 w 144"/>
                  <a:gd name="T93" fmla="*/ 37 h 72"/>
                  <a:gd name="T94" fmla="*/ 120 w 144"/>
                  <a:gd name="T95" fmla="*/ 48 h 72"/>
                  <a:gd name="T96" fmla="*/ 132 w 144"/>
                  <a:gd name="T97" fmla="*/ 60 h 72"/>
                  <a:gd name="T98" fmla="*/ 138 w 144"/>
                  <a:gd name="T99" fmla="*/ 59 h 72"/>
                  <a:gd name="T100" fmla="*/ 141 w 144"/>
                  <a:gd name="T101" fmla="*/ 59 h 72"/>
                  <a:gd name="T102" fmla="*/ 143 w 144"/>
                  <a:gd name="T103" fmla="*/ 62 h 72"/>
                  <a:gd name="T104" fmla="*/ 144 w 144"/>
                  <a:gd name="T10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 h="72">
                    <a:moveTo>
                      <a:pt x="144" y="72"/>
                    </a:moveTo>
                    <a:cubicBezTo>
                      <a:pt x="136" y="72"/>
                      <a:pt x="136" y="72"/>
                      <a:pt x="136" y="72"/>
                    </a:cubicBezTo>
                    <a:cubicBezTo>
                      <a:pt x="136" y="71"/>
                      <a:pt x="136" y="69"/>
                      <a:pt x="136" y="68"/>
                    </a:cubicBezTo>
                    <a:cubicBezTo>
                      <a:pt x="135" y="68"/>
                      <a:pt x="133" y="68"/>
                      <a:pt x="132" y="68"/>
                    </a:cubicBezTo>
                    <a:cubicBezTo>
                      <a:pt x="121" y="68"/>
                      <a:pt x="112" y="59"/>
                      <a:pt x="112" y="48"/>
                    </a:cubicBezTo>
                    <a:cubicBezTo>
                      <a:pt x="112" y="41"/>
                      <a:pt x="116" y="35"/>
                      <a:pt x="121" y="31"/>
                    </a:cubicBezTo>
                    <a:cubicBezTo>
                      <a:pt x="119" y="28"/>
                      <a:pt x="116" y="25"/>
                      <a:pt x="113" y="23"/>
                    </a:cubicBezTo>
                    <a:cubicBezTo>
                      <a:pt x="109" y="28"/>
                      <a:pt x="103" y="32"/>
                      <a:pt x="96" y="32"/>
                    </a:cubicBezTo>
                    <a:cubicBezTo>
                      <a:pt x="85" y="32"/>
                      <a:pt x="76" y="23"/>
                      <a:pt x="76" y="12"/>
                    </a:cubicBezTo>
                    <a:cubicBezTo>
                      <a:pt x="76" y="11"/>
                      <a:pt x="76" y="9"/>
                      <a:pt x="77" y="8"/>
                    </a:cubicBezTo>
                    <a:cubicBezTo>
                      <a:pt x="74" y="8"/>
                      <a:pt x="71" y="8"/>
                      <a:pt x="68" y="8"/>
                    </a:cubicBezTo>
                    <a:cubicBezTo>
                      <a:pt x="68" y="9"/>
                      <a:pt x="68" y="11"/>
                      <a:pt x="68" y="12"/>
                    </a:cubicBezTo>
                    <a:cubicBezTo>
                      <a:pt x="68" y="23"/>
                      <a:pt x="59" y="32"/>
                      <a:pt x="48" y="32"/>
                    </a:cubicBezTo>
                    <a:cubicBezTo>
                      <a:pt x="41" y="32"/>
                      <a:pt x="35" y="28"/>
                      <a:pt x="31" y="23"/>
                    </a:cubicBezTo>
                    <a:cubicBezTo>
                      <a:pt x="28" y="25"/>
                      <a:pt x="26" y="28"/>
                      <a:pt x="23" y="31"/>
                    </a:cubicBezTo>
                    <a:cubicBezTo>
                      <a:pt x="29" y="35"/>
                      <a:pt x="32" y="41"/>
                      <a:pt x="32" y="48"/>
                    </a:cubicBezTo>
                    <a:cubicBezTo>
                      <a:pt x="32" y="59"/>
                      <a:pt x="23" y="68"/>
                      <a:pt x="12" y="68"/>
                    </a:cubicBezTo>
                    <a:cubicBezTo>
                      <a:pt x="11" y="68"/>
                      <a:pt x="10" y="68"/>
                      <a:pt x="8" y="68"/>
                    </a:cubicBezTo>
                    <a:cubicBezTo>
                      <a:pt x="8" y="69"/>
                      <a:pt x="8" y="71"/>
                      <a:pt x="8" y="72"/>
                    </a:cubicBezTo>
                    <a:cubicBezTo>
                      <a:pt x="0" y="72"/>
                      <a:pt x="0" y="72"/>
                      <a:pt x="0" y="72"/>
                    </a:cubicBezTo>
                    <a:cubicBezTo>
                      <a:pt x="0" y="69"/>
                      <a:pt x="0" y="66"/>
                      <a:pt x="1" y="62"/>
                    </a:cubicBezTo>
                    <a:cubicBezTo>
                      <a:pt x="1" y="60"/>
                      <a:pt x="2" y="59"/>
                      <a:pt x="3" y="59"/>
                    </a:cubicBezTo>
                    <a:cubicBezTo>
                      <a:pt x="4" y="58"/>
                      <a:pt x="6" y="58"/>
                      <a:pt x="7" y="59"/>
                    </a:cubicBezTo>
                    <a:cubicBezTo>
                      <a:pt x="9" y="60"/>
                      <a:pt x="10" y="60"/>
                      <a:pt x="12" y="60"/>
                    </a:cubicBezTo>
                    <a:cubicBezTo>
                      <a:pt x="19" y="60"/>
                      <a:pt x="24" y="55"/>
                      <a:pt x="24" y="48"/>
                    </a:cubicBezTo>
                    <a:cubicBezTo>
                      <a:pt x="24" y="43"/>
                      <a:pt x="21" y="38"/>
                      <a:pt x="16" y="37"/>
                    </a:cubicBezTo>
                    <a:cubicBezTo>
                      <a:pt x="14" y="36"/>
                      <a:pt x="13" y="35"/>
                      <a:pt x="13" y="34"/>
                    </a:cubicBezTo>
                    <a:cubicBezTo>
                      <a:pt x="13" y="33"/>
                      <a:pt x="13" y="31"/>
                      <a:pt x="13" y="30"/>
                    </a:cubicBezTo>
                    <a:cubicBezTo>
                      <a:pt x="18" y="24"/>
                      <a:pt x="24" y="18"/>
                      <a:pt x="31" y="13"/>
                    </a:cubicBezTo>
                    <a:cubicBezTo>
                      <a:pt x="32" y="13"/>
                      <a:pt x="33" y="12"/>
                      <a:pt x="34" y="13"/>
                    </a:cubicBezTo>
                    <a:cubicBezTo>
                      <a:pt x="35" y="13"/>
                      <a:pt x="36" y="14"/>
                      <a:pt x="37" y="15"/>
                    </a:cubicBezTo>
                    <a:cubicBezTo>
                      <a:pt x="38" y="21"/>
                      <a:pt x="43" y="24"/>
                      <a:pt x="48" y="24"/>
                    </a:cubicBezTo>
                    <a:cubicBezTo>
                      <a:pt x="55" y="24"/>
                      <a:pt x="60" y="19"/>
                      <a:pt x="60" y="12"/>
                    </a:cubicBezTo>
                    <a:cubicBezTo>
                      <a:pt x="60" y="10"/>
                      <a:pt x="60" y="8"/>
                      <a:pt x="59" y="7"/>
                    </a:cubicBezTo>
                    <a:cubicBezTo>
                      <a:pt x="58" y="5"/>
                      <a:pt x="58" y="4"/>
                      <a:pt x="59" y="3"/>
                    </a:cubicBezTo>
                    <a:cubicBezTo>
                      <a:pt x="59" y="2"/>
                      <a:pt x="61" y="1"/>
                      <a:pt x="62" y="1"/>
                    </a:cubicBezTo>
                    <a:cubicBezTo>
                      <a:pt x="70" y="0"/>
                      <a:pt x="75" y="0"/>
                      <a:pt x="83" y="1"/>
                    </a:cubicBezTo>
                    <a:cubicBezTo>
                      <a:pt x="84" y="1"/>
                      <a:pt x="85" y="2"/>
                      <a:pt x="86" y="3"/>
                    </a:cubicBezTo>
                    <a:cubicBezTo>
                      <a:pt x="86" y="4"/>
                      <a:pt x="86" y="5"/>
                      <a:pt x="86" y="7"/>
                    </a:cubicBezTo>
                    <a:cubicBezTo>
                      <a:pt x="85" y="8"/>
                      <a:pt x="84" y="10"/>
                      <a:pt x="84" y="12"/>
                    </a:cubicBezTo>
                    <a:cubicBezTo>
                      <a:pt x="84" y="19"/>
                      <a:pt x="90" y="24"/>
                      <a:pt x="96" y="24"/>
                    </a:cubicBezTo>
                    <a:cubicBezTo>
                      <a:pt x="102" y="24"/>
                      <a:pt x="106" y="21"/>
                      <a:pt x="108" y="15"/>
                    </a:cubicBezTo>
                    <a:cubicBezTo>
                      <a:pt x="108" y="14"/>
                      <a:pt x="109" y="13"/>
                      <a:pt x="110" y="13"/>
                    </a:cubicBezTo>
                    <a:cubicBezTo>
                      <a:pt x="111" y="12"/>
                      <a:pt x="113" y="13"/>
                      <a:pt x="114" y="13"/>
                    </a:cubicBezTo>
                    <a:cubicBezTo>
                      <a:pt x="120" y="18"/>
                      <a:pt x="126" y="24"/>
                      <a:pt x="131" y="30"/>
                    </a:cubicBezTo>
                    <a:cubicBezTo>
                      <a:pt x="132" y="31"/>
                      <a:pt x="132" y="33"/>
                      <a:pt x="131" y="34"/>
                    </a:cubicBezTo>
                    <a:cubicBezTo>
                      <a:pt x="131" y="35"/>
                      <a:pt x="130" y="36"/>
                      <a:pt x="129" y="37"/>
                    </a:cubicBezTo>
                    <a:cubicBezTo>
                      <a:pt x="124" y="38"/>
                      <a:pt x="120" y="43"/>
                      <a:pt x="120" y="48"/>
                    </a:cubicBezTo>
                    <a:cubicBezTo>
                      <a:pt x="120" y="55"/>
                      <a:pt x="126" y="60"/>
                      <a:pt x="132" y="60"/>
                    </a:cubicBezTo>
                    <a:cubicBezTo>
                      <a:pt x="134" y="60"/>
                      <a:pt x="136" y="60"/>
                      <a:pt x="138" y="59"/>
                    </a:cubicBezTo>
                    <a:cubicBezTo>
                      <a:pt x="139" y="58"/>
                      <a:pt x="140" y="58"/>
                      <a:pt x="141" y="59"/>
                    </a:cubicBezTo>
                    <a:cubicBezTo>
                      <a:pt x="142" y="59"/>
                      <a:pt x="143" y="60"/>
                      <a:pt x="143" y="62"/>
                    </a:cubicBezTo>
                    <a:cubicBezTo>
                      <a:pt x="144" y="66"/>
                      <a:pt x="144" y="69"/>
                      <a:pt x="144" y="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0" name="Freeform 161"/>
              <p:cNvSpPr>
                <a:spLocks/>
              </p:cNvSpPr>
              <p:nvPr/>
            </p:nvSpPr>
            <p:spPr bwMode="auto">
              <a:xfrm>
                <a:off x="4135438" y="3275013"/>
                <a:ext cx="58738" cy="28575"/>
              </a:xfrm>
              <a:custGeom>
                <a:avLst/>
                <a:gdLst>
                  <a:gd name="T0" fmla="*/ 32 w 32"/>
                  <a:gd name="T1" fmla="*/ 16 h 16"/>
                  <a:gd name="T2" fmla="*/ 24 w 32"/>
                  <a:gd name="T3" fmla="*/ 16 h 16"/>
                  <a:gd name="T4" fmla="*/ 16 w 32"/>
                  <a:gd name="T5" fmla="*/ 8 h 16"/>
                  <a:gd name="T6" fmla="*/ 8 w 32"/>
                  <a:gd name="T7" fmla="*/ 16 h 16"/>
                  <a:gd name="T8" fmla="*/ 0 w 32"/>
                  <a:gd name="T9" fmla="*/ 16 h 16"/>
                  <a:gd name="T10" fmla="*/ 16 w 32"/>
                  <a:gd name="T11" fmla="*/ 0 h 16"/>
                  <a:gd name="T12" fmla="*/ 32 w 3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2" h="16">
                    <a:moveTo>
                      <a:pt x="32" y="16"/>
                    </a:moveTo>
                    <a:cubicBezTo>
                      <a:pt x="24" y="16"/>
                      <a:pt x="24" y="16"/>
                      <a:pt x="24" y="16"/>
                    </a:cubicBezTo>
                    <a:cubicBezTo>
                      <a:pt x="24" y="12"/>
                      <a:pt x="21" y="8"/>
                      <a:pt x="16" y="8"/>
                    </a:cubicBezTo>
                    <a:cubicBezTo>
                      <a:pt x="12" y="8"/>
                      <a:pt x="8" y="12"/>
                      <a:pt x="8" y="16"/>
                    </a:cubicBezTo>
                    <a:cubicBezTo>
                      <a:pt x="0" y="16"/>
                      <a:pt x="0" y="16"/>
                      <a:pt x="0" y="16"/>
                    </a:cubicBezTo>
                    <a:cubicBezTo>
                      <a:pt x="0" y="7"/>
                      <a:pt x="7" y="0"/>
                      <a:pt x="16" y="0"/>
                    </a:cubicBezTo>
                    <a:cubicBezTo>
                      <a:pt x="25" y="0"/>
                      <a:pt x="32" y="7"/>
                      <a:pt x="32"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1" name="Freeform 162"/>
              <p:cNvSpPr>
                <a:spLocks/>
              </p:cNvSpPr>
              <p:nvPr/>
            </p:nvSpPr>
            <p:spPr bwMode="auto">
              <a:xfrm>
                <a:off x="4100513" y="3238500"/>
                <a:ext cx="128588" cy="65088"/>
              </a:xfrm>
              <a:custGeom>
                <a:avLst/>
                <a:gdLst>
                  <a:gd name="T0" fmla="*/ 72 w 72"/>
                  <a:gd name="T1" fmla="*/ 36 h 36"/>
                  <a:gd name="T2" fmla="*/ 64 w 72"/>
                  <a:gd name="T3" fmla="*/ 36 h 36"/>
                  <a:gd name="T4" fmla="*/ 36 w 72"/>
                  <a:gd name="T5" fmla="*/ 8 h 36"/>
                  <a:gd name="T6" fmla="*/ 8 w 72"/>
                  <a:gd name="T7" fmla="*/ 36 h 36"/>
                  <a:gd name="T8" fmla="*/ 0 w 72"/>
                  <a:gd name="T9" fmla="*/ 36 h 36"/>
                  <a:gd name="T10" fmla="*/ 36 w 72"/>
                  <a:gd name="T11" fmla="*/ 0 h 36"/>
                  <a:gd name="T12" fmla="*/ 72 w 7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72" h="36">
                    <a:moveTo>
                      <a:pt x="72" y="36"/>
                    </a:moveTo>
                    <a:cubicBezTo>
                      <a:pt x="64" y="36"/>
                      <a:pt x="64" y="36"/>
                      <a:pt x="64" y="36"/>
                    </a:cubicBezTo>
                    <a:cubicBezTo>
                      <a:pt x="64" y="21"/>
                      <a:pt x="52" y="8"/>
                      <a:pt x="36" y="8"/>
                    </a:cubicBezTo>
                    <a:cubicBezTo>
                      <a:pt x="21" y="8"/>
                      <a:pt x="8" y="21"/>
                      <a:pt x="8" y="36"/>
                    </a:cubicBezTo>
                    <a:cubicBezTo>
                      <a:pt x="0" y="36"/>
                      <a:pt x="0" y="36"/>
                      <a:pt x="0" y="36"/>
                    </a:cubicBezTo>
                    <a:cubicBezTo>
                      <a:pt x="0" y="16"/>
                      <a:pt x="16" y="0"/>
                      <a:pt x="36" y="0"/>
                    </a:cubicBezTo>
                    <a:cubicBezTo>
                      <a:pt x="56" y="0"/>
                      <a:pt x="72" y="16"/>
                      <a:pt x="72"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2" name="Freeform 163"/>
              <p:cNvSpPr>
                <a:spLocks noEditPoints="1"/>
              </p:cNvSpPr>
              <p:nvPr/>
            </p:nvSpPr>
            <p:spPr bwMode="auto">
              <a:xfrm>
                <a:off x="4005263" y="3346450"/>
                <a:ext cx="317500" cy="201613"/>
              </a:xfrm>
              <a:custGeom>
                <a:avLst/>
                <a:gdLst>
                  <a:gd name="T0" fmla="*/ 200 w 200"/>
                  <a:gd name="T1" fmla="*/ 127 h 127"/>
                  <a:gd name="T2" fmla="*/ 0 w 200"/>
                  <a:gd name="T3" fmla="*/ 127 h 127"/>
                  <a:gd name="T4" fmla="*/ 0 w 200"/>
                  <a:gd name="T5" fmla="*/ 0 h 127"/>
                  <a:gd name="T6" fmla="*/ 200 w 200"/>
                  <a:gd name="T7" fmla="*/ 0 h 127"/>
                  <a:gd name="T8" fmla="*/ 200 w 200"/>
                  <a:gd name="T9" fmla="*/ 127 h 127"/>
                  <a:gd name="T10" fmla="*/ 10 w 200"/>
                  <a:gd name="T11" fmla="*/ 118 h 127"/>
                  <a:gd name="T12" fmla="*/ 191 w 200"/>
                  <a:gd name="T13" fmla="*/ 118 h 127"/>
                  <a:gd name="T14" fmla="*/ 191 w 200"/>
                  <a:gd name="T15" fmla="*/ 9 h 127"/>
                  <a:gd name="T16" fmla="*/ 10 w 200"/>
                  <a:gd name="T17" fmla="*/ 9 h 127"/>
                  <a:gd name="T18" fmla="*/ 10 w 200"/>
                  <a:gd name="T19" fmla="*/ 1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127">
                    <a:moveTo>
                      <a:pt x="200" y="127"/>
                    </a:moveTo>
                    <a:lnTo>
                      <a:pt x="0" y="127"/>
                    </a:lnTo>
                    <a:lnTo>
                      <a:pt x="0" y="0"/>
                    </a:lnTo>
                    <a:lnTo>
                      <a:pt x="200" y="0"/>
                    </a:lnTo>
                    <a:lnTo>
                      <a:pt x="200" y="127"/>
                    </a:lnTo>
                    <a:close/>
                    <a:moveTo>
                      <a:pt x="10" y="118"/>
                    </a:moveTo>
                    <a:lnTo>
                      <a:pt x="191" y="118"/>
                    </a:lnTo>
                    <a:lnTo>
                      <a:pt x="191" y="9"/>
                    </a:lnTo>
                    <a:lnTo>
                      <a:pt x="10" y="9"/>
                    </a:lnTo>
                    <a:lnTo>
                      <a:pt x="10" y="1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1059" name="Group 1058"/>
            <p:cNvGrpSpPr/>
            <p:nvPr/>
          </p:nvGrpSpPr>
          <p:grpSpPr>
            <a:xfrm>
              <a:off x="8226417" y="1905376"/>
              <a:ext cx="460375" cy="460375"/>
              <a:chOff x="3937001" y="3179763"/>
              <a:chExt cx="460375" cy="460375"/>
            </a:xfrm>
          </p:grpSpPr>
          <p:sp>
            <p:nvSpPr>
              <p:cNvPr id="1060" name="Freeform 28"/>
              <p:cNvSpPr>
                <a:spLocks/>
              </p:cNvSpPr>
              <p:nvPr/>
            </p:nvSpPr>
            <p:spPr bwMode="auto">
              <a:xfrm>
                <a:off x="3937001" y="3251200"/>
                <a:ext cx="460375" cy="331788"/>
              </a:xfrm>
              <a:custGeom>
                <a:avLst/>
                <a:gdLst>
                  <a:gd name="T0" fmla="*/ 128 w 256"/>
                  <a:gd name="T1" fmla="*/ 184 h 184"/>
                  <a:gd name="T2" fmla="*/ 4 w 256"/>
                  <a:gd name="T3" fmla="*/ 184 h 184"/>
                  <a:gd name="T4" fmla="*/ 0 w 256"/>
                  <a:gd name="T5" fmla="*/ 180 h 184"/>
                  <a:gd name="T6" fmla="*/ 0 w 256"/>
                  <a:gd name="T7" fmla="*/ 4 h 184"/>
                  <a:gd name="T8" fmla="*/ 4 w 256"/>
                  <a:gd name="T9" fmla="*/ 0 h 184"/>
                  <a:gd name="T10" fmla="*/ 252 w 256"/>
                  <a:gd name="T11" fmla="*/ 0 h 184"/>
                  <a:gd name="T12" fmla="*/ 256 w 256"/>
                  <a:gd name="T13" fmla="*/ 4 h 184"/>
                  <a:gd name="T14" fmla="*/ 256 w 256"/>
                  <a:gd name="T15" fmla="*/ 104 h 184"/>
                  <a:gd name="T16" fmla="*/ 248 w 256"/>
                  <a:gd name="T17" fmla="*/ 104 h 184"/>
                  <a:gd name="T18" fmla="*/ 248 w 256"/>
                  <a:gd name="T19" fmla="*/ 8 h 184"/>
                  <a:gd name="T20" fmla="*/ 8 w 256"/>
                  <a:gd name="T21" fmla="*/ 8 h 184"/>
                  <a:gd name="T22" fmla="*/ 8 w 256"/>
                  <a:gd name="T23" fmla="*/ 176 h 184"/>
                  <a:gd name="T24" fmla="*/ 128 w 256"/>
                  <a:gd name="T25" fmla="*/ 176 h 184"/>
                  <a:gd name="T26" fmla="*/ 128 w 256"/>
                  <a:gd name="T27"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184">
                    <a:moveTo>
                      <a:pt x="128" y="184"/>
                    </a:moveTo>
                    <a:cubicBezTo>
                      <a:pt x="4" y="184"/>
                      <a:pt x="4" y="184"/>
                      <a:pt x="4" y="184"/>
                    </a:cubicBezTo>
                    <a:cubicBezTo>
                      <a:pt x="2" y="184"/>
                      <a:pt x="0" y="182"/>
                      <a:pt x="0" y="180"/>
                    </a:cubicBezTo>
                    <a:cubicBezTo>
                      <a:pt x="0" y="4"/>
                      <a:pt x="0" y="4"/>
                      <a:pt x="0" y="4"/>
                    </a:cubicBezTo>
                    <a:cubicBezTo>
                      <a:pt x="0" y="2"/>
                      <a:pt x="2" y="0"/>
                      <a:pt x="4" y="0"/>
                    </a:cubicBezTo>
                    <a:cubicBezTo>
                      <a:pt x="252" y="0"/>
                      <a:pt x="252" y="0"/>
                      <a:pt x="252" y="0"/>
                    </a:cubicBezTo>
                    <a:cubicBezTo>
                      <a:pt x="254" y="0"/>
                      <a:pt x="256" y="2"/>
                      <a:pt x="256" y="4"/>
                    </a:cubicBezTo>
                    <a:cubicBezTo>
                      <a:pt x="256" y="104"/>
                      <a:pt x="256" y="104"/>
                      <a:pt x="256" y="104"/>
                    </a:cubicBezTo>
                    <a:cubicBezTo>
                      <a:pt x="248" y="104"/>
                      <a:pt x="248" y="104"/>
                      <a:pt x="248" y="104"/>
                    </a:cubicBezTo>
                    <a:cubicBezTo>
                      <a:pt x="248" y="8"/>
                      <a:pt x="248" y="8"/>
                      <a:pt x="248" y="8"/>
                    </a:cubicBezTo>
                    <a:cubicBezTo>
                      <a:pt x="8" y="8"/>
                      <a:pt x="8" y="8"/>
                      <a:pt x="8" y="8"/>
                    </a:cubicBezTo>
                    <a:cubicBezTo>
                      <a:pt x="8" y="176"/>
                      <a:pt x="8" y="176"/>
                      <a:pt x="8" y="176"/>
                    </a:cubicBezTo>
                    <a:cubicBezTo>
                      <a:pt x="128" y="176"/>
                      <a:pt x="128" y="176"/>
                      <a:pt x="128" y="176"/>
                    </a:cubicBezTo>
                    <a:lnTo>
                      <a:pt x="128" y="1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1" name="Freeform 29"/>
              <p:cNvSpPr>
                <a:spLocks noEditPoints="1"/>
              </p:cNvSpPr>
              <p:nvPr/>
            </p:nvSpPr>
            <p:spPr bwMode="auto">
              <a:xfrm>
                <a:off x="408781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2" name="Freeform 30"/>
              <p:cNvSpPr>
                <a:spLocks noEditPoints="1"/>
              </p:cNvSpPr>
              <p:nvPr/>
            </p:nvSpPr>
            <p:spPr bwMode="auto">
              <a:xfrm>
                <a:off x="414496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3" name="Freeform 31"/>
              <p:cNvSpPr>
                <a:spLocks noEditPoints="1"/>
              </p:cNvSpPr>
              <p:nvPr/>
            </p:nvSpPr>
            <p:spPr bwMode="auto">
              <a:xfrm>
                <a:off x="42037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4" name="Freeform 32"/>
              <p:cNvSpPr>
                <a:spLocks noEditPoints="1"/>
              </p:cNvSpPr>
              <p:nvPr/>
            </p:nvSpPr>
            <p:spPr bwMode="auto">
              <a:xfrm>
                <a:off x="426085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5" name="Freeform 33"/>
              <p:cNvSpPr>
                <a:spLocks noEditPoints="1"/>
              </p:cNvSpPr>
              <p:nvPr/>
            </p:nvSpPr>
            <p:spPr bwMode="auto">
              <a:xfrm>
                <a:off x="43180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6" name="Freeform 34"/>
              <p:cNvSpPr>
                <a:spLocks noEditPoints="1"/>
              </p:cNvSpPr>
              <p:nvPr/>
            </p:nvSpPr>
            <p:spPr bwMode="auto">
              <a:xfrm>
                <a:off x="408781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7" name="Freeform 35"/>
              <p:cNvSpPr>
                <a:spLocks noEditPoints="1"/>
              </p:cNvSpPr>
              <p:nvPr/>
            </p:nvSpPr>
            <p:spPr bwMode="auto">
              <a:xfrm>
                <a:off x="40306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8" name="Freeform 36"/>
              <p:cNvSpPr>
                <a:spLocks noEditPoints="1"/>
              </p:cNvSpPr>
              <p:nvPr/>
            </p:nvSpPr>
            <p:spPr bwMode="auto">
              <a:xfrm>
                <a:off x="3971926" y="336708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9" name="Freeform 37"/>
              <p:cNvSpPr>
                <a:spLocks noEditPoints="1"/>
              </p:cNvSpPr>
              <p:nvPr/>
            </p:nvSpPr>
            <p:spPr bwMode="auto">
              <a:xfrm>
                <a:off x="41449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0" name="Freeform 38"/>
              <p:cNvSpPr>
                <a:spLocks noEditPoints="1"/>
              </p:cNvSpPr>
              <p:nvPr/>
            </p:nvSpPr>
            <p:spPr bwMode="auto">
              <a:xfrm>
                <a:off x="42037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1" name="Freeform 39"/>
              <p:cNvSpPr>
                <a:spLocks noEditPoints="1"/>
              </p:cNvSpPr>
              <p:nvPr/>
            </p:nvSpPr>
            <p:spPr bwMode="auto">
              <a:xfrm>
                <a:off x="426085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2" name="Freeform 40"/>
              <p:cNvSpPr>
                <a:spLocks noEditPoints="1"/>
              </p:cNvSpPr>
              <p:nvPr/>
            </p:nvSpPr>
            <p:spPr bwMode="auto">
              <a:xfrm>
                <a:off x="43180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3" name="Freeform 41"/>
              <p:cNvSpPr>
                <a:spLocks noEditPoints="1"/>
              </p:cNvSpPr>
              <p:nvPr/>
            </p:nvSpPr>
            <p:spPr bwMode="auto">
              <a:xfrm>
                <a:off x="408781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4" name="Freeform 42"/>
              <p:cNvSpPr>
                <a:spLocks noEditPoints="1"/>
              </p:cNvSpPr>
              <p:nvPr/>
            </p:nvSpPr>
            <p:spPr bwMode="auto">
              <a:xfrm>
                <a:off x="40306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5" name="Freeform 43"/>
              <p:cNvSpPr>
                <a:spLocks noEditPoints="1"/>
              </p:cNvSpPr>
              <p:nvPr/>
            </p:nvSpPr>
            <p:spPr bwMode="auto">
              <a:xfrm>
                <a:off x="3971926" y="342423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6" name="Freeform 44"/>
              <p:cNvSpPr>
                <a:spLocks noEditPoints="1"/>
              </p:cNvSpPr>
              <p:nvPr/>
            </p:nvSpPr>
            <p:spPr bwMode="auto">
              <a:xfrm>
                <a:off x="41449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7" name="Freeform 45"/>
              <p:cNvSpPr>
                <a:spLocks noEditPoints="1"/>
              </p:cNvSpPr>
              <p:nvPr/>
            </p:nvSpPr>
            <p:spPr bwMode="auto">
              <a:xfrm>
                <a:off x="408781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8" name="Freeform 46"/>
              <p:cNvSpPr>
                <a:spLocks noEditPoints="1"/>
              </p:cNvSpPr>
              <p:nvPr/>
            </p:nvSpPr>
            <p:spPr bwMode="auto">
              <a:xfrm>
                <a:off x="403066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9" name="Freeform 47"/>
              <p:cNvSpPr>
                <a:spLocks noEditPoints="1"/>
              </p:cNvSpPr>
              <p:nvPr/>
            </p:nvSpPr>
            <p:spPr bwMode="auto">
              <a:xfrm>
                <a:off x="3971926" y="3481388"/>
                <a:ext cx="44450" cy="44450"/>
              </a:xfrm>
              <a:custGeom>
                <a:avLst/>
                <a:gdLst>
                  <a:gd name="T0" fmla="*/ 28 w 28"/>
                  <a:gd name="T1" fmla="*/ 28 h 28"/>
                  <a:gd name="T2" fmla="*/ 0 w 28"/>
                  <a:gd name="T3" fmla="*/ 28 h 28"/>
                  <a:gd name="T4" fmla="*/ 0 w 28"/>
                  <a:gd name="T5" fmla="*/ 0 h 28"/>
                  <a:gd name="T6" fmla="*/ 28 w 28"/>
                  <a:gd name="T7" fmla="*/ 0 h 28"/>
                  <a:gd name="T8" fmla="*/ 28 w 28"/>
                  <a:gd name="T9" fmla="*/ 28 h 28"/>
                  <a:gd name="T10" fmla="*/ 9 w 28"/>
                  <a:gd name="T11" fmla="*/ 19 h 28"/>
                  <a:gd name="T12" fmla="*/ 19 w 28"/>
                  <a:gd name="T13" fmla="*/ 19 h 28"/>
                  <a:gd name="T14" fmla="*/ 19 w 28"/>
                  <a:gd name="T15" fmla="*/ 9 h 28"/>
                  <a:gd name="T16" fmla="*/ 9 w 28"/>
                  <a:gd name="T17" fmla="*/ 9 h 28"/>
                  <a:gd name="T18" fmla="*/ 9 w 28"/>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8" y="28"/>
                    </a:moveTo>
                    <a:lnTo>
                      <a:pt x="0" y="28"/>
                    </a:lnTo>
                    <a:lnTo>
                      <a:pt x="0" y="0"/>
                    </a:lnTo>
                    <a:lnTo>
                      <a:pt x="28" y="0"/>
                    </a:lnTo>
                    <a:lnTo>
                      <a:pt x="28" y="28"/>
                    </a:lnTo>
                    <a:close/>
                    <a:moveTo>
                      <a:pt x="9" y="19"/>
                    </a:moveTo>
                    <a:lnTo>
                      <a:pt x="19" y="19"/>
                    </a:lnTo>
                    <a:lnTo>
                      <a:pt x="19"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0" name="Freeform 48"/>
              <p:cNvSpPr>
                <a:spLocks/>
              </p:cNvSpPr>
              <p:nvPr/>
            </p:nvSpPr>
            <p:spPr bwMode="auto">
              <a:xfrm>
                <a:off x="3937001" y="3179763"/>
                <a:ext cx="460375" cy="57150"/>
              </a:xfrm>
              <a:custGeom>
                <a:avLst/>
                <a:gdLst>
                  <a:gd name="T0" fmla="*/ 256 w 256"/>
                  <a:gd name="T1" fmla="*/ 32 h 32"/>
                  <a:gd name="T2" fmla="*/ 248 w 256"/>
                  <a:gd name="T3" fmla="*/ 32 h 32"/>
                  <a:gd name="T4" fmla="*/ 248 w 256"/>
                  <a:gd name="T5" fmla="*/ 8 h 32"/>
                  <a:gd name="T6" fmla="*/ 8 w 256"/>
                  <a:gd name="T7" fmla="*/ 8 h 32"/>
                  <a:gd name="T8" fmla="*/ 8 w 256"/>
                  <a:gd name="T9" fmla="*/ 32 h 32"/>
                  <a:gd name="T10" fmla="*/ 0 w 256"/>
                  <a:gd name="T11" fmla="*/ 32 h 32"/>
                  <a:gd name="T12" fmla="*/ 0 w 256"/>
                  <a:gd name="T13" fmla="*/ 4 h 32"/>
                  <a:gd name="T14" fmla="*/ 4 w 256"/>
                  <a:gd name="T15" fmla="*/ 0 h 32"/>
                  <a:gd name="T16" fmla="*/ 252 w 256"/>
                  <a:gd name="T17" fmla="*/ 0 h 32"/>
                  <a:gd name="T18" fmla="*/ 256 w 256"/>
                  <a:gd name="T19" fmla="*/ 4 h 32"/>
                  <a:gd name="T20" fmla="*/ 256 w 256"/>
                  <a:gd name="T21"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32">
                    <a:moveTo>
                      <a:pt x="256" y="32"/>
                    </a:moveTo>
                    <a:cubicBezTo>
                      <a:pt x="248" y="32"/>
                      <a:pt x="248" y="32"/>
                      <a:pt x="248" y="32"/>
                    </a:cubicBezTo>
                    <a:cubicBezTo>
                      <a:pt x="248" y="8"/>
                      <a:pt x="248" y="8"/>
                      <a:pt x="248" y="8"/>
                    </a:cubicBezTo>
                    <a:cubicBezTo>
                      <a:pt x="8" y="8"/>
                      <a:pt x="8" y="8"/>
                      <a:pt x="8" y="8"/>
                    </a:cubicBezTo>
                    <a:cubicBezTo>
                      <a:pt x="8" y="32"/>
                      <a:pt x="8" y="32"/>
                      <a:pt x="8" y="32"/>
                    </a:cubicBezTo>
                    <a:cubicBezTo>
                      <a:pt x="0" y="32"/>
                      <a:pt x="0" y="32"/>
                      <a:pt x="0" y="32"/>
                    </a:cubicBezTo>
                    <a:cubicBezTo>
                      <a:pt x="0" y="4"/>
                      <a:pt x="0" y="4"/>
                      <a:pt x="0" y="4"/>
                    </a:cubicBezTo>
                    <a:cubicBezTo>
                      <a:pt x="0" y="2"/>
                      <a:pt x="2" y="0"/>
                      <a:pt x="4" y="0"/>
                    </a:cubicBezTo>
                    <a:cubicBezTo>
                      <a:pt x="252" y="0"/>
                      <a:pt x="252" y="0"/>
                      <a:pt x="252" y="0"/>
                    </a:cubicBezTo>
                    <a:cubicBezTo>
                      <a:pt x="254" y="0"/>
                      <a:pt x="256" y="2"/>
                      <a:pt x="256" y="4"/>
                    </a:cubicBezTo>
                    <a:lnTo>
                      <a:pt x="25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1" name="Rectangle 49"/>
              <p:cNvSpPr>
                <a:spLocks noChangeArrowheads="1"/>
              </p:cNvSpPr>
              <p:nvPr/>
            </p:nvSpPr>
            <p:spPr bwMode="auto">
              <a:xfrm>
                <a:off x="3986214" y="3208338"/>
                <a:ext cx="3603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2" name="Rectangle 50"/>
              <p:cNvSpPr>
                <a:spLocks noChangeArrowheads="1"/>
              </p:cNvSpPr>
              <p:nvPr/>
            </p:nvSpPr>
            <p:spPr bwMode="auto">
              <a:xfrm>
                <a:off x="4044951" y="33242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3" name="Rectangle 51"/>
              <p:cNvSpPr>
                <a:spLocks noChangeArrowheads="1"/>
              </p:cNvSpPr>
              <p:nvPr/>
            </p:nvSpPr>
            <p:spPr bwMode="auto">
              <a:xfrm>
                <a:off x="3986214" y="332422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4" name="Freeform 52"/>
              <p:cNvSpPr>
                <a:spLocks/>
              </p:cNvSpPr>
              <p:nvPr/>
            </p:nvSpPr>
            <p:spPr bwMode="auto">
              <a:xfrm>
                <a:off x="4240214" y="3498850"/>
                <a:ext cx="98425" cy="69850"/>
              </a:xfrm>
              <a:custGeom>
                <a:avLst/>
                <a:gdLst>
                  <a:gd name="T0" fmla="*/ 19 w 54"/>
                  <a:gd name="T1" fmla="*/ 39 h 39"/>
                  <a:gd name="T2" fmla="*/ 16 w 54"/>
                  <a:gd name="T3" fmla="*/ 38 h 39"/>
                  <a:gd name="T4" fmla="*/ 0 w 54"/>
                  <a:gd name="T5" fmla="*/ 22 h 39"/>
                  <a:gd name="T6" fmla="*/ 6 w 54"/>
                  <a:gd name="T7" fmla="*/ 16 h 39"/>
                  <a:gd name="T8" fmla="*/ 19 w 54"/>
                  <a:gd name="T9" fmla="*/ 29 h 39"/>
                  <a:gd name="T10" fmla="*/ 48 w 54"/>
                  <a:gd name="T11" fmla="*/ 0 h 39"/>
                  <a:gd name="T12" fmla="*/ 54 w 54"/>
                  <a:gd name="T13" fmla="*/ 6 h 39"/>
                  <a:gd name="T14" fmla="*/ 22 w 54"/>
                  <a:gd name="T15" fmla="*/ 38 h 39"/>
                  <a:gd name="T16" fmla="*/ 19 w 54"/>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19" y="39"/>
                    </a:moveTo>
                    <a:cubicBezTo>
                      <a:pt x="18" y="39"/>
                      <a:pt x="17" y="39"/>
                      <a:pt x="16" y="38"/>
                    </a:cubicBezTo>
                    <a:cubicBezTo>
                      <a:pt x="0" y="22"/>
                      <a:pt x="0" y="22"/>
                      <a:pt x="0" y="22"/>
                    </a:cubicBezTo>
                    <a:cubicBezTo>
                      <a:pt x="6" y="16"/>
                      <a:pt x="6" y="16"/>
                      <a:pt x="6" y="16"/>
                    </a:cubicBezTo>
                    <a:cubicBezTo>
                      <a:pt x="19" y="29"/>
                      <a:pt x="19" y="29"/>
                      <a:pt x="19" y="29"/>
                    </a:cubicBezTo>
                    <a:cubicBezTo>
                      <a:pt x="48" y="0"/>
                      <a:pt x="48" y="0"/>
                      <a:pt x="48" y="0"/>
                    </a:cubicBezTo>
                    <a:cubicBezTo>
                      <a:pt x="54" y="6"/>
                      <a:pt x="54" y="6"/>
                      <a:pt x="54" y="6"/>
                    </a:cubicBezTo>
                    <a:cubicBezTo>
                      <a:pt x="22" y="38"/>
                      <a:pt x="22" y="38"/>
                      <a:pt x="22" y="38"/>
                    </a:cubicBezTo>
                    <a:cubicBezTo>
                      <a:pt x="21" y="39"/>
                      <a:pt x="20" y="39"/>
                      <a:pt x="19" y="3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5" name="Freeform 53"/>
              <p:cNvSpPr>
                <a:spLocks noEditPoints="1"/>
              </p:cNvSpPr>
              <p:nvPr/>
            </p:nvSpPr>
            <p:spPr bwMode="auto">
              <a:xfrm>
                <a:off x="4181476" y="3424238"/>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2" y="8"/>
                      <a:pt x="8" y="31"/>
                      <a:pt x="8" y="60"/>
                    </a:cubicBezTo>
                    <a:cubicBezTo>
                      <a:pt x="8" y="89"/>
                      <a:pt x="32" y="112"/>
                      <a:pt x="60" y="112"/>
                    </a:cubicBezTo>
                    <a:cubicBezTo>
                      <a:pt x="89" y="112"/>
                      <a:pt x="112" y="89"/>
                      <a:pt x="112" y="60"/>
                    </a:cubicBezTo>
                    <a:cubicBezTo>
                      <a:pt x="112" y="31"/>
                      <a:pt x="89"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47" name="Group 446"/>
            <p:cNvGrpSpPr/>
            <p:nvPr/>
          </p:nvGrpSpPr>
          <p:grpSpPr>
            <a:xfrm>
              <a:off x="8257325" y="3388595"/>
              <a:ext cx="460375" cy="461963"/>
              <a:chOff x="685801" y="2422525"/>
              <a:chExt cx="460375" cy="461963"/>
            </a:xfrm>
          </p:grpSpPr>
          <p:sp>
            <p:nvSpPr>
              <p:cNvPr id="448" name="Rectangle 273"/>
              <p:cNvSpPr>
                <a:spLocks noChangeArrowheads="1"/>
              </p:cNvSpPr>
              <p:nvPr/>
            </p:nvSpPr>
            <p:spPr bwMode="auto">
              <a:xfrm>
                <a:off x="714376" y="2422525"/>
                <a:ext cx="14288" cy="4619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9" name="Rectangle 274"/>
              <p:cNvSpPr>
                <a:spLocks noChangeArrowheads="1"/>
              </p:cNvSpPr>
              <p:nvPr/>
            </p:nvSpPr>
            <p:spPr bwMode="auto">
              <a:xfrm>
                <a:off x="685801" y="2840037"/>
                <a:ext cx="4603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0" name="Freeform 275"/>
              <p:cNvSpPr>
                <a:spLocks/>
              </p:cNvSpPr>
              <p:nvPr/>
            </p:nvSpPr>
            <p:spPr bwMode="auto">
              <a:xfrm>
                <a:off x="760414" y="2698750"/>
                <a:ext cx="53975" cy="53975"/>
              </a:xfrm>
              <a:custGeom>
                <a:avLst/>
                <a:gdLst>
                  <a:gd name="T0" fmla="*/ 6 w 34"/>
                  <a:gd name="T1" fmla="*/ 34 h 34"/>
                  <a:gd name="T2" fmla="*/ 0 w 34"/>
                  <a:gd name="T3" fmla="*/ 27 h 34"/>
                  <a:gd name="T4" fmla="*/ 27 w 34"/>
                  <a:gd name="T5" fmla="*/ 0 h 34"/>
                  <a:gd name="T6" fmla="*/ 34 w 34"/>
                  <a:gd name="T7" fmla="*/ 7 h 34"/>
                  <a:gd name="T8" fmla="*/ 6 w 34"/>
                  <a:gd name="T9" fmla="*/ 34 h 34"/>
                </a:gdLst>
                <a:ahLst/>
                <a:cxnLst>
                  <a:cxn ang="0">
                    <a:pos x="T0" y="T1"/>
                  </a:cxn>
                  <a:cxn ang="0">
                    <a:pos x="T2" y="T3"/>
                  </a:cxn>
                  <a:cxn ang="0">
                    <a:pos x="T4" y="T5"/>
                  </a:cxn>
                  <a:cxn ang="0">
                    <a:pos x="T6" y="T7"/>
                  </a:cxn>
                  <a:cxn ang="0">
                    <a:pos x="T8" y="T9"/>
                  </a:cxn>
                </a:cxnLst>
                <a:rect l="0" t="0" r="r" b="b"/>
                <a:pathLst>
                  <a:path w="34" h="34">
                    <a:moveTo>
                      <a:pt x="6" y="34"/>
                    </a:moveTo>
                    <a:lnTo>
                      <a:pt x="0" y="27"/>
                    </a:lnTo>
                    <a:lnTo>
                      <a:pt x="27" y="0"/>
                    </a:lnTo>
                    <a:lnTo>
                      <a:pt x="34" y="7"/>
                    </a:lnTo>
                    <a:lnTo>
                      <a:pt x="6" y="3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1" name="Rectangle 276"/>
              <p:cNvSpPr>
                <a:spLocks noChangeArrowheads="1"/>
              </p:cNvSpPr>
              <p:nvPr/>
            </p:nvSpPr>
            <p:spPr bwMode="auto">
              <a:xfrm>
                <a:off x="74295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2" name="Rectangle 277"/>
              <p:cNvSpPr>
                <a:spLocks noChangeArrowheads="1"/>
              </p:cNvSpPr>
              <p:nvPr/>
            </p:nvSpPr>
            <p:spPr bwMode="auto">
              <a:xfrm>
                <a:off x="77311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3" name="Rectangle 278"/>
              <p:cNvSpPr>
                <a:spLocks noChangeArrowheads="1"/>
              </p:cNvSpPr>
              <p:nvPr/>
            </p:nvSpPr>
            <p:spPr bwMode="auto">
              <a:xfrm>
                <a:off x="80168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4" name="Rectangle 279"/>
              <p:cNvSpPr>
                <a:spLocks noChangeArrowheads="1"/>
              </p:cNvSpPr>
              <p:nvPr/>
            </p:nvSpPr>
            <p:spPr bwMode="auto">
              <a:xfrm>
                <a:off x="83026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5" name="Rectangle 280"/>
              <p:cNvSpPr>
                <a:spLocks noChangeArrowheads="1"/>
              </p:cNvSpPr>
              <p:nvPr/>
            </p:nvSpPr>
            <p:spPr bwMode="auto">
              <a:xfrm>
                <a:off x="85883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6" name="Rectangle 281"/>
              <p:cNvSpPr>
                <a:spLocks noChangeArrowheads="1"/>
              </p:cNvSpPr>
              <p:nvPr/>
            </p:nvSpPr>
            <p:spPr bwMode="auto">
              <a:xfrm>
                <a:off x="88741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7" name="Rectangle 282"/>
              <p:cNvSpPr>
                <a:spLocks noChangeArrowheads="1"/>
              </p:cNvSpPr>
              <p:nvPr/>
            </p:nvSpPr>
            <p:spPr bwMode="auto">
              <a:xfrm>
                <a:off x="91598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8" name="Rectangle 283"/>
              <p:cNvSpPr>
                <a:spLocks noChangeArrowheads="1"/>
              </p:cNvSpPr>
              <p:nvPr/>
            </p:nvSpPr>
            <p:spPr bwMode="auto">
              <a:xfrm>
                <a:off x="94456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9" name="Rectangle 284"/>
              <p:cNvSpPr>
                <a:spLocks noChangeArrowheads="1"/>
              </p:cNvSpPr>
              <p:nvPr/>
            </p:nvSpPr>
            <p:spPr bwMode="auto">
              <a:xfrm>
                <a:off x="97472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0" name="Rectangle 285"/>
              <p:cNvSpPr>
                <a:spLocks noChangeArrowheads="1"/>
              </p:cNvSpPr>
              <p:nvPr/>
            </p:nvSpPr>
            <p:spPr bwMode="auto">
              <a:xfrm>
                <a:off x="100330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1" name="Rectangle 286"/>
              <p:cNvSpPr>
                <a:spLocks noChangeArrowheads="1"/>
              </p:cNvSpPr>
              <p:nvPr/>
            </p:nvSpPr>
            <p:spPr bwMode="auto">
              <a:xfrm>
                <a:off x="103187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2" name="Rectangle 287"/>
              <p:cNvSpPr>
                <a:spLocks noChangeArrowheads="1"/>
              </p:cNvSpPr>
              <p:nvPr/>
            </p:nvSpPr>
            <p:spPr bwMode="auto">
              <a:xfrm>
                <a:off x="106045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3" name="Rectangle 288"/>
              <p:cNvSpPr>
                <a:spLocks noChangeArrowheads="1"/>
              </p:cNvSpPr>
              <p:nvPr/>
            </p:nvSpPr>
            <p:spPr bwMode="auto">
              <a:xfrm>
                <a:off x="108902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4" name="Rectangle 289"/>
              <p:cNvSpPr>
                <a:spLocks noChangeArrowheads="1"/>
              </p:cNvSpPr>
              <p:nvPr/>
            </p:nvSpPr>
            <p:spPr bwMode="auto">
              <a:xfrm>
                <a:off x="111760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5" name="Freeform 290"/>
              <p:cNvSpPr>
                <a:spLocks/>
              </p:cNvSpPr>
              <p:nvPr/>
            </p:nvSpPr>
            <p:spPr bwMode="auto">
              <a:xfrm>
                <a:off x="846139" y="2482850"/>
                <a:ext cx="284163" cy="182563"/>
              </a:xfrm>
              <a:custGeom>
                <a:avLst/>
                <a:gdLst>
                  <a:gd name="T0" fmla="*/ 7 w 179"/>
                  <a:gd name="T1" fmla="*/ 115 h 115"/>
                  <a:gd name="T2" fmla="*/ 0 w 179"/>
                  <a:gd name="T3" fmla="*/ 108 h 115"/>
                  <a:gd name="T4" fmla="*/ 25 w 179"/>
                  <a:gd name="T5" fmla="*/ 85 h 115"/>
                  <a:gd name="T6" fmla="*/ 88 w 179"/>
                  <a:gd name="T7" fmla="*/ 85 h 115"/>
                  <a:gd name="T8" fmla="*/ 172 w 179"/>
                  <a:gd name="T9" fmla="*/ 0 h 115"/>
                  <a:gd name="T10" fmla="*/ 179 w 179"/>
                  <a:gd name="T11" fmla="*/ 6 h 115"/>
                  <a:gd name="T12" fmla="*/ 92 w 179"/>
                  <a:gd name="T13" fmla="*/ 94 h 115"/>
                  <a:gd name="T14" fmla="*/ 28 w 179"/>
                  <a:gd name="T15" fmla="*/ 94 h 115"/>
                  <a:gd name="T16" fmla="*/ 7 w 179"/>
                  <a:gd name="T1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115">
                    <a:moveTo>
                      <a:pt x="7" y="115"/>
                    </a:moveTo>
                    <a:lnTo>
                      <a:pt x="0" y="108"/>
                    </a:lnTo>
                    <a:lnTo>
                      <a:pt x="25" y="85"/>
                    </a:lnTo>
                    <a:lnTo>
                      <a:pt x="88" y="85"/>
                    </a:lnTo>
                    <a:lnTo>
                      <a:pt x="172" y="0"/>
                    </a:lnTo>
                    <a:lnTo>
                      <a:pt x="179" y="6"/>
                    </a:lnTo>
                    <a:lnTo>
                      <a:pt x="92" y="94"/>
                    </a:lnTo>
                    <a:lnTo>
                      <a:pt x="28" y="94"/>
                    </a:lnTo>
                    <a:lnTo>
                      <a:pt x="7" y="11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6" name="Freeform 291"/>
              <p:cNvSpPr>
                <a:spLocks/>
              </p:cNvSpPr>
              <p:nvPr/>
            </p:nvSpPr>
            <p:spPr bwMode="auto">
              <a:xfrm>
                <a:off x="757239" y="2493962"/>
                <a:ext cx="273050" cy="63500"/>
              </a:xfrm>
              <a:custGeom>
                <a:avLst/>
                <a:gdLst>
                  <a:gd name="T0" fmla="*/ 165 w 172"/>
                  <a:gd name="T1" fmla="*/ 40 h 40"/>
                  <a:gd name="T2" fmla="*/ 135 w 172"/>
                  <a:gd name="T3" fmla="*/ 10 h 40"/>
                  <a:gd name="T4" fmla="*/ 116 w 172"/>
                  <a:gd name="T5" fmla="*/ 10 h 40"/>
                  <a:gd name="T6" fmla="*/ 87 w 172"/>
                  <a:gd name="T7" fmla="*/ 39 h 40"/>
                  <a:gd name="T8" fmla="*/ 58 w 172"/>
                  <a:gd name="T9" fmla="*/ 10 h 40"/>
                  <a:gd name="T10" fmla="*/ 0 w 172"/>
                  <a:gd name="T11" fmla="*/ 10 h 40"/>
                  <a:gd name="T12" fmla="*/ 0 w 172"/>
                  <a:gd name="T13" fmla="*/ 0 h 40"/>
                  <a:gd name="T14" fmla="*/ 62 w 172"/>
                  <a:gd name="T15" fmla="*/ 0 h 40"/>
                  <a:gd name="T16" fmla="*/ 87 w 172"/>
                  <a:gd name="T17" fmla="*/ 25 h 40"/>
                  <a:gd name="T18" fmla="*/ 113 w 172"/>
                  <a:gd name="T19" fmla="*/ 0 h 40"/>
                  <a:gd name="T20" fmla="*/ 139 w 172"/>
                  <a:gd name="T21" fmla="*/ 0 h 40"/>
                  <a:gd name="T22" fmla="*/ 172 w 172"/>
                  <a:gd name="T23" fmla="*/ 33 h 40"/>
                  <a:gd name="T24" fmla="*/ 165 w 172"/>
                  <a:gd name="T25"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40">
                    <a:moveTo>
                      <a:pt x="165" y="40"/>
                    </a:moveTo>
                    <a:lnTo>
                      <a:pt x="135" y="10"/>
                    </a:lnTo>
                    <a:lnTo>
                      <a:pt x="116" y="10"/>
                    </a:lnTo>
                    <a:lnTo>
                      <a:pt x="87" y="39"/>
                    </a:lnTo>
                    <a:lnTo>
                      <a:pt x="58" y="10"/>
                    </a:lnTo>
                    <a:lnTo>
                      <a:pt x="0" y="10"/>
                    </a:lnTo>
                    <a:lnTo>
                      <a:pt x="0" y="0"/>
                    </a:lnTo>
                    <a:lnTo>
                      <a:pt x="62" y="0"/>
                    </a:lnTo>
                    <a:lnTo>
                      <a:pt x="87" y="25"/>
                    </a:lnTo>
                    <a:lnTo>
                      <a:pt x="113" y="0"/>
                    </a:lnTo>
                    <a:lnTo>
                      <a:pt x="139" y="0"/>
                    </a:lnTo>
                    <a:lnTo>
                      <a:pt x="172" y="33"/>
                    </a:lnTo>
                    <a:lnTo>
                      <a:pt x="165"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7" name="Freeform 292"/>
              <p:cNvSpPr>
                <a:spLocks/>
              </p:cNvSpPr>
              <p:nvPr/>
            </p:nvSpPr>
            <p:spPr bwMode="auto">
              <a:xfrm>
                <a:off x="1055689" y="2582862"/>
                <a:ext cx="74613" cy="76200"/>
              </a:xfrm>
              <a:custGeom>
                <a:avLst/>
                <a:gdLst>
                  <a:gd name="T0" fmla="*/ 40 w 47"/>
                  <a:gd name="T1" fmla="*/ 48 h 48"/>
                  <a:gd name="T2" fmla="*/ 0 w 47"/>
                  <a:gd name="T3" fmla="*/ 7 h 48"/>
                  <a:gd name="T4" fmla="*/ 6 w 47"/>
                  <a:gd name="T5" fmla="*/ 0 h 48"/>
                  <a:gd name="T6" fmla="*/ 47 w 47"/>
                  <a:gd name="T7" fmla="*/ 41 h 48"/>
                  <a:gd name="T8" fmla="*/ 40 w 47"/>
                  <a:gd name="T9" fmla="*/ 48 h 48"/>
                </a:gdLst>
                <a:ahLst/>
                <a:cxnLst>
                  <a:cxn ang="0">
                    <a:pos x="T0" y="T1"/>
                  </a:cxn>
                  <a:cxn ang="0">
                    <a:pos x="T2" y="T3"/>
                  </a:cxn>
                  <a:cxn ang="0">
                    <a:pos x="T4" y="T5"/>
                  </a:cxn>
                  <a:cxn ang="0">
                    <a:pos x="T6" y="T7"/>
                  </a:cxn>
                  <a:cxn ang="0">
                    <a:pos x="T8" y="T9"/>
                  </a:cxn>
                </a:cxnLst>
                <a:rect l="0" t="0" r="r" b="b"/>
                <a:pathLst>
                  <a:path w="47" h="48">
                    <a:moveTo>
                      <a:pt x="40" y="48"/>
                    </a:moveTo>
                    <a:lnTo>
                      <a:pt x="0" y="7"/>
                    </a:lnTo>
                    <a:lnTo>
                      <a:pt x="6" y="0"/>
                    </a:lnTo>
                    <a:lnTo>
                      <a:pt x="47" y="41"/>
                    </a:lnTo>
                    <a:lnTo>
                      <a:pt x="40"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8" name="Freeform 293"/>
              <p:cNvSpPr>
                <a:spLocks/>
              </p:cNvSpPr>
              <p:nvPr/>
            </p:nvSpPr>
            <p:spPr bwMode="auto">
              <a:xfrm>
                <a:off x="1089026" y="2617787"/>
                <a:ext cx="42863" cy="42863"/>
              </a:xfrm>
              <a:custGeom>
                <a:avLst/>
                <a:gdLst>
                  <a:gd name="T0" fmla="*/ 27 w 27"/>
                  <a:gd name="T1" fmla="*/ 27 h 27"/>
                  <a:gd name="T2" fmla="*/ 0 w 27"/>
                  <a:gd name="T3" fmla="*/ 27 h 27"/>
                  <a:gd name="T4" fmla="*/ 0 w 27"/>
                  <a:gd name="T5" fmla="*/ 18 h 27"/>
                  <a:gd name="T6" fmla="*/ 18 w 27"/>
                  <a:gd name="T7" fmla="*/ 18 h 27"/>
                  <a:gd name="T8" fmla="*/ 18 w 27"/>
                  <a:gd name="T9" fmla="*/ 0 h 27"/>
                  <a:gd name="T10" fmla="*/ 27 w 27"/>
                  <a:gd name="T11" fmla="*/ 0 h 27"/>
                  <a:gd name="T12" fmla="*/ 27 w 27"/>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27" h="27">
                    <a:moveTo>
                      <a:pt x="27" y="27"/>
                    </a:moveTo>
                    <a:lnTo>
                      <a:pt x="0" y="27"/>
                    </a:lnTo>
                    <a:lnTo>
                      <a:pt x="0" y="18"/>
                    </a:lnTo>
                    <a:lnTo>
                      <a:pt x="18" y="18"/>
                    </a:lnTo>
                    <a:lnTo>
                      <a:pt x="18" y="0"/>
                    </a:lnTo>
                    <a:lnTo>
                      <a:pt x="27" y="0"/>
                    </a:lnTo>
                    <a:lnTo>
                      <a:pt x="27"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9" name="Freeform 294"/>
              <p:cNvSpPr>
                <a:spLocks/>
              </p:cNvSpPr>
              <p:nvPr/>
            </p:nvSpPr>
            <p:spPr bwMode="auto">
              <a:xfrm>
                <a:off x="1089026" y="2479675"/>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0" name="Freeform 295"/>
              <p:cNvSpPr>
                <a:spLocks/>
              </p:cNvSpPr>
              <p:nvPr/>
            </p:nvSpPr>
            <p:spPr bwMode="auto">
              <a:xfrm>
                <a:off x="1090614" y="2705100"/>
                <a:ext cx="46038" cy="68263"/>
              </a:xfrm>
              <a:custGeom>
                <a:avLst/>
                <a:gdLst>
                  <a:gd name="T0" fmla="*/ 7 w 29"/>
                  <a:gd name="T1" fmla="*/ 43 h 43"/>
                  <a:gd name="T2" fmla="*/ 0 w 29"/>
                  <a:gd name="T3" fmla="*/ 37 h 43"/>
                  <a:gd name="T4" fmla="*/ 16 w 29"/>
                  <a:gd name="T5" fmla="*/ 22 h 43"/>
                  <a:gd name="T6" fmla="*/ 0 w 29"/>
                  <a:gd name="T7" fmla="*/ 7 h 43"/>
                  <a:gd name="T8" fmla="*/ 7 w 29"/>
                  <a:gd name="T9" fmla="*/ 0 h 43"/>
                  <a:gd name="T10" fmla="*/ 29 w 29"/>
                  <a:gd name="T11" fmla="*/ 22 h 43"/>
                  <a:gd name="T12" fmla="*/ 7 w 29"/>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29" h="43">
                    <a:moveTo>
                      <a:pt x="7" y="43"/>
                    </a:moveTo>
                    <a:lnTo>
                      <a:pt x="0" y="37"/>
                    </a:lnTo>
                    <a:lnTo>
                      <a:pt x="16" y="22"/>
                    </a:lnTo>
                    <a:lnTo>
                      <a:pt x="0" y="7"/>
                    </a:lnTo>
                    <a:lnTo>
                      <a:pt x="7" y="0"/>
                    </a:lnTo>
                    <a:lnTo>
                      <a:pt x="29" y="22"/>
                    </a:lnTo>
                    <a:lnTo>
                      <a:pt x="7"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1" name="Freeform 296"/>
              <p:cNvSpPr>
                <a:spLocks/>
              </p:cNvSpPr>
              <p:nvPr/>
            </p:nvSpPr>
            <p:spPr bwMode="auto">
              <a:xfrm>
                <a:off x="760414" y="2611437"/>
                <a:ext cx="365125" cy="153988"/>
              </a:xfrm>
              <a:custGeom>
                <a:avLst/>
                <a:gdLst>
                  <a:gd name="T0" fmla="*/ 89 w 230"/>
                  <a:gd name="T1" fmla="*/ 97 h 97"/>
                  <a:gd name="T2" fmla="*/ 0 w 230"/>
                  <a:gd name="T3" fmla="*/ 7 h 97"/>
                  <a:gd name="T4" fmla="*/ 6 w 230"/>
                  <a:gd name="T5" fmla="*/ 0 h 97"/>
                  <a:gd name="T6" fmla="*/ 89 w 230"/>
                  <a:gd name="T7" fmla="*/ 83 h 97"/>
                  <a:gd name="T8" fmla="*/ 125 w 230"/>
                  <a:gd name="T9" fmla="*/ 47 h 97"/>
                  <a:gd name="T10" fmla="*/ 155 w 230"/>
                  <a:gd name="T11" fmla="*/ 76 h 97"/>
                  <a:gd name="T12" fmla="*/ 230 w 230"/>
                  <a:gd name="T13" fmla="*/ 76 h 97"/>
                  <a:gd name="T14" fmla="*/ 230 w 230"/>
                  <a:gd name="T15" fmla="*/ 85 h 97"/>
                  <a:gd name="T16" fmla="*/ 152 w 230"/>
                  <a:gd name="T17" fmla="*/ 85 h 97"/>
                  <a:gd name="T18" fmla="*/ 125 w 230"/>
                  <a:gd name="T19" fmla="*/ 60 h 97"/>
                  <a:gd name="T20" fmla="*/ 89 w 230"/>
                  <a:gd name="T21"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97">
                    <a:moveTo>
                      <a:pt x="89" y="97"/>
                    </a:moveTo>
                    <a:lnTo>
                      <a:pt x="0" y="7"/>
                    </a:lnTo>
                    <a:lnTo>
                      <a:pt x="6" y="0"/>
                    </a:lnTo>
                    <a:lnTo>
                      <a:pt x="89" y="83"/>
                    </a:lnTo>
                    <a:lnTo>
                      <a:pt x="125" y="47"/>
                    </a:lnTo>
                    <a:lnTo>
                      <a:pt x="155" y="76"/>
                    </a:lnTo>
                    <a:lnTo>
                      <a:pt x="230" y="76"/>
                    </a:lnTo>
                    <a:lnTo>
                      <a:pt x="230" y="85"/>
                    </a:lnTo>
                    <a:lnTo>
                      <a:pt x="152" y="85"/>
                    </a:lnTo>
                    <a:lnTo>
                      <a:pt x="125" y="60"/>
                    </a:lnTo>
                    <a:lnTo>
                      <a:pt x="89" y="9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50" name="Group 549"/>
            <p:cNvGrpSpPr/>
            <p:nvPr/>
          </p:nvGrpSpPr>
          <p:grpSpPr>
            <a:xfrm>
              <a:off x="8261342" y="4185192"/>
              <a:ext cx="460375" cy="461963"/>
              <a:chOff x="2300288" y="3140075"/>
              <a:chExt cx="460375" cy="461963"/>
            </a:xfrm>
          </p:grpSpPr>
          <p:sp>
            <p:nvSpPr>
              <p:cNvPr id="551" name="Rectangle 203"/>
              <p:cNvSpPr>
                <a:spLocks noChangeArrowheads="1"/>
              </p:cNvSpPr>
              <p:nvPr/>
            </p:nvSpPr>
            <p:spPr bwMode="auto">
              <a:xfrm>
                <a:off x="2501901"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2" name="Freeform 204"/>
              <p:cNvSpPr>
                <a:spLocks/>
              </p:cNvSpPr>
              <p:nvPr/>
            </p:nvSpPr>
            <p:spPr bwMode="auto">
              <a:xfrm>
                <a:off x="2516188" y="3325813"/>
                <a:ext cx="136525" cy="276225"/>
              </a:xfrm>
              <a:custGeom>
                <a:avLst/>
                <a:gdLst>
                  <a:gd name="T0" fmla="*/ 8 w 76"/>
                  <a:gd name="T1" fmla="*/ 153 h 153"/>
                  <a:gd name="T2" fmla="*/ 0 w 76"/>
                  <a:gd name="T3" fmla="*/ 153 h 153"/>
                  <a:gd name="T4" fmla="*/ 0 w 76"/>
                  <a:gd name="T5" fmla="*/ 105 h 153"/>
                  <a:gd name="T6" fmla="*/ 4 w 76"/>
                  <a:gd name="T7" fmla="*/ 101 h 153"/>
                  <a:gd name="T8" fmla="*/ 28 w 76"/>
                  <a:gd name="T9" fmla="*/ 101 h 153"/>
                  <a:gd name="T10" fmla="*/ 48 w 76"/>
                  <a:gd name="T11" fmla="*/ 81 h 153"/>
                  <a:gd name="T12" fmla="*/ 48 w 76"/>
                  <a:gd name="T13" fmla="*/ 45 h 153"/>
                  <a:gd name="T14" fmla="*/ 52 w 76"/>
                  <a:gd name="T15" fmla="*/ 41 h 153"/>
                  <a:gd name="T16" fmla="*/ 68 w 76"/>
                  <a:gd name="T17" fmla="*/ 41 h 153"/>
                  <a:gd name="T18" fmla="*/ 68 w 76"/>
                  <a:gd name="T19" fmla="*/ 38 h 153"/>
                  <a:gd name="T20" fmla="*/ 57 w 76"/>
                  <a:gd name="T21" fmla="*/ 2 h 153"/>
                  <a:gd name="T22" fmla="*/ 64 w 76"/>
                  <a:gd name="T23" fmla="*/ 0 h 153"/>
                  <a:gd name="T24" fmla="*/ 76 w 76"/>
                  <a:gd name="T25" fmla="*/ 36 h 153"/>
                  <a:gd name="T26" fmla="*/ 76 w 76"/>
                  <a:gd name="T27" fmla="*/ 37 h 153"/>
                  <a:gd name="T28" fmla="*/ 76 w 76"/>
                  <a:gd name="T29" fmla="*/ 45 h 153"/>
                  <a:gd name="T30" fmla="*/ 72 w 76"/>
                  <a:gd name="T31" fmla="*/ 49 h 153"/>
                  <a:gd name="T32" fmla="*/ 56 w 76"/>
                  <a:gd name="T33" fmla="*/ 49 h 153"/>
                  <a:gd name="T34" fmla="*/ 56 w 76"/>
                  <a:gd name="T35" fmla="*/ 81 h 153"/>
                  <a:gd name="T36" fmla="*/ 28 w 76"/>
                  <a:gd name="T37" fmla="*/ 109 h 153"/>
                  <a:gd name="T38" fmla="*/ 8 w 76"/>
                  <a:gd name="T39" fmla="*/ 109 h 153"/>
                  <a:gd name="T40" fmla="*/ 8 w 76"/>
                  <a:gd name="T41"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53">
                    <a:moveTo>
                      <a:pt x="8" y="153"/>
                    </a:moveTo>
                    <a:cubicBezTo>
                      <a:pt x="0" y="153"/>
                      <a:pt x="0" y="153"/>
                      <a:pt x="0" y="153"/>
                    </a:cubicBezTo>
                    <a:cubicBezTo>
                      <a:pt x="0" y="105"/>
                      <a:pt x="0" y="105"/>
                      <a:pt x="0" y="105"/>
                    </a:cubicBezTo>
                    <a:cubicBezTo>
                      <a:pt x="0" y="103"/>
                      <a:pt x="2" y="101"/>
                      <a:pt x="4" y="101"/>
                    </a:cubicBezTo>
                    <a:cubicBezTo>
                      <a:pt x="28" y="101"/>
                      <a:pt x="28" y="101"/>
                      <a:pt x="28" y="101"/>
                    </a:cubicBezTo>
                    <a:cubicBezTo>
                      <a:pt x="39" y="101"/>
                      <a:pt x="48" y="92"/>
                      <a:pt x="48" y="81"/>
                    </a:cubicBezTo>
                    <a:cubicBezTo>
                      <a:pt x="48" y="45"/>
                      <a:pt x="48" y="45"/>
                      <a:pt x="48" y="45"/>
                    </a:cubicBezTo>
                    <a:cubicBezTo>
                      <a:pt x="48" y="43"/>
                      <a:pt x="50" y="41"/>
                      <a:pt x="52" y="41"/>
                    </a:cubicBezTo>
                    <a:cubicBezTo>
                      <a:pt x="68" y="41"/>
                      <a:pt x="68" y="41"/>
                      <a:pt x="68" y="41"/>
                    </a:cubicBezTo>
                    <a:cubicBezTo>
                      <a:pt x="68" y="38"/>
                      <a:pt x="68" y="38"/>
                      <a:pt x="68" y="38"/>
                    </a:cubicBezTo>
                    <a:cubicBezTo>
                      <a:pt x="57" y="2"/>
                      <a:pt x="57" y="2"/>
                      <a:pt x="57" y="2"/>
                    </a:cubicBezTo>
                    <a:cubicBezTo>
                      <a:pt x="64" y="0"/>
                      <a:pt x="64" y="0"/>
                      <a:pt x="64" y="0"/>
                    </a:cubicBezTo>
                    <a:cubicBezTo>
                      <a:pt x="76" y="36"/>
                      <a:pt x="76" y="36"/>
                      <a:pt x="76" y="36"/>
                    </a:cubicBezTo>
                    <a:cubicBezTo>
                      <a:pt x="76" y="36"/>
                      <a:pt x="76" y="37"/>
                      <a:pt x="76" y="37"/>
                    </a:cubicBezTo>
                    <a:cubicBezTo>
                      <a:pt x="76" y="45"/>
                      <a:pt x="76" y="45"/>
                      <a:pt x="76" y="45"/>
                    </a:cubicBezTo>
                    <a:cubicBezTo>
                      <a:pt x="76" y="47"/>
                      <a:pt x="75" y="49"/>
                      <a:pt x="72" y="49"/>
                    </a:cubicBezTo>
                    <a:cubicBezTo>
                      <a:pt x="56" y="49"/>
                      <a:pt x="56" y="49"/>
                      <a:pt x="56" y="49"/>
                    </a:cubicBezTo>
                    <a:cubicBezTo>
                      <a:pt x="56" y="81"/>
                      <a:pt x="56" y="81"/>
                      <a:pt x="56" y="81"/>
                    </a:cubicBezTo>
                    <a:cubicBezTo>
                      <a:pt x="56" y="96"/>
                      <a:pt x="44" y="109"/>
                      <a:pt x="28" y="109"/>
                    </a:cubicBezTo>
                    <a:cubicBezTo>
                      <a:pt x="8" y="109"/>
                      <a:pt x="8" y="109"/>
                      <a:pt x="8" y="109"/>
                    </a:cubicBezTo>
                    <a:lnTo>
                      <a:pt x="8" y="15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3" name="Freeform 206"/>
              <p:cNvSpPr>
                <a:spLocks/>
              </p:cNvSpPr>
              <p:nvPr/>
            </p:nvSpPr>
            <p:spPr bwMode="auto">
              <a:xfrm>
                <a:off x="2300288" y="3140075"/>
                <a:ext cx="312738" cy="461963"/>
              </a:xfrm>
              <a:custGeom>
                <a:avLst/>
                <a:gdLst>
                  <a:gd name="T0" fmla="*/ 40 w 174"/>
                  <a:gd name="T1" fmla="*/ 256 h 256"/>
                  <a:gd name="T2" fmla="*/ 32 w 174"/>
                  <a:gd name="T3" fmla="*/ 256 h 256"/>
                  <a:gd name="T4" fmla="*/ 32 w 174"/>
                  <a:gd name="T5" fmla="*/ 208 h 256"/>
                  <a:gd name="T6" fmla="*/ 18 w 174"/>
                  <a:gd name="T7" fmla="*/ 154 h 256"/>
                  <a:gd name="T8" fmla="*/ 0 w 174"/>
                  <a:gd name="T9" fmla="*/ 88 h 256"/>
                  <a:gd name="T10" fmla="*/ 88 w 174"/>
                  <a:gd name="T11" fmla="*/ 0 h 256"/>
                  <a:gd name="T12" fmla="*/ 174 w 174"/>
                  <a:gd name="T13" fmla="*/ 68 h 256"/>
                  <a:gd name="T14" fmla="*/ 166 w 174"/>
                  <a:gd name="T15" fmla="*/ 70 h 256"/>
                  <a:gd name="T16" fmla="*/ 88 w 174"/>
                  <a:gd name="T17" fmla="*/ 8 h 256"/>
                  <a:gd name="T18" fmla="*/ 8 w 174"/>
                  <a:gd name="T19" fmla="*/ 88 h 256"/>
                  <a:gd name="T20" fmla="*/ 25 w 174"/>
                  <a:gd name="T21" fmla="*/ 151 h 256"/>
                  <a:gd name="T22" fmla="*/ 40 w 174"/>
                  <a:gd name="T23" fmla="*/ 208 h 256"/>
                  <a:gd name="T24" fmla="*/ 40 w 174"/>
                  <a:gd name="T25"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56">
                    <a:moveTo>
                      <a:pt x="40" y="256"/>
                    </a:moveTo>
                    <a:cubicBezTo>
                      <a:pt x="32" y="256"/>
                      <a:pt x="32" y="256"/>
                      <a:pt x="32" y="256"/>
                    </a:cubicBezTo>
                    <a:cubicBezTo>
                      <a:pt x="32" y="208"/>
                      <a:pt x="32" y="208"/>
                      <a:pt x="32" y="208"/>
                    </a:cubicBezTo>
                    <a:cubicBezTo>
                      <a:pt x="32" y="190"/>
                      <a:pt x="25" y="172"/>
                      <a:pt x="18" y="154"/>
                    </a:cubicBezTo>
                    <a:cubicBezTo>
                      <a:pt x="9" y="134"/>
                      <a:pt x="0" y="113"/>
                      <a:pt x="0" y="88"/>
                    </a:cubicBezTo>
                    <a:cubicBezTo>
                      <a:pt x="0" y="39"/>
                      <a:pt x="40" y="0"/>
                      <a:pt x="88" y="0"/>
                    </a:cubicBezTo>
                    <a:cubicBezTo>
                      <a:pt x="130" y="0"/>
                      <a:pt x="165" y="28"/>
                      <a:pt x="174" y="68"/>
                    </a:cubicBezTo>
                    <a:cubicBezTo>
                      <a:pt x="166" y="70"/>
                      <a:pt x="166" y="70"/>
                      <a:pt x="166" y="70"/>
                    </a:cubicBezTo>
                    <a:cubicBezTo>
                      <a:pt x="158" y="34"/>
                      <a:pt x="126" y="8"/>
                      <a:pt x="88" y="8"/>
                    </a:cubicBezTo>
                    <a:cubicBezTo>
                      <a:pt x="44" y="8"/>
                      <a:pt x="8" y="44"/>
                      <a:pt x="8" y="88"/>
                    </a:cubicBezTo>
                    <a:cubicBezTo>
                      <a:pt x="8" y="111"/>
                      <a:pt x="17" y="131"/>
                      <a:pt x="25" y="151"/>
                    </a:cubicBezTo>
                    <a:cubicBezTo>
                      <a:pt x="33" y="170"/>
                      <a:pt x="40" y="188"/>
                      <a:pt x="40" y="208"/>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4" name="Freeform 207"/>
              <p:cNvSpPr>
                <a:spLocks/>
              </p:cNvSpPr>
              <p:nvPr/>
            </p:nvSpPr>
            <p:spPr bwMode="auto">
              <a:xfrm>
                <a:off x="2430463" y="3140075"/>
                <a:ext cx="268288" cy="166688"/>
              </a:xfrm>
              <a:custGeom>
                <a:avLst/>
                <a:gdLst>
                  <a:gd name="T0" fmla="*/ 108 w 149"/>
                  <a:gd name="T1" fmla="*/ 92 h 92"/>
                  <a:gd name="T2" fmla="*/ 0 w 149"/>
                  <a:gd name="T3" fmla="*/ 92 h 92"/>
                  <a:gd name="T4" fmla="*/ 0 w 149"/>
                  <a:gd name="T5" fmla="*/ 84 h 92"/>
                  <a:gd name="T6" fmla="*/ 108 w 149"/>
                  <a:gd name="T7" fmla="*/ 84 h 92"/>
                  <a:gd name="T8" fmla="*/ 135 w 149"/>
                  <a:gd name="T9" fmla="*/ 75 h 92"/>
                  <a:gd name="T10" fmla="*/ 140 w 149"/>
                  <a:gd name="T11" fmla="*/ 53 h 92"/>
                  <a:gd name="T12" fmla="*/ 129 w 149"/>
                  <a:gd name="T13" fmla="*/ 31 h 92"/>
                  <a:gd name="T14" fmla="*/ 76 w 149"/>
                  <a:gd name="T15" fmla="*/ 8 h 92"/>
                  <a:gd name="T16" fmla="*/ 48 w 149"/>
                  <a:gd name="T17" fmla="*/ 13 h 92"/>
                  <a:gd name="T18" fmla="*/ 45 w 149"/>
                  <a:gd name="T19" fmla="*/ 6 h 92"/>
                  <a:gd name="T20" fmla="*/ 76 w 149"/>
                  <a:gd name="T21" fmla="*/ 0 h 92"/>
                  <a:gd name="T22" fmla="*/ 135 w 149"/>
                  <a:gd name="T23" fmla="*/ 25 h 92"/>
                  <a:gd name="T24" fmla="*/ 148 w 149"/>
                  <a:gd name="T25" fmla="*/ 51 h 92"/>
                  <a:gd name="T26" fmla="*/ 141 w 149"/>
                  <a:gd name="T27" fmla="*/ 80 h 92"/>
                  <a:gd name="T28" fmla="*/ 108 w 149"/>
                  <a:gd name="T2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9" h="92">
                    <a:moveTo>
                      <a:pt x="108" y="92"/>
                    </a:moveTo>
                    <a:cubicBezTo>
                      <a:pt x="0" y="92"/>
                      <a:pt x="0" y="92"/>
                      <a:pt x="0" y="92"/>
                    </a:cubicBezTo>
                    <a:cubicBezTo>
                      <a:pt x="0" y="84"/>
                      <a:pt x="0" y="84"/>
                      <a:pt x="0" y="84"/>
                    </a:cubicBezTo>
                    <a:cubicBezTo>
                      <a:pt x="108" y="84"/>
                      <a:pt x="108" y="84"/>
                      <a:pt x="108" y="84"/>
                    </a:cubicBezTo>
                    <a:cubicBezTo>
                      <a:pt x="121" y="84"/>
                      <a:pt x="129" y="81"/>
                      <a:pt x="135" y="75"/>
                    </a:cubicBezTo>
                    <a:cubicBezTo>
                      <a:pt x="141" y="68"/>
                      <a:pt x="141" y="58"/>
                      <a:pt x="140" y="53"/>
                    </a:cubicBezTo>
                    <a:cubicBezTo>
                      <a:pt x="139" y="43"/>
                      <a:pt x="133" y="35"/>
                      <a:pt x="129" y="31"/>
                    </a:cubicBezTo>
                    <a:cubicBezTo>
                      <a:pt x="114" y="15"/>
                      <a:pt x="96" y="8"/>
                      <a:pt x="76" y="8"/>
                    </a:cubicBezTo>
                    <a:cubicBezTo>
                      <a:pt x="66" y="8"/>
                      <a:pt x="57" y="10"/>
                      <a:pt x="48" y="13"/>
                    </a:cubicBezTo>
                    <a:cubicBezTo>
                      <a:pt x="45" y="6"/>
                      <a:pt x="45" y="6"/>
                      <a:pt x="45" y="6"/>
                    </a:cubicBezTo>
                    <a:cubicBezTo>
                      <a:pt x="55" y="2"/>
                      <a:pt x="65" y="0"/>
                      <a:pt x="76" y="0"/>
                    </a:cubicBezTo>
                    <a:cubicBezTo>
                      <a:pt x="99" y="0"/>
                      <a:pt x="118" y="8"/>
                      <a:pt x="135" y="25"/>
                    </a:cubicBezTo>
                    <a:cubicBezTo>
                      <a:pt x="140" y="30"/>
                      <a:pt x="147" y="40"/>
                      <a:pt x="148" y="51"/>
                    </a:cubicBezTo>
                    <a:cubicBezTo>
                      <a:pt x="149" y="58"/>
                      <a:pt x="149" y="70"/>
                      <a:pt x="141" y="80"/>
                    </a:cubicBezTo>
                    <a:cubicBezTo>
                      <a:pt x="134" y="88"/>
                      <a:pt x="123" y="92"/>
                      <a:pt x="108" y="9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5" name="Freeform 208"/>
              <p:cNvSpPr>
                <a:spLocks/>
              </p:cNvSpPr>
              <p:nvPr/>
            </p:nvSpPr>
            <p:spPr bwMode="auto">
              <a:xfrm>
                <a:off x="2416176" y="3257550"/>
                <a:ext cx="47625" cy="82550"/>
              </a:xfrm>
              <a:custGeom>
                <a:avLst/>
                <a:gdLst>
                  <a:gd name="T0" fmla="*/ 21 w 27"/>
                  <a:gd name="T1" fmla="*/ 46 h 46"/>
                  <a:gd name="T2" fmla="*/ 1 w 27"/>
                  <a:gd name="T3" fmla="*/ 26 h 46"/>
                  <a:gd name="T4" fmla="*/ 1 w 27"/>
                  <a:gd name="T5" fmla="*/ 20 h 46"/>
                  <a:gd name="T6" fmla="*/ 21 w 27"/>
                  <a:gd name="T7" fmla="*/ 0 h 46"/>
                  <a:gd name="T8" fmla="*/ 27 w 27"/>
                  <a:gd name="T9" fmla="*/ 6 h 46"/>
                  <a:gd name="T10" fmla="*/ 10 w 27"/>
                  <a:gd name="T11" fmla="*/ 23 h 46"/>
                  <a:gd name="T12" fmla="*/ 27 w 27"/>
                  <a:gd name="T13" fmla="*/ 40 h 46"/>
                  <a:gd name="T14" fmla="*/ 21 w 27"/>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46">
                    <a:moveTo>
                      <a:pt x="21" y="46"/>
                    </a:moveTo>
                    <a:cubicBezTo>
                      <a:pt x="1" y="26"/>
                      <a:pt x="1" y="26"/>
                      <a:pt x="1" y="26"/>
                    </a:cubicBezTo>
                    <a:cubicBezTo>
                      <a:pt x="0" y="24"/>
                      <a:pt x="0" y="22"/>
                      <a:pt x="1" y="20"/>
                    </a:cubicBezTo>
                    <a:cubicBezTo>
                      <a:pt x="21" y="0"/>
                      <a:pt x="21" y="0"/>
                      <a:pt x="21" y="0"/>
                    </a:cubicBezTo>
                    <a:cubicBezTo>
                      <a:pt x="27" y="6"/>
                      <a:pt x="27" y="6"/>
                      <a:pt x="27" y="6"/>
                    </a:cubicBezTo>
                    <a:cubicBezTo>
                      <a:pt x="10" y="23"/>
                      <a:pt x="10" y="23"/>
                      <a:pt x="10" y="23"/>
                    </a:cubicBezTo>
                    <a:cubicBezTo>
                      <a:pt x="27" y="40"/>
                      <a:pt x="27" y="40"/>
                      <a:pt x="27" y="40"/>
                    </a:cubicBezTo>
                    <a:lnTo>
                      <a:pt x="21"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6" name="Freeform 209"/>
              <p:cNvSpPr>
                <a:spLocks/>
              </p:cNvSpPr>
              <p:nvPr/>
            </p:nvSpPr>
            <p:spPr bwMode="auto">
              <a:xfrm>
                <a:off x="2624138" y="3297238"/>
                <a:ext cx="136525" cy="304800"/>
              </a:xfrm>
              <a:custGeom>
                <a:avLst/>
                <a:gdLst>
                  <a:gd name="T0" fmla="*/ 8 w 76"/>
                  <a:gd name="T1" fmla="*/ 169 h 169"/>
                  <a:gd name="T2" fmla="*/ 0 w 76"/>
                  <a:gd name="T3" fmla="*/ 169 h 169"/>
                  <a:gd name="T4" fmla="*/ 0 w 76"/>
                  <a:gd name="T5" fmla="*/ 121 h 169"/>
                  <a:gd name="T6" fmla="*/ 4 w 76"/>
                  <a:gd name="T7" fmla="*/ 117 h 169"/>
                  <a:gd name="T8" fmla="*/ 28 w 76"/>
                  <a:gd name="T9" fmla="*/ 117 h 169"/>
                  <a:gd name="T10" fmla="*/ 48 w 76"/>
                  <a:gd name="T11" fmla="*/ 97 h 169"/>
                  <a:gd name="T12" fmla="*/ 48 w 76"/>
                  <a:gd name="T13" fmla="*/ 61 h 169"/>
                  <a:gd name="T14" fmla="*/ 52 w 76"/>
                  <a:gd name="T15" fmla="*/ 57 h 169"/>
                  <a:gd name="T16" fmla="*/ 68 w 76"/>
                  <a:gd name="T17" fmla="*/ 57 h 169"/>
                  <a:gd name="T18" fmla="*/ 68 w 76"/>
                  <a:gd name="T19" fmla="*/ 54 h 169"/>
                  <a:gd name="T20" fmla="*/ 49 w 76"/>
                  <a:gd name="T21" fmla="*/ 2 h 169"/>
                  <a:gd name="T22" fmla="*/ 56 w 76"/>
                  <a:gd name="T23" fmla="*/ 0 h 169"/>
                  <a:gd name="T24" fmla="*/ 76 w 76"/>
                  <a:gd name="T25" fmla="*/ 52 h 169"/>
                  <a:gd name="T26" fmla="*/ 76 w 76"/>
                  <a:gd name="T27" fmla="*/ 53 h 169"/>
                  <a:gd name="T28" fmla="*/ 76 w 76"/>
                  <a:gd name="T29" fmla="*/ 61 h 169"/>
                  <a:gd name="T30" fmla="*/ 72 w 76"/>
                  <a:gd name="T31" fmla="*/ 65 h 169"/>
                  <a:gd name="T32" fmla="*/ 56 w 76"/>
                  <a:gd name="T33" fmla="*/ 65 h 169"/>
                  <a:gd name="T34" fmla="*/ 56 w 76"/>
                  <a:gd name="T35" fmla="*/ 97 h 169"/>
                  <a:gd name="T36" fmla="*/ 28 w 76"/>
                  <a:gd name="T37" fmla="*/ 125 h 169"/>
                  <a:gd name="T38" fmla="*/ 8 w 76"/>
                  <a:gd name="T39" fmla="*/ 125 h 169"/>
                  <a:gd name="T40" fmla="*/ 8 w 76"/>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69">
                    <a:moveTo>
                      <a:pt x="8" y="169"/>
                    </a:moveTo>
                    <a:cubicBezTo>
                      <a:pt x="0" y="169"/>
                      <a:pt x="0" y="169"/>
                      <a:pt x="0" y="169"/>
                    </a:cubicBezTo>
                    <a:cubicBezTo>
                      <a:pt x="0" y="121"/>
                      <a:pt x="0" y="121"/>
                      <a:pt x="0" y="121"/>
                    </a:cubicBezTo>
                    <a:cubicBezTo>
                      <a:pt x="0" y="119"/>
                      <a:pt x="2" y="117"/>
                      <a:pt x="4" y="117"/>
                    </a:cubicBezTo>
                    <a:cubicBezTo>
                      <a:pt x="28" y="117"/>
                      <a:pt x="28" y="117"/>
                      <a:pt x="28" y="117"/>
                    </a:cubicBezTo>
                    <a:cubicBezTo>
                      <a:pt x="39" y="117"/>
                      <a:pt x="48" y="108"/>
                      <a:pt x="48" y="97"/>
                    </a:cubicBezTo>
                    <a:cubicBezTo>
                      <a:pt x="48" y="61"/>
                      <a:pt x="48" y="61"/>
                      <a:pt x="48" y="61"/>
                    </a:cubicBezTo>
                    <a:cubicBezTo>
                      <a:pt x="48" y="59"/>
                      <a:pt x="50" y="57"/>
                      <a:pt x="52" y="57"/>
                    </a:cubicBezTo>
                    <a:cubicBezTo>
                      <a:pt x="68" y="57"/>
                      <a:pt x="68" y="57"/>
                      <a:pt x="68" y="57"/>
                    </a:cubicBezTo>
                    <a:cubicBezTo>
                      <a:pt x="68" y="54"/>
                      <a:pt x="68" y="54"/>
                      <a:pt x="68" y="54"/>
                    </a:cubicBezTo>
                    <a:cubicBezTo>
                      <a:pt x="49" y="2"/>
                      <a:pt x="49" y="2"/>
                      <a:pt x="49" y="2"/>
                    </a:cubicBezTo>
                    <a:cubicBezTo>
                      <a:pt x="56" y="0"/>
                      <a:pt x="56" y="0"/>
                      <a:pt x="56" y="0"/>
                    </a:cubicBezTo>
                    <a:cubicBezTo>
                      <a:pt x="76" y="52"/>
                      <a:pt x="76" y="52"/>
                      <a:pt x="76" y="52"/>
                    </a:cubicBezTo>
                    <a:cubicBezTo>
                      <a:pt x="76" y="52"/>
                      <a:pt x="76" y="53"/>
                      <a:pt x="76" y="53"/>
                    </a:cubicBezTo>
                    <a:cubicBezTo>
                      <a:pt x="76" y="61"/>
                      <a:pt x="76" y="61"/>
                      <a:pt x="76" y="61"/>
                    </a:cubicBezTo>
                    <a:cubicBezTo>
                      <a:pt x="76" y="63"/>
                      <a:pt x="75" y="65"/>
                      <a:pt x="72" y="65"/>
                    </a:cubicBezTo>
                    <a:cubicBezTo>
                      <a:pt x="56" y="65"/>
                      <a:pt x="56" y="65"/>
                      <a:pt x="56" y="65"/>
                    </a:cubicBezTo>
                    <a:cubicBezTo>
                      <a:pt x="56" y="97"/>
                      <a:pt x="56" y="97"/>
                      <a:pt x="56" y="97"/>
                    </a:cubicBezTo>
                    <a:cubicBezTo>
                      <a:pt x="56" y="112"/>
                      <a:pt x="44" y="125"/>
                      <a:pt x="28" y="125"/>
                    </a:cubicBezTo>
                    <a:cubicBezTo>
                      <a:pt x="8" y="125"/>
                      <a:pt x="8" y="125"/>
                      <a:pt x="8" y="125"/>
                    </a:cubicBezTo>
                    <a:lnTo>
                      <a:pt x="8" y="16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7" name="Freeform 210"/>
              <p:cNvSpPr>
                <a:spLocks/>
              </p:cNvSpPr>
              <p:nvPr/>
            </p:nvSpPr>
            <p:spPr bwMode="auto">
              <a:xfrm>
                <a:off x="2343151" y="3190875"/>
                <a:ext cx="209550" cy="215900"/>
              </a:xfrm>
              <a:custGeom>
                <a:avLst/>
                <a:gdLst>
                  <a:gd name="T0" fmla="*/ 60 w 116"/>
                  <a:gd name="T1" fmla="*/ 120 h 120"/>
                  <a:gd name="T2" fmla="*/ 0 w 116"/>
                  <a:gd name="T3" fmla="*/ 60 h 120"/>
                  <a:gd name="T4" fmla="*/ 60 w 116"/>
                  <a:gd name="T5" fmla="*/ 0 h 120"/>
                  <a:gd name="T6" fmla="*/ 116 w 116"/>
                  <a:gd name="T7" fmla="*/ 39 h 120"/>
                  <a:gd name="T8" fmla="*/ 109 w 116"/>
                  <a:gd name="T9" fmla="*/ 41 h 120"/>
                  <a:gd name="T10" fmla="*/ 60 w 116"/>
                  <a:gd name="T11" fmla="*/ 8 h 120"/>
                  <a:gd name="T12" fmla="*/ 8 w 116"/>
                  <a:gd name="T13" fmla="*/ 60 h 120"/>
                  <a:gd name="T14" fmla="*/ 60 w 116"/>
                  <a:gd name="T15" fmla="*/ 112 h 120"/>
                  <a:gd name="T16" fmla="*/ 109 w 116"/>
                  <a:gd name="T17" fmla="*/ 79 h 120"/>
                  <a:gd name="T18" fmla="*/ 116 w 116"/>
                  <a:gd name="T19" fmla="*/ 81 h 120"/>
                  <a:gd name="T20" fmla="*/ 60 w 116"/>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 h="120">
                    <a:moveTo>
                      <a:pt x="60" y="120"/>
                    </a:moveTo>
                    <a:cubicBezTo>
                      <a:pt x="27" y="120"/>
                      <a:pt x="0" y="93"/>
                      <a:pt x="0" y="60"/>
                    </a:cubicBezTo>
                    <a:cubicBezTo>
                      <a:pt x="0" y="27"/>
                      <a:pt x="27" y="0"/>
                      <a:pt x="60" y="0"/>
                    </a:cubicBezTo>
                    <a:cubicBezTo>
                      <a:pt x="85" y="0"/>
                      <a:pt x="108" y="15"/>
                      <a:pt x="116" y="39"/>
                    </a:cubicBezTo>
                    <a:cubicBezTo>
                      <a:pt x="109" y="41"/>
                      <a:pt x="109" y="41"/>
                      <a:pt x="109" y="41"/>
                    </a:cubicBezTo>
                    <a:cubicBezTo>
                      <a:pt x="101" y="21"/>
                      <a:pt x="82" y="8"/>
                      <a:pt x="60" y="8"/>
                    </a:cubicBezTo>
                    <a:cubicBezTo>
                      <a:pt x="32" y="8"/>
                      <a:pt x="8" y="31"/>
                      <a:pt x="8" y="60"/>
                    </a:cubicBezTo>
                    <a:cubicBezTo>
                      <a:pt x="8" y="89"/>
                      <a:pt x="32" y="112"/>
                      <a:pt x="60" y="112"/>
                    </a:cubicBezTo>
                    <a:cubicBezTo>
                      <a:pt x="82" y="112"/>
                      <a:pt x="101" y="99"/>
                      <a:pt x="109" y="79"/>
                    </a:cubicBezTo>
                    <a:cubicBezTo>
                      <a:pt x="116" y="81"/>
                      <a:pt x="116" y="81"/>
                      <a:pt x="116" y="81"/>
                    </a:cubicBezTo>
                    <a:cubicBezTo>
                      <a:pt x="108" y="105"/>
                      <a:pt x="85" y="120"/>
                      <a:pt x="60"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grpSp>
        <p:nvGrpSpPr>
          <p:cNvPr id="3" name="Group 2"/>
          <p:cNvGrpSpPr/>
          <p:nvPr/>
        </p:nvGrpSpPr>
        <p:grpSpPr>
          <a:xfrm>
            <a:off x="8098422" y="1713159"/>
            <a:ext cx="3468399" cy="874930"/>
            <a:chOff x="8098422" y="4791374"/>
            <a:chExt cx="3468399" cy="874930"/>
          </a:xfrm>
        </p:grpSpPr>
        <p:sp>
          <p:nvSpPr>
            <p:cNvPr id="872" name="Title 1">
              <a:extLst>
                <a:ext uri="{FF2B5EF4-FFF2-40B4-BE49-F238E27FC236}">
                  <a16:creationId xmlns:a16="http://schemas.microsoft.com/office/drawing/2014/main" xmlns="" id="{C4CC0F66-F716-9E4A-A350-90E627E348D3}"/>
                </a:ext>
              </a:extLst>
            </p:cNvPr>
            <p:cNvSpPr txBox="1">
              <a:spLocks/>
            </p:cNvSpPr>
            <p:nvPr/>
          </p:nvSpPr>
          <p:spPr bwMode="auto">
            <a:xfrm>
              <a:off x="8771453" y="4791374"/>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 Increment</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73" name="Title 1">
              <a:extLst>
                <a:ext uri="{FF2B5EF4-FFF2-40B4-BE49-F238E27FC236}">
                  <a16:creationId xmlns:a16="http://schemas.microsoft.com/office/drawing/2014/main" xmlns="" id="{C4CC0F66-F716-9E4A-A350-90E627E348D3}"/>
                </a:ext>
              </a:extLst>
            </p:cNvPr>
            <p:cNvSpPr txBox="1">
              <a:spLocks/>
            </p:cNvSpPr>
            <p:nvPr/>
          </p:nvSpPr>
          <p:spPr bwMode="auto">
            <a:xfrm>
              <a:off x="8771453" y="5084570"/>
              <a:ext cx="2702602" cy="581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900" dirty="0">
                  <a:solidFill>
                    <a:schemeClr val="tx1"/>
                  </a:solidFill>
                </a:rPr>
                <a:t>The Increment is the sum of all the Product Backlog items completed during a Sprint and the value of the increments of all previous Sprints.</a:t>
              </a:r>
              <a:endParaRPr kumimoji="0" lang="en-CA" sz="900" b="0" i="0" u="none" strike="noStrike" kern="1200" cap="none" spc="0" normalizeH="0" baseline="0" noProof="0" dirty="0">
                <a:ln>
                  <a:noFill/>
                </a:ln>
                <a:solidFill>
                  <a:schemeClr val="tx1"/>
                </a:solidFill>
                <a:effectLst/>
                <a:uLnTx/>
                <a:uFillTx/>
              </a:endParaRPr>
            </a:p>
          </p:txBody>
        </p:sp>
        <p:grpSp>
          <p:nvGrpSpPr>
            <p:cNvPr id="1043" name="Group 1042"/>
            <p:cNvGrpSpPr/>
            <p:nvPr/>
          </p:nvGrpSpPr>
          <p:grpSpPr>
            <a:xfrm>
              <a:off x="8234311" y="4970352"/>
              <a:ext cx="506406" cy="506406"/>
              <a:chOff x="3932239" y="2452688"/>
              <a:chExt cx="461963" cy="417513"/>
            </a:xfrm>
          </p:grpSpPr>
          <p:sp>
            <p:nvSpPr>
              <p:cNvPr id="1044" name="Freeform 526"/>
              <p:cNvSpPr>
                <a:spLocks noEditPoints="1"/>
              </p:cNvSpPr>
              <p:nvPr/>
            </p:nvSpPr>
            <p:spPr bwMode="auto">
              <a:xfrm>
                <a:off x="4005264" y="2566988"/>
                <a:ext cx="79375" cy="123825"/>
              </a:xfrm>
              <a:custGeom>
                <a:avLst/>
                <a:gdLst>
                  <a:gd name="T0" fmla="*/ 40 w 44"/>
                  <a:gd name="T1" fmla="*/ 68 h 68"/>
                  <a:gd name="T2" fmla="*/ 38 w 44"/>
                  <a:gd name="T3" fmla="*/ 67 h 68"/>
                  <a:gd name="T4" fmla="*/ 2 w 44"/>
                  <a:gd name="T5" fmla="*/ 47 h 68"/>
                  <a:gd name="T6" fmla="*/ 0 w 44"/>
                  <a:gd name="T7" fmla="*/ 44 h 68"/>
                  <a:gd name="T8" fmla="*/ 0 w 44"/>
                  <a:gd name="T9" fmla="*/ 4 h 68"/>
                  <a:gd name="T10" fmla="*/ 2 w 44"/>
                  <a:gd name="T11" fmla="*/ 1 h 68"/>
                  <a:gd name="T12" fmla="*/ 6 w 44"/>
                  <a:gd name="T13" fmla="*/ 1 h 68"/>
                  <a:gd name="T14" fmla="*/ 42 w 44"/>
                  <a:gd name="T15" fmla="*/ 21 h 68"/>
                  <a:gd name="T16" fmla="*/ 44 w 44"/>
                  <a:gd name="T17" fmla="*/ 24 h 68"/>
                  <a:gd name="T18" fmla="*/ 44 w 44"/>
                  <a:gd name="T19" fmla="*/ 64 h 68"/>
                  <a:gd name="T20" fmla="*/ 42 w 44"/>
                  <a:gd name="T21" fmla="*/ 67 h 68"/>
                  <a:gd name="T22" fmla="*/ 40 w 44"/>
                  <a:gd name="T23" fmla="*/ 68 h 68"/>
                  <a:gd name="T24" fmla="*/ 8 w 44"/>
                  <a:gd name="T25" fmla="*/ 42 h 68"/>
                  <a:gd name="T26" fmla="*/ 36 w 44"/>
                  <a:gd name="T27" fmla="*/ 57 h 68"/>
                  <a:gd name="T28" fmla="*/ 36 w 44"/>
                  <a:gd name="T29" fmla="*/ 26 h 68"/>
                  <a:gd name="T30" fmla="*/ 8 w 44"/>
                  <a:gd name="T31" fmla="*/ 11 h 68"/>
                  <a:gd name="T32" fmla="*/ 8 w 44"/>
                  <a:gd name="T33"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68">
                    <a:moveTo>
                      <a:pt x="40" y="68"/>
                    </a:moveTo>
                    <a:cubicBezTo>
                      <a:pt x="40" y="68"/>
                      <a:pt x="39" y="68"/>
                      <a:pt x="38" y="67"/>
                    </a:cubicBezTo>
                    <a:cubicBezTo>
                      <a:pt x="2" y="47"/>
                      <a:pt x="2" y="47"/>
                      <a:pt x="2" y="47"/>
                    </a:cubicBezTo>
                    <a:cubicBezTo>
                      <a:pt x="1" y="47"/>
                      <a:pt x="0" y="45"/>
                      <a:pt x="0" y="44"/>
                    </a:cubicBezTo>
                    <a:cubicBezTo>
                      <a:pt x="0" y="4"/>
                      <a:pt x="0" y="4"/>
                      <a:pt x="0" y="4"/>
                    </a:cubicBezTo>
                    <a:cubicBezTo>
                      <a:pt x="0" y="3"/>
                      <a:pt x="1" y="1"/>
                      <a:pt x="2" y="1"/>
                    </a:cubicBezTo>
                    <a:cubicBezTo>
                      <a:pt x="3" y="0"/>
                      <a:pt x="5" y="0"/>
                      <a:pt x="6" y="1"/>
                    </a:cubicBezTo>
                    <a:cubicBezTo>
                      <a:pt x="42" y="21"/>
                      <a:pt x="42" y="21"/>
                      <a:pt x="42" y="21"/>
                    </a:cubicBezTo>
                    <a:cubicBezTo>
                      <a:pt x="43" y="21"/>
                      <a:pt x="44" y="23"/>
                      <a:pt x="44" y="24"/>
                    </a:cubicBezTo>
                    <a:cubicBezTo>
                      <a:pt x="44" y="64"/>
                      <a:pt x="44" y="64"/>
                      <a:pt x="44" y="64"/>
                    </a:cubicBezTo>
                    <a:cubicBezTo>
                      <a:pt x="44" y="65"/>
                      <a:pt x="43" y="67"/>
                      <a:pt x="42" y="67"/>
                    </a:cubicBezTo>
                    <a:cubicBezTo>
                      <a:pt x="42" y="68"/>
                      <a:pt x="41" y="68"/>
                      <a:pt x="40" y="68"/>
                    </a:cubicBezTo>
                    <a:close/>
                    <a:moveTo>
                      <a:pt x="8" y="42"/>
                    </a:moveTo>
                    <a:cubicBezTo>
                      <a:pt x="36" y="57"/>
                      <a:pt x="36" y="57"/>
                      <a:pt x="36" y="57"/>
                    </a:cubicBezTo>
                    <a:cubicBezTo>
                      <a:pt x="36" y="26"/>
                      <a:pt x="36" y="26"/>
                      <a:pt x="36" y="26"/>
                    </a:cubicBezTo>
                    <a:cubicBezTo>
                      <a:pt x="8" y="11"/>
                      <a:pt x="8" y="11"/>
                      <a:pt x="8" y="11"/>
                    </a:cubicBezTo>
                    <a:lnTo>
                      <a:pt x="8" y="4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5" name="Freeform 527"/>
              <p:cNvSpPr>
                <a:spLocks/>
              </p:cNvSpPr>
              <p:nvPr/>
            </p:nvSpPr>
            <p:spPr bwMode="auto">
              <a:xfrm>
                <a:off x="4073526" y="2566988"/>
                <a:ext cx="76200" cy="120650"/>
              </a:xfrm>
              <a:custGeom>
                <a:avLst/>
                <a:gdLst>
                  <a:gd name="T0" fmla="*/ 4 w 42"/>
                  <a:gd name="T1" fmla="*/ 67 h 67"/>
                  <a:gd name="T2" fmla="*/ 0 w 42"/>
                  <a:gd name="T3" fmla="*/ 61 h 67"/>
                  <a:gd name="T4" fmla="*/ 34 w 42"/>
                  <a:gd name="T5" fmla="*/ 42 h 67"/>
                  <a:gd name="T6" fmla="*/ 34 w 42"/>
                  <a:gd name="T7" fmla="*/ 11 h 67"/>
                  <a:gd name="T8" fmla="*/ 4 w 42"/>
                  <a:gd name="T9" fmla="*/ 27 h 67"/>
                  <a:gd name="T10" fmla="*/ 0 w 42"/>
                  <a:gd name="T11" fmla="*/ 21 h 67"/>
                  <a:gd name="T12" fmla="*/ 36 w 42"/>
                  <a:gd name="T13" fmla="*/ 1 h 67"/>
                  <a:gd name="T14" fmla="*/ 40 w 42"/>
                  <a:gd name="T15" fmla="*/ 1 h 67"/>
                  <a:gd name="T16" fmla="*/ 42 w 42"/>
                  <a:gd name="T17" fmla="*/ 4 h 67"/>
                  <a:gd name="T18" fmla="*/ 42 w 42"/>
                  <a:gd name="T19" fmla="*/ 44 h 67"/>
                  <a:gd name="T20" fmla="*/ 40 w 42"/>
                  <a:gd name="T21" fmla="*/ 47 h 67"/>
                  <a:gd name="T22" fmla="*/ 4 w 42"/>
                  <a:gd name="T2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67">
                    <a:moveTo>
                      <a:pt x="4" y="67"/>
                    </a:moveTo>
                    <a:cubicBezTo>
                      <a:pt x="0" y="61"/>
                      <a:pt x="0" y="61"/>
                      <a:pt x="0" y="61"/>
                    </a:cubicBezTo>
                    <a:cubicBezTo>
                      <a:pt x="34" y="42"/>
                      <a:pt x="34" y="42"/>
                      <a:pt x="34" y="42"/>
                    </a:cubicBezTo>
                    <a:cubicBezTo>
                      <a:pt x="34" y="11"/>
                      <a:pt x="34" y="11"/>
                      <a:pt x="34" y="11"/>
                    </a:cubicBezTo>
                    <a:cubicBezTo>
                      <a:pt x="4" y="27"/>
                      <a:pt x="4" y="27"/>
                      <a:pt x="4" y="27"/>
                    </a:cubicBezTo>
                    <a:cubicBezTo>
                      <a:pt x="0" y="21"/>
                      <a:pt x="0" y="21"/>
                      <a:pt x="0" y="21"/>
                    </a:cubicBezTo>
                    <a:cubicBezTo>
                      <a:pt x="36" y="1"/>
                      <a:pt x="36" y="1"/>
                      <a:pt x="36" y="1"/>
                    </a:cubicBezTo>
                    <a:cubicBezTo>
                      <a:pt x="38" y="0"/>
                      <a:pt x="39" y="0"/>
                      <a:pt x="40" y="1"/>
                    </a:cubicBezTo>
                    <a:cubicBezTo>
                      <a:pt x="41" y="1"/>
                      <a:pt x="42" y="3"/>
                      <a:pt x="42" y="4"/>
                    </a:cubicBezTo>
                    <a:cubicBezTo>
                      <a:pt x="42" y="44"/>
                      <a:pt x="42" y="44"/>
                      <a:pt x="42" y="44"/>
                    </a:cubicBezTo>
                    <a:cubicBezTo>
                      <a:pt x="42" y="45"/>
                      <a:pt x="41" y="47"/>
                      <a:pt x="40" y="47"/>
                    </a:cubicBezTo>
                    <a:lnTo>
                      <a:pt x="4" y="6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6" name="Freeform 528"/>
              <p:cNvSpPr>
                <a:spLocks/>
              </p:cNvSpPr>
              <p:nvPr/>
            </p:nvSpPr>
            <p:spPr bwMode="auto">
              <a:xfrm>
                <a:off x="4008439" y="2532063"/>
                <a:ext cx="136525" cy="47625"/>
              </a:xfrm>
              <a:custGeom>
                <a:avLst/>
                <a:gdLst>
                  <a:gd name="T0" fmla="*/ 72 w 76"/>
                  <a:gd name="T1" fmla="*/ 27 h 27"/>
                  <a:gd name="T2" fmla="*/ 38 w 76"/>
                  <a:gd name="T3" fmla="*/ 9 h 27"/>
                  <a:gd name="T4" fmla="*/ 4 w 76"/>
                  <a:gd name="T5" fmla="*/ 27 h 27"/>
                  <a:gd name="T6" fmla="*/ 0 w 76"/>
                  <a:gd name="T7" fmla="*/ 21 h 27"/>
                  <a:gd name="T8" fmla="*/ 36 w 76"/>
                  <a:gd name="T9" fmla="*/ 1 h 27"/>
                  <a:gd name="T10" fmla="*/ 40 w 76"/>
                  <a:gd name="T11" fmla="*/ 1 h 27"/>
                  <a:gd name="T12" fmla="*/ 76 w 76"/>
                  <a:gd name="T13" fmla="*/ 21 h 27"/>
                  <a:gd name="T14" fmla="*/ 72 w 76"/>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
                    <a:moveTo>
                      <a:pt x="72" y="27"/>
                    </a:moveTo>
                    <a:cubicBezTo>
                      <a:pt x="38" y="9"/>
                      <a:pt x="38" y="9"/>
                      <a:pt x="38" y="9"/>
                    </a:cubicBezTo>
                    <a:cubicBezTo>
                      <a:pt x="4" y="27"/>
                      <a:pt x="4" y="27"/>
                      <a:pt x="4" y="27"/>
                    </a:cubicBezTo>
                    <a:cubicBezTo>
                      <a:pt x="0" y="21"/>
                      <a:pt x="0" y="21"/>
                      <a:pt x="0" y="21"/>
                    </a:cubicBezTo>
                    <a:cubicBezTo>
                      <a:pt x="36" y="1"/>
                      <a:pt x="36" y="1"/>
                      <a:pt x="36" y="1"/>
                    </a:cubicBezTo>
                    <a:cubicBezTo>
                      <a:pt x="37" y="0"/>
                      <a:pt x="39" y="0"/>
                      <a:pt x="40" y="1"/>
                    </a:cubicBezTo>
                    <a:cubicBezTo>
                      <a:pt x="76" y="21"/>
                      <a:pt x="76" y="21"/>
                      <a:pt x="76" y="21"/>
                    </a:cubicBezTo>
                    <a:lnTo>
                      <a:pt x="72"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7" name="Rectangle 529"/>
              <p:cNvSpPr>
                <a:spLocks noChangeArrowheads="1"/>
              </p:cNvSpPr>
              <p:nvPr/>
            </p:nvSpPr>
            <p:spPr bwMode="auto">
              <a:xfrm>
                <a:off x="4178301" y="2560638"/>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8" name="Rectangle 530"/>
              <p:cNvSpPr>
                <a:spLocks noChangeArrowheads="1"/>
              </p:cNvSpPr>
              <p:nvPr/>
            </p:nvSpPr>
            <p:spPr bwMode="auto">
              <a:xfrm>
                <a:off x="4178301" y="2603500"/>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49" name="Rectangle 531"/>
              <p:cNvSpPr>
                <a:spLocks noChangeArrowheads="1"/>
              </p:cNvSpPr>
              <p:nvPr/>
            </p:nvSpPr>
            <p:spPr bwMode="auto">
              <a:xfrm>
                <a:off x="4178301" y="2646363"/>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0" name="Rectangle 532"/>
              <p:cNvSpPr>
                <a:spLocks noChangeArrowheads="1"/>
              </p:cNvSpPr>
              <p:nvPr/>
            </p:nvSpPr>
            <p:spPr bwMode="auto">
              <a:xfrm>
                <a:off x="4206876" y="2552700"/>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1" name="Rectangle 533"/>
              <p:cNvSpPr>
                <a:spLocks noChangeArrowheads="1"/>
              </p:cNvSpPr>
              <p:nvPr/>
            </p:nvSpPr>
            <p:spPr bwMode="auto">
              <a:xfrm>
                <a:off x="4278314" y="2595563"/>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2" name="Rectangle 534"/>
              <p:cNvSpPr>
                <a:spLocks noChangeArrowheads="1"/>
              </p:cNvSpPr>
              <p:nvPr/>
            </p:nvSpPr>
            <p:spPr bwMode="auto">
              <a:xfrm>
                <a:off x="4235451" y="264001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3" name="Freeform 535"/>
              <p:cNvSpPr>
                <a:spLocks noEditPoints="1"/>
              </p:cNvSpPr>
              <p:nvPr/>
            </p:nvSpPr>
            <p:spPr bwMode="auto">
              <a:xfrm>
                <a:off x="3932239" y="2452688"/>
                <a:ext cx="461963" cy="346075"/>
              </a:xfrm>
              <a:custGeom>
                <a:avLst/>
                <a:gdLst>
                  <a:gd name="T0" fmla="*/ 240 w 256"/>
                  <a:gd name="T1" fmla="*/ 192 h 192"/>
                  <a:gd name="T2" fmla="*/ 16 w 256"/>
                  <a:gd name="T3" fmla="*/ 192 h 192"/>
                  <a:gd name="T4" fmla="*/ 0 w 256"/>
                  <a:gd name="T5" fmla="*/ 176 h 192"/>
                  <a:gd name="T6" fmla="*/ 0 w 256"/>
                  <a:gd name="T7" fmla="*/ 16 h 192"/>
                  <a:gd name="T8" fmla="*/ 16 w 256"/>
                  <a:gd name="T9" fmla="*/ 0 h 192"/>
                  <a:gd name="T10" fmla="*/ 240 w 256"/>
                  <a:gd name="T11" fmla="*/ 0 h 192"/>
                  <a:gd name="T12" fmla="*/ 256 w 256"/>
                  <a:gd name="T13" fmla="*/ 16 h 192"/>
                  <a:gd name="T14" fmla="*/ 256 w 256"/>
                  <a:gd name="T15" fmla="*/ 176 h 192"/>
                  <a:gd name="T16" fmla="*/ 240 w 256"/>
                  <a:gd name="T17" fmla="*/ 192 h 192"/>
                  <a:gd name="T18" fmla="*/ 16 w 256"/>
                  <a:gd name="T19" fmla="*/ 8 h 192"/>
                  <a:gd name="T20" fmla="*/ 8 w 256"/>
                  <a:gd name="T21" fmla="*/ 16 h 192"/>
                  <a:gd name="T22" fmla="*/ 8 w 256"/>
                  <a:gd name="T23" fmla="*/ 176 h 192"/>
                  <a:gd name="T24" fmla="*/ 16 w 256"/>
                  <a:gd name="T25" fmla="*/ 184 h 192"/>
                  <a:gd name="T26" fmla="*/ 240 w 256"/>
                  <a:gd name="T27" fmla="*/ 184 h 192"/>
                  <a:gd name="T28" fmla="*/ 248 w 256"/>
                  <a:gd name="T29" fmla="*/ 176 h 192"/>
                  <a:gd name="T30" fmla="*/ 248 w 256"/>
                  <a:gd name="T31" fmla="*/ 16 h 192"/>
                  <a:gd name="T32" fmla="*/ 240 w 256"/>
                  <a:gd name="T33" fmla="*/ 8 h 192"/>
                  <a:gd name="T34" fmla="*/ 16 w 256"/>
                  <a:gd name="T35" fmla="*/ 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6" h="192">
                    <a:moveTo>
                      <a:pt x="240" y="192"/>
                    </a:moveTo>
                    <a:cubicBezTo>
                      <a:pt x="16" y="192"/>
                      <a:pt x="16" y="192"/>
                      <a:pt x="16" y="192"/>
                    </a:cubicBezTo>
                    <a:cubicBezTo>
                      <a:pt x="7" y="192"/>
                      <a:pt x="0" y="185"/>
                      <a:pt x="0" y="176"/>
                    </a:cubicBezTo>
                    <a:cubicBezTo>
                      <a:pt x="0" y="16"/>
                      <a:pt x="0" y="16"/>
                      <a:pt x="0" y="16"/>
                    </a:cubicBezTo>
                    <a:cubicBezTo>
                      <a:pt x="0" y="7"/>
                      <a:pt x="7" y="0"/>
                      <a:pt x="16" y="0"/>
                    </a:cubicBezTo>
                    <a:cubicBezTo>
                      <a:pt x="240" y="0"/>
                      <a:pt x="240" y="0"/>
                      <a:pt x="240" y="0"/>
                    </a:cubicBezTo>
                    <a:cubicBezTo>
                      <a:pt x="249" y="0"/>
                      <a:pt x="256" y="7"/>
                      <a:pt x="256" y="16"/>
                    </a:cubicBezTo>
                    <a:cubicBezTo>
                      <a:pt x="256" y="176"/>
                      <a:pt x="256" y="176"/>
                      <a:pt x="256" y="176"/>
                    </a:cubicBezTo>
                    <a:cubicBezTo>
                      <a:pt x="256" y="185"/>
                      <a:pt x="249" y="192"/>
                      <a:pt x="240" y="192"/>
                    </a:cubicBezTo>
                    <a:close/>
                    <a:moveTo>
                      <a:pt x="16" y="8"/>
                    </a:moveTo>
                    <a:cubicBezTo>
                      <a:pt x="12" y="8"/>
                      <a:pt x="8" y="12"/>
                      <a:pt x="8" y="16"/>
                    </a:cubicBezTo>
                    <a:cubicBezTo>
                      <a:pt x="8" y="176"/>
                      <a:pt x="8" y="176"/>
                      <a:pt x="8" y="176"/>
                    </a:cubicBezTo>
                    <a:cubicBezTo>
                      <a:pt x="8" y="180"/>
                      <a:pt x="12" y="184"/>
                      <a:pt x="16" y="184"/>
                    </a:cubicBezTo>
                    <a:cubicBezTo>
                      <a:pt x="240" y="184"/>
                      <a:pt x="240" y="184"/>
                      <a:pt x="240" y="184"/>
                    </a:cubicBezTo>
                    <a:cubicBezTo>
                      <a:pt x="245" y="184"/>
                      <a:pt x="248" y="180"/>
                      <a:pt x="248" y="176"/>
                    </a:cubicBezTo>
                    <a:cubicBezTo>
                      <a:pt x="248" y="16"/>
                      <a:pt x="248" y="16"/>
                      <a:pt x="248" y="16"/>
                    </a:cubicBezTo>
                    <a:cubicBezTo>
                      <a:pt x="248" y="12"/>
                      <a:pt x="245" y="8"/>
                      <a:pt x="240" y="8"/>
                    </a:cubicBezTo>
                    <a:lnTo>
                      <a:pt x="16"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4" name="Freeform 536"/>
              <p:cNvSpPr>
                <a:spLocks/>
              </p:cNvSpPr>
              <p:nvPr/>
            </p:nvSpPr>
            <p:spPr bwMode="auto">
              <a:xfrm>
                <a:off x="4198939" y="2789238"/>
                <a:ext cx="28575" cy="76200"/>
              </a:xfrm>
              <a:custGeom>
                <a:avLst/>
                <a:gdLst>
                  <a:gd name="T0" fmla="*/ 9 w 18"/>
                  <a:gd name="T1" fmla="*/ 48 h 48"/>
                  <a:gd name="T2" fmla="*/ 0 w 18"/>
                  <a:gd name="T3" fmla="*/ 2 h 48"/>
                  <a:gd name="T4" fmla="*/ 9 w 18"/>
                  <a:gd name="T5" fmla="*/ 0 h 48"/>
                  <a:gd name="T6" fmla="*/ 18 w 18"/>
                  <a:gd name="T7" fmla="*/ 45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2"/>
                    </a:lnTo>
                    <a:lnTo>
                      <a:pt x="9" y="0"/>
                    </a:lnTo>
                    <a:lnTo>
                      <a:pt x="18" y="45"/>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5" name="Freeform 537"/>
              <p:cNvSpPr>
                <a:spLocks/>
              </p:cNvSpPr>
              <p:nvPr/>
            </p:nvSpPr>
            <p:spPr bwMode="auto">
              <a:xfrm>
                <a:off x="4098926" y="2789238"/>
                <a:ext cx="28575" cy="76200"/>
              </a:xfrm>
              <a:custGeom>
                <a:avLst/>
                <a:gdLst>
                  <a:gd name="T0" fmla="*/ 9 w 18"/>
                  <a:gd name="T1" fmla="*/ 48 h 48"/>
                  <a:gd name="T2" fmla="*/ 0 w 18"/>
                  <a:gd name="T3" fmla="*/ 45 h 48"/>
                  <a:gd name="T4" fmla="*/ 9 w 18"/>
                  <a:gd name="T5" fmla="*/ 0 h 48"/>
                  <a:gd name="T6" fmla="*/ 18 w 18"/>
                  <a:gd name="T7" fmla="*/ 2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45"/>
                    </a:lnTo>
                    <a:lnTo>
                      <a:pt x="9" y="0"/>
                    </a:lnTo>
                    <a:lnTo>
                      <a:pt x="18" y="2"/>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6" name="Rectangle 538"/>
              <p:cNvSpPr>
                <a:spLocks noChangeArrowheads="1"/>
              </p:cNvSpPr>
              <p:nvPr/>
            </p:nvSpPr>
            <p:spPr bwMode="auto">
              <a:xfrm>
                <a:off x="4070351" y="2855913"/>
                <a:ext cx="1873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7" name="Rectangle 539"/>
              <p:cNvSpPr>
                <a:spLocks noChangeArrowheads="1"/>
              </p:cNvSpPr>
              <p:nvPr/>
            </p:nvSpPr>
            <p:spPr bwMode="auto">
              <a:xfrm>
                <a:off x="4156076" y="275431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58" name="Freeform 540"/>
              <p:cNvSpPr>
                <a:spLocks noEditPoints="1"/>
              </p:cNvSpPr>
              <p:nvPr/>
            </p:nvSpPr>
            <p:spPr bwMode="auto">
              <a:xfrm>
                <a:off x="3962401" y="2481263"/>
                <a:ext cx="403225" cy="258763"/>
              </a:xfrm>
              <a:custGeom>
                <a:avLst/>
                <a:gdLst>
                  <a:gd name="T0" fmla="*/ 254 w 254"/>
                  <a:gd name="T1" fmla="*/ 163 h 163"/>
                  <a:gd name="T2" fmla="*/ 0 w 254"/>
                  <a:gd name="T3" fmla="*/ 163 h 163"/>
                  <a:gd name="T4" fmla="*/ 0 w 254"/>
                  <a:gd name="T5" fmla="*/ 0 h 163"/>
                  <a:gd name="T6" fmla="*/ 254 w 254"/>
                  <a:gd name="T7" fmla="*/ 0 h 163"/>
                  <a:gd name="T8" fmla="*/ 254 w 254"/>
                  <a:gd name="T9" fmla="*/ 163 h 163"/>
                  <a:gd name="T10" fmla="*/ 9 w 254"/>
                  <a:gd name="T11" fmla="*/ 154 h 163"/>
                  <a:gd name="T12" fmla="*/ 245 w 254"/>
                  <a:gd name="T13" fmla="*/ 154 h 163"/>
                  <a:gd name="T14" fmla="*/ 245 w 254"/>
                  <a:gd name="T15" fmla="*/ 9 h 163"/>
                  <a:gd name="T16" fmla="*/ 9 w 254"/>
                  <a:gd name="T17" fmla="*/ 9 h 163"/>
                  <a:gd name="T18" fmla="*/ 9 w 254"/>
                  <a:gd name="T19" fmla="*/ 15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163">
                    <a:moveTo>
                      <a:pt x="254" y="163"/>
                    </a:moveTo>
                    <a:lnTo>
                      <a:pt x="0" y="163"/>
                    </a:lnTo>
                    <a:lnTo>
                      <a:pt x="0" y="0"/>
                    </a:lnTo>
                    <a:lnTo>
                      <a:pt x="254" y="0"/>
                    </a:lnTo>
                    <a:lnTo>
                      <a:pt x="254" y="163"/>
                    </a:lnTo>
                    <a:close/>
                    <a:moveTo>
                      <a:pt x="9" y="154"/>
                    </a:moveTo>
                    <a:lnTo>
                      <a:pt x="245" y="154"/>
                    </a:lnTo>
                    <a:lnTo>
                      <a:pt x="245" y="9"/>
                    </a:lnTo>
                    <a:lnTo>
                      <a:pt x="9" y="9"/>
                    </a:lnTo>
                    <a:lnTo>
                      <a:pt x="9" y="1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20" name="Group 419"/>
            <p:cNvGrpSpPr/>
            <p:nvPr/>
          </p:nvGrpSpPr>
          <p:grpSpPr>
            <a:xfrm>
              <a:off x="8098422" y="4848375"/>
              <a:ext cx="264521" cy="244516"/>
              <a:chOff x="3994975" y="1274885"/>
              <a:chExt cx="575641" cy="532108"/>
            </a:xfrm>
            <a:effectLst>
              <a:glow rad="63500">
                <a:schemeClr val="accent3">
                  <a:satMod val="175000"/>
                  <a:alpha val="40000"/>
                </a:schemeClr>
              </a:glow>
            </a:effectLst>
          </p:grpSpPr>
          <p:sp>
            <p:nvSpPr>
              <p:cNvPr id="421" name="Rectangle 420"/>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2" name="5-Point Star 421"/>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grpSp>
        <p:nvGrpSpPr>
          <p:cNvPr id="423" name="Group 422"/>
          <p:cNvGrpSpPr/>
          <p:nvPr/>
        </p:nvGrpSpPr>
        <p:grpSpPr>
          <a:xfrm>
            <a:off x="10527311" y="6310006"/>
            <a:ext cx="1321796" cy="369332"/>
            <a:chOff x="10527311" y="6300481"/>
            <a:chExt cx="1321796" cy="369332"/>
          </a:xfrm>
        </p:grpSpPr>
        <p:grpSp>
          <p:nvGrpSpPr>
            <p:cNvPr id="424" name="Group 423"/>
            <p:cNvGrpSpPr/>
            <p:nvPr/>
          </p:nvGrpSpPr>
          <p:grpSpPr>
            <a:xfrm>
              <a:off x="10527311" y="6362889"/>
              <a:ext cx="264521" cy="244516"/>
              <a:chOff x="3994975" y="1274885"/>
              <a:chExt cx="575641" cy="532108"/>
            </a:xfrm>
            <a:effectLst>
              <a:glow rad="63500">
                <a:schemeClr val="accent3">
                  <a:satMod val="175000"/>
                  <a:alpha val="40000"/>
                </a:schemeClr>
              </a:glow>
            </a:effectLst>
          </p:grpSpPr>
          <p:sp>
            <p:nvSpPr>
              <p:cNvPr id="426" name="Rectangle 425"/>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7" name="5-Point Star 426"/>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425" name="TextBox 424"/>
            <p:cNvSpPr txBox="1"/>
            <p:nvPr/>
          </p:nvSpPr>
          <p:spPr>
            <a:xfrm>
              <a:off x="10791832" y="6300481"/>
              <a:ext cx="1057275" cy="369332"/>
            </a:xfrm>
            <a:prstGeom prst="rect">
              <a:avLst/>
            </a:prstGeom>
            <a:noFill/>
          </p:spPr>
          <p:txBody>
            <a:bodyPr wrap="square" rtlCol="0">
              <a:spAutoFit/>
            </a:bodyPr>
            <a:lstStyle/>
            <a:p>
              <a:r>
                <a:rPr lang="en-CA" dirty="0" smtClean="0"/>
                <a:t>Required</a:t>
              </a:r>
              <a:endParaRPr lang="en-CA" dirty="0"/>
            </a:p>
          </p:txBody>
        </p:sp>
      </p:grpSp>
    </p:spTree>
    <p:extLst>
      <p:ext uri="{BB962C8B-B14F-4D97-AF65-F5344CB8AC3E}">
        <p14:creationId xmlns:p14="http://schemas.microsoft.com/office/powerpoint/2010/main" val="67376852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73B632"/>
                </a:solidFill>
              </a:rPr>
              <a:t>Agile Delivery</a:t>
            </a:r>
            <a:endParaRPr lang="en-CA" sz="2800" b="1" dirty="0">
              <a:solidFill>
                <a:srgbClr val="E47623"/>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smtClean="0">
                <a:solidFill>
                  <a:prstClr val="black"/>
                </a:solidFill>
              </a:rPr>
              <a:t>Leapfrog Approach</a:t>
            </a:r>
            <a:endParaRPr lang="en-CA" sz="1600" b="1" dirty="0">
              <a:solidFill>
                <a:prstClr val="black"/>
              </a:solidFill>
            </a:endParaRPr>
          </a:p>
        </p:txBody>
      </p:sp>
      <p:sp>
        <p:nvSpPr>
          <p:cNvPr id="5" name="Rounded Rectangle 4"/>
          <p:cNvSpPr/>
          <p:nvPr/>
        </p:nvSpPr>
        <p:spPr>
          <a:xfrm>
            <a:off x="518472" y="1759921"/>
            <a:ext cx="1036916" cy="1036915"/>
          </a:xfrm>
          <a:prstGeom prst="round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smtClean="0">
                <a:latin typeface="Century Gothic" panose="020B0502020202020204" pitchFamily="34" charset="0"/>
              </a:rPr>
              <a:t>Define idea</a:t>
            </a:r>
            <a:endParaRPr lang="en-CA" sz="1100" b="1" dirty="0">
              <a:latin typeface="Century Gothic" panose="020B0502020202020204" pitchFamily="34" charset="0"/>
            </a:endParaRPr>
          </a:p>
        </p:txBody>
      </p:sp>
      <p:sp>
        <p:nvSpPr>
          <p:cNvPr id="6" name="Rounded Rectangle 5"/>
          <p:cNvSpPr/>
          <p:nvPr/>
        </p:nvSpPr>
        <p:spPr>
          <a:xfrm>
            <a:off x="1771604" y="2880342"/>
            <a:ext cx="1036916" cy="1036915"/>
          </a:xfrm>
          <a:prstGeom prst="round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smtClean="0">
                <a:latin typeface="Century Gothic" panose="020B0502020202020204" pitchFamily="34" charset="0"/>
              </a:rPr>
              <a:t>Story Mapping</a:t>
            </a:r>
            <a:endParaRPr lang="en-CA" sz="1100" b="1" dirty="0">
              <a:latin typeface="Century Gothic" panose="020B0502020202020204" pitchFamily="34" charset="0"/>
            </a:endParaRPr>
          </a:p>
        </p:txBody>
      </p:sp>
      <p:sp>
        <p:nvSpPr>
          <p:cNvPr id="7" name="Rounded Rectangle 6"/>
          <p:cNvSpPr/>
          <p:nvPr/>
        </p:nvSpPr>
        <p:spPr>
          <a:xfrm>
            <a:off x="3143497" y="2880342"/>
            <a:ext cx="1036916" cy="1036915"/>
          </a:xfrm>
          <a:prstGeom prst="round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smtClean="0">
                <a:latin typeface="Century Gothic" panose="020B0502020202020204" pitchFamily="34" charset="0"/>
              </a:rPr>
              <a:t>Epic 1:</a:t>
            </a:r>
          </a:p>
          <a:p>
            <a:pPr algn="ctr"/>
            <a:r>
              <a:rPr lang="en-CA" sz="1000" b="1" dirty="0" smtClean="0">
                <a:latin typeface="Century Gothic" panose="020B0502020202020204" pitchFamily="34" charset="0"/>
              </a:rPr>
              <a:t>G&amp;C Intake</a:t>
            </a:r>
            <a:endParaRPr lang="en-CA" sz="1000" b="1" dirty="0">
              <a:latin typeface="Century Gothic" panose="020B0502020202020204" pitchFamily="34" charset="0"/>
            </a:endParaRPr>
          </a:p>
        </p:txBody>
      </p:sp>
      <p:sp>
        <p:nvSpPr>
          <p:cNvPr id="8" name="Rounded Rectangle 7"/>
          <p:cNvSpPr/>
          <p:nvPr/>
        </p:nvSpPr>
        <p:spPr>
          <a:xfrm>
            <a:off x="4515390" y="2880342"/>
            <a:ext cx="1036916" cy="1036915"/>
          </a:xfrm>
          <a:prstGeom prst="round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a:t>
            </a:r>
            <a:r>
              <a:rPr lang="en-CA" sz="1100" b="1" dirty="0" smtClean="0">
                <a:latin typeface="Century Gothic" panose="020B0502020202020204" pitchFamily="34" charset="0"/>
              </a:rPr>
              <a:t>2:</a:t>
            </a:r>
            <a:endParaRPr lang="en-CA" sz="1100" b="1" dirty="0">
              <a:latin typeface="Century Gothic" panose="020B0502020202020204" pitchFamily="34" charset="0"/>
            </a:endParaRPr>
          </a:p>
          <a:p>
            <a:pPr algn="ctr"/>
            <a:r>
              <a:rPr lang="en-CA" sz="800" b="1" dirty="0" smtClean="0">
                <a:latin typeface="Century Gothic" panose="020B0502020202020204" pitchFamily="34" charset="0"/>
              </a:rPr>
              <a:t>Case Management</a:t>
            </a:r>
            <a:endParaRPr lang="en-CA" sz="800" b="1" dirty="0">
              <a:latin typeface="Century Gothic" panose="020B0502020202020204" pitchFamily="34" charset="0"/>
            </a:endParaRPr>
          </a:p>
        </p:txBody>
      </p:sp>
      <p:sp>
        <p:nvSpPr>
          <p:cNvPr id="9" name="Rounded Rectangle 8"/>
          <p:cNvSpPr/>
          <p:nvPr/>
        </p:nvSpPr>
        <p:spPr>
          <a:xfrm>
            <a:off x="4515390" y="4045657"/>
            <a:ext cx="1036916" cy="1036915"/>
          </a:xfrm>
          <a:prstGeom prst="roundRect">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1:</a:t>
            </a:r>
          </a:p>
          <a:p>
            <a:pPr algn="ctr"/>
            <a:r>
              <a:rPr lang="en-CA" sz="1050" b="1" dirty="0">
                <a:latin typeface="Century Gothic" panose="020B0502020202020204" pitchFamily="34" charset="0"/>
              </a:rPr>
              <a:t>G&amp;C </a:t>
            </a:r>
            <a:r>
              <a:rPr lang="en-CA" sz="1000" b="1" dirty="0">
                <a:latin typeface="Century Gothic" panose="020B0502020202020204" pitchFamily="34" charset="0"/>
              </a:rPr>
              <a:t>Intake</a:t>
            </a:r>
            <a:endParaRPr lang="en-CA" sz="1050" b="1" dirty="0">
              <a:latin typeface="Century Gothic" panose="020B0502020202020204" pitchFamily="34" charset="0"/>
            </a:endParaRPr>
          </a:p>
        </p:txBody>
      </p:sp>
      <p:sp>
        <p:nvSpPr>
          <p:cNvPr id="10" name="Rounded Rectangle 9"/>
          <p:cNvSpPr/>
          <p:nvPr/>
        </p:nvSpPr>
        <p:spPr>
          <a:xfrm>
            <a:off x="5877626" y="5291601"/>
            <a:ext cx="1036916" cy="1036915"/>
          </a:xfrm>
          <a:prstGeom prst="round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1:</a:t>
            </a:r>
          </a:p>
          <a:p>
            <a:pPr algn="ctr"/>
            <a:r>
              <a:rPr lang="en-CA" sz="1000" b="1" dirty="0">
                <a:latin typeface="Century Gothic" panose="020B0502020202020204" pitchFamily="34" charset="0"/>
              </a:rPr>
              <a:t>G&amp;C Intake</a:t>
            </a:r>
            <a:endParaRPr lang="en-CA" sz="1000" b="1" dirty="0">
              <a:latin typeface="Century Gothic" panose="020B0502020202020204" pitchFamily="34" charset="0"/>
            </a:endParaRPr>
          </a:p>
        </p:txBody>
      </p:sp>
      <p:sp>
        <p:nvSpPr>
          <p:cNvPr id="11" name="Rounded Rectangle 10"/>
          <p:cNvSpPr/>
          <p:nvPr/>
        </p:nvSpPr>
        <p:spPr>
          <a:xfrm>
            <a:off x="5887283" y="2880342"/>
            <a:ext cx="1036916" cy="1036915"/>
          </a:xfrm>
          <a:prstGeom prst="round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a:t>
            </a:r>
            <a:r>
              <a:rPr lang="en-CA" sz="1100" b="1" dirty="0" smtClean="0">
                <a:latin typeface="Century Gothic" panose="020B0502020202020204" pitchFamily="34" charset="0"/>
              </a:rPr>
              <a:t>3:</a:t>
            </a:r>
            <a:endParaRPr lang="en-CA" sz="1100" b="1" dirty="0">
              <a:latin typeface="Century Gothic" panose="020B0502020202020204" pitchFamily="34" charset="0"/>
            </a:endParaRPr>
          </a:p>
          <a:p>
            <a:pPr algn="ctr"/>
            <a:r>
              <a:rPr lang="en-CA" sz="800" b="1" dirty="0" smtClean="0">
                <a:latin typeface="Century Gothic" panose="020B0502020202020204" pitchFamily="34" charset="0"/>
              </a:rPr>
              <a:t>Reporting</a:t>
            </a:r>
            <a:endParaRPr lang="en-CA" sz="800" b="1" dirty="0">
              <a:latin typeface="Century Gothic" panose="020B0502020202020204" pitchFamily="34" charset="0"/>
            </a:endParaRPr>
          </a:p>
        </p:txBody>
      </p:sp>
      <p:sp>
        <p:nvSpPr>
          <p:cNvPr id="12" name="Rounded Rectangle 11"/>
          <p:cNvSpPr/>
          <p:nvPr/>
        </p:nvSpPr>
        <p:spPr>
          <a:xfrm>
            <a:off x="5893922" y="4045657"/>
            <a:ext cx="1036916" cy="1036915"/>
          </a:xfrm>
          <a:prstGeom prst="roundRect">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2:</a:t>
            </a:r>
          </a:p>
          <a:p>
            <a:pPr algn="ctr"/>
            <a:r>
              <a:rPr lang="en-CA" sz="800" b="1" dirty="0">
                <a:latin typeface="Century Gothic" panose="020B0502020202020204" pitchFamily="34" charset="0"/>
              </a:rPr>
              <a:t>Case Management</a:t>
            </a:r>
          </a:p>
          <a:p>
            <a:pPr algn="ctr"/>
            <a:endParaRPr lang="en-CA" sz="800" b="1" dirty="0">
              <a:latin typeface="Century Gothic" panose="020B0502020202020204" pitchFamily="34" charset="0"/>
            </a:endParaRPr>
          </a:p>
        </p:txBody>
      </p:sp>
      <p:sp>
        <p:nvSpPr>
          <p:cNvPr id="13" name="Rounded Rectangle 12"/>
          <p:cNvSpPr/>
          <p:nvPr/>
        </p:nvSpPr>
        <p:spPr>
          <a:xfrm>
            <a:off x="7259174" y="5277870"/>
            <a:ext cx="1036916" cy="1036915"/>
          </a:xfrm>
          <a:prstGeom prst="round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2:</a:t>
            </a:r>
          </a:p>
          <a:p>
            <a:pPr algn="ctr"/>
            <a:r>
              <a:rPr lang="en-CA" sz="800" b="1" dirty="0">
                <a:latin typeface="Century Gothic" panose="020B0502020202020204" pitchFamily="34" charset="0"/>
              </a:rPr>
              <a:t>Case Management</a:t>
            </a:r>
            <a:endParaRPr lang="en-CA" sz="800" b="1" dirty="0">
              <a:latin typeface="Century Gothic" panose="020B0502020202020204" pitchFamily="34" charset="0"/>
            </a:endParaRPr>
          </a:p>
        </p:txBody>
      </p:sp>
      <p:sp>
        <p:nvSpPr>
          <p:cNvPr id="14" name="Rounded Rectangle 13"/>
          <p:cNvSpPr/>
          <p:nvPr/>
        </p:nvSpPr>
        <p:spPr>
          <a:xfrm>
            <a:off x="7259174" y="2880342"/>
            <a:ext cx="1036916" cy="1036915"/>
          </a:xfrm>
          <a:prstGeom prst="roundRect">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a:t>
            </a:r>
            <a:r>
              <a:rPr lang="en-CA" sz="1100" b="1" dirty="0" smtClean="0">
                <a:latin typeface="Century Gothic" panose="020B0502020202020204" pitchFamily="34" charset="0"/>
              </a:rPr>
              <a:t>4:</a:t>
            </a:r>
            <a:endParaRPr lang="en-CA" sz="1100" b="1" dirty="0">
              <a:latin typeface="Century Gothic" panose="020B0502020202020204" pitchFamily="34" charset="0"/>
            </a:endParaRPr>
          </a:p>
          <a:p>
            <a:pPr algn="ctr"/>
            <a:r>
              <a:rPr lang="en-CA" sz="800" b="1" dirty="0" smtClean="0">
                <a:latin typeface="Century Gothic" panose="020B0502020202020204" pitchFamily="34" charset="0"/>
              </a:rPr>
              <a:t>Mobile</a:t>
            </a:r>
            <a:endParaRPr lang="en-CA" sz="800" b="1" dirty="0">
              <a:latin typeface="Century Gothic" panose="020B0502020202020204" pitchFamily="34" charset="0"/>
            </a:endParaRPr>
          </a:p>
          <a:p>
            <a:pPr algn="ctr"/>
            <a:endParaRPr lang="en-CA" sz="800" dirty="0">
              <a:latin typeface="Century Gothic" panose="020B0502020202020204" pitchFamily="34" charset="0"/>
            </a:endParaRPr>
          </a:p>
        </p:txBody>
      </p:sp>
      <p:sp>
        <p:nvSpPr>
          <p:cNvPr id="15" name="Rounded Rectangle 14"/>
          <p:cNvSpPr/>
          <p:nvPr/>
        </p:nvSpPr>
        <p:spPr>
          <a:xfrm>
            <a:off x="7272454" y="4045657"/>
            <a:ext cx="1036916" cy="1036915"/>
          </a:xfrm>
          <a:prstGeom prst="roundRect">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3:</a:t>
            </a:r>
          </a:p>
          <a:p>
            <a:pPr algn="ctr"/>
            <a:r>
              <a:rPr lang="en-CA" sz="800" b="1" dirty="0">
                <a:latin typeface="Century Gothic" panose="020B0502020202020204" pitchFamily="34" charset="0"/>
              </a:rPr>
              <a:t>Reporting</a:t>
            </a:r>
            <a:endParaRPr lang="en-CA" sz="800" b="1" dirty="0">
              <a:latin typeface="Century Gothic" panose="020B0502020202020204" pitchFamily="34" charset="0"/>
            </a:endParaRPr>
          </a:p>
        </p:txBody>
      </p:sp>
      <p:sp>
        <p:nvSpPr>
          <p:cNvPr id="16" name="Rounded Rectangle 15"/>
          <p:cNvSpPr/>
          <p:nvPr/>
        </p:nvSpPr>
        <p:spPr>
          <a:xfrm>
            <a:off x="8668526" y="5328777"/>
            <a:ext cx="1036916" cy="1036915"/>
          </a:xfrm>
          <a:prstGeom prst="round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3:</a:t>
            </a:r>
          </a:p>
          <a:p>
            <a:pPr algn="ctr"/>
            <a:r>
              <a:rPr lang="en-CA" sz="800" b="1" dirty="0">
                <a:latin typeface="Century Gothic" panose="020B0502020202020204" pitchFamily="34" charset="0"/>
              </a:rPr>
              <a:t>Reporting</a:t>
            </a:r>
            <a:endParaRPr lang="en-CA" sz="800" b="1" dirty="0">
              <a:latin typeface="Century Gothic" panose="020B0502020202020204" pitchFamily="34" charset="0"/>
            </a:endParaRPr>
          </a:p>
        </p:txBody>
      </p:sp>
      <p:sp>
        <p:nvSpPr>
          <p:cNvPr id="17" name="Rounded Rectangle 16"/>
          <p:cNvSpPr/>
          <p:nvPr/>
        </p:nvSpPr>
        <p:spPr>
          <a:xfrm>
            <a:off x="8650985" y="4045657"/>
            <a:ext cx="1036916" cy="1036915"/>
          </a:xfrm>
          <a:prstGeom prst="roundRect">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4:</a:t>
            </a:r>
          </a:p>
          <a:p>
            <a:pPr algn="ctr"/>
            <a:r>
              <a:rPr lang="en-CA" sz="800" b="1" dirty="0">
                <a:latin typeface="Century Gothic" panose="020B0502020202020204" pitchFamily="34" charset="0"/>
              </a:rPr>
              <a:t>Mobile</a:t>
            </a:r>
          </a:p>
          <a:p>
            <a:pPr algn="ctr"/>
            <a:endParaRPr lang="en-CA" sz="800" dirty="0">
              <a:latin typeface="Century Gothic" panose="020B0502020202020204" pitchFamily="34" charset="0"/>
            </a:endParaRPr>
          </a:p>
        </p:txBody>
      </p:sp>
      <p:sp>
        <p:nvSpPr>
          <p:cNvPr id="18" name="Rounded Rectangle 17"/>
          <p:cNvSpPr/>
          <p:nvPr/>
        </p:nvSpPr>
        <p:spPr>
          <a:xfrm>
            <a:off x="10032898" y="5291602"/>
            <a:ext cx="1036916" cy="1036915"/>
          </a:xfrm>
          <a:prstGeom prst="round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a:latin typeface="Century Gothic" panose="020B0502020202020204" pitchFamily="34" charset="0"/>
              </a:rPr>
              <a:t>Epic 4:</a:t>
            </a:r>
          </a:p>
          <a:p>
            <a:pPr algn="ctr"/>
            <a:r>
              <a:rPr lang="en-CA" sz="800" b="1" dirty="0">
                <a:latin typeface="Century Gothic" panose="020B0502020202020204" pitchFamily="34" charset="0"/>
              </a:rPr>
              <a:t>Mobile</a:t>
            </a:r>
            <a:endParaRPr lang="en-CA" sz="800" b="1" dirty="0">
              <a:latin typeface="Century Gothic" panose="020B0502020202020204" pitchFamily="34" charset="0"/>
            </a:endParaRPr>
          </a:p>
        </p:txBody>
      </p:sp>
      <p:sp>
        <p:nvSpPr>
          <p:cNvPr id="24" name="Rounded Rectangle 23"/>
          <p:cNvSpPr/>
          <p:nvPr/>
        </p:nvSpPr>
        <p:spPr>
          <a:xfrm>
            <a:off x="5893922" y="1737953"/>
            <a:ext cx="1036916" cy="1036915"/>
          </a:xfrm>
          <a:prstGeom prst="round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dirty="0" smtClean="0">
                <a:latin typeface="Century Gothic" panose="020B0502020202020204" pitchFamily="34" charset="0"/>
              </a:rPr>
              <a:t>Define Idea</a:t>
            </a:r>
            <a:endParaRPr lang="en-CA" sz="1100" b="1" dirty="0">
              <a:latin typeface="Century Gothic" panose="020B0502020202020204" pitchFamily="34" charset="0"/>
            </a:endParaRPr>
          </a:p>
        </p:txBody>
      </p:sp>
      <p:grpSp>
        <p:nvGrpSpPr>
          <p:cNvPr id="25" name="Group 24"/>
          <p:cNvGrpSpPr>
            <a:grpSpLocks noChangeAspect="1"/>
          </p:cNvGrpSpPr>
          <p:nvPr/>
        </p:nvGrpSpPr>
        <p:grpSpPr>
          <a:xfrm rot="2700000">
            <a:off x="1472638" y="2766219"/>
            <a:ext cx="298966" cy="298966"/>
            <a:chOff x="1327207" y="3164042"/>
            <a:chExt cx="830459" cy="830459"/>
          </a:xfrm>
        </p:grpSpPr>
        <p:sp>
          <p:nvSpPr>
            <p:cNvPr id="26" name="Oval 25">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7"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31" name="Group 30"/>
          <p:cNvGrpSpPr>
            <a:grpSpLocks noChangeAspect="1"/>
          </p:cNvGrpSpPr>
          <p:nvPr/>
        </p:nvGrpSpPr>
        <p:grpSpPr>
          <a:xfrm rot="2700000">
            <a:off x="5614223" y="5078647"/>
            <a:ext cx="298966" cy="298966"/>
            <a:chOff x="1327207" y="3164042"/>
            <a:chExt cx="830459" cy="830459"/>
          </a:xfrm>
        </p:grpSpPr>
        <p:sp>
          <p:nvSpPr>
            <p:cNvPr id="32" name="Oval 31">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33"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3" name="Group 42"/>
          <p:cNvGrpSpPr>
            <a:grpSpLocks noChangeAspect="1"/>
          </p:cNvGrpSpPr>
          <p:nvPr/>
        </p:nvGrpSpPr>
        <p:grpSpPr>
          <a:xfrm rot="2700000">
            <a:off x="6948831" y="3834258"/>
            <a:ext cx="298966" cy="298966"/>
            <a:chOff x="1327207" y="3164042"/>
            <a:chExt cx="830459" cy="830459"/>
          </a:xfrm>
        </p:grpSpPr>
        <p:sp>
          <p:nvSpPr>
            <p:cNvPr id="44" name="Oval 43">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5"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6" name="Group 45"/>
          <p:cNvGrpSpPr>
            <a:grpSpLocks noChangeAspect="1"/>
          </p:cNvGrpSpPr>
          <p:nvPr/>
        </p:nvGrpSpPr>
        <p:grpSpPr>
          <a:xfrm rot="2700000">
            <a:off x="8321667" y="3834258"/>
            <a:ext cx="298966" cy="298966"/>
            <a:chOff x="1327207" y="3164042"/>
            <a:chExt cx="830459" cy="830459"/>
          </a:xfrm>
        </p:grpSpPr>
        <p:sp>
          <p:nvSpPr>
            <p:cNvPr id="47" name="Oval 46">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8"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9" name="Group 48"/>
          <p:cNvGrpSpPr>
            <a:grpSpLocks noChangeAspect="1"/>
          </p:cNvGrpSpPr>
          <p:nvPr/>
        </p:nvGrpSpPr>
        <p:grpSpPr>
          <a:xfrm rot="2700000">
            <a:off x="6941083" y="5078647"/>
            <a:ext cx="298966" cy="298966"/>
            <a:chOff x="1327207" y="3164042"/>
            <a:chExt cx="830459" cy="830459"/>
          </a:xfrm>
        </p:grpSpPr>
        <p:sp>
          <p:nvSpPr>
            <p:cNvPr id="50" name="Oval 49">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51"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52" name="Group 51"/>
          <p:cNvGrpSpPr>
            <a:grpSpLocks noChangeAspect="1"/>
          </p:cNvGrpSpPr>
          <p:nvPr/>
        </p:nvGrpSpPr>
        <p:grpSpPr>
          <a:xfrm rot="2700000">
            <a:off x="8306480" y="5078647"/>
            <a:ext cx="298966" cy="298966"/>
            <a:chOff x="1327207" y="3164042"/>
            <a:chExt cx="830459" cy="830459"/>
          </a:xfrm>
        </p:grpSpPr>
        <p:sp>
          <p:nvSpPr>
            <p:cNvPr id="53" name="Oval 52">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54"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55" name="Group 54"/>
          <p:cNvGrpSpPr>
            <a:grpSpLocks noChangeAspect="1"/>
          </p:cNvGrpSpPr>
          <p:nvPr/>
        </p:nvGrpSpPr>
        <p:grpSpPr>
          <a:xfrm rot="2700000">
            <a:off x="9713190" y="5078647"/>
            <a:ext cx="298966" cy="298966"/>
            <a:chOff x="1327207" y="3164042"/>
            <a:chExt cx="830459" cy="830459"/>
          </a:xfrm>
        </p:grpSpPr>
        <p:sp>
          <p:nvSpPr>
            <p:cNvPr id="56" name="Oval 55">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57"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58" name="Group 57"/>
          <p:cNvGrpSpPr>
            <a:grpSpLocks noChangeAspect="1"/>
          </p:cNvGrpSpPr>
          <p:nvPr/>
        </p:nvGrpSpPr>
        <p:grpSpPr>
          <a:xfrm rot="2700000">
            <a:off x="6933248" y="2708173"/>
            <a:ext cx="298966" cy="298966"/>
            <a:chOff x="1327207" y="3164042"/>
            <a:chExt cx="830459" cy="830459"/>
          </a:xfrm>
        </p:grpSpPr>
        <p:sp>
          <p:nvSpPr>
            <p:cNvPr id="59" name="Oval 58">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60"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68" name="Group 67"/>
          <p:cNvGrpSpPr>
            <a:grpSpLocks noChangeAspect="1"/>
          </p:cNvGrpSpPr>
          <p:nvPr/>
        </p:nvGrpSpPr>
        <p:grpSpPr>
          <a:xfrm rot="2700000">
            <a:off x="4242331" y="3834257"/>
            <a:ext cx="298966" cy="298966"/>
            <a:chOff x="1327207" y="3164042"/>
            <a:chExt cx="830459" cy="830459"/>
          </a:xfrm>
        </p:grpSpPr>
        <p:sp>
          <p:nvSpPr>
            <p:cNvPr id="69" name="Oval 68">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70"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71" name="Group 70"/>
          <p:cNvGrpSpPr>
            <a:grpSpLocks noChangeAspect="1"/>
          </p:cNvGrpSpPr>
          <p:nvPr/>
        </p:nvGrpSpPr>
        <p:grpSpPr>
          <a:xfrm rot="2700000">
            <a:off x="5614224" y="3834258"/>
            <a:ext cx="298966" cy="298966"/>
            <a:chOff x="1327207" y="3164042"/>
            <a:chExt cx="830459" cy="830459"/>
          </a:xfrm>
        </p:grpSpPr>
        <p:sp>
          <p:nvSpPr>
            <p:cNvPr id="72" name="Oval 71">
              <a:extLst>
                <a:ext uri="{FF2B5EF4-FFF2-40B4-BE49-F238E27FC236}">
                  <a16:creationId xmlns="" xmlns:a16="http://schemas.microsoft.com/office/drawing/2014/main" id="{C97C555B-EDAD-9C4A-A014-0D47BF25ED46}"/>
                </a:ext>
              </a:extLst>
            </p:cNvPr>
            <p:cNvSpPr/>
            <p:nvPr/>
          </p:nvSpPr>
          <p:spPr>
            <a:xfrm>
              <a:off x="1327207" y="3164042"/>
              <a:ext cx="830459" cy="83045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73" name="Triangle 3">
              <a:extLst>
                <a:ext uri="{FF2B5EF4-FFF2-40B4-BE49-F238E27FC236}">
                  <a16:creationId xmlns="" xmlns:a16="http://schemas.microsoft.com/office/drawing/2014/main" id="{91310ECC-50B5-834C-85FA-F162AA454FA6}"/>
                </a:ext>
              </a:extLst>
            </p:cNvPr>
            <p:cNvSpPr/>
            <p:nvPr/>
          </p:nvSpPr>
          <p:spPr>
            <a:xfrm rot="5400000">
              <a:off x="1506237" y="3349412"/>
              <a:ext cx="533276" cy="4597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Tree>
    <p:extLst>
      <p:ext uri="{BB962C8B-B14F-4D97-AF65-F5344CB8AC3E}">
        <p14:creationId xmlns:p14="http://schemas.microsoft.com/office/powerpoint/2010/main" val="311745001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45</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smtClean="0">
                <a:solidFill>
                  <a:schemeClr val="bg1"/>
                </a:solidFill>
              </a:rPr>
              <a:t>Video: Daily Stand-up</a:t>
            </a:r>
            <a:endParaRPr lang="en-CA" sz="5300" dirty="0">
              <a:solidFill>
                <a:schemeClr val="bg1"/>
              </a:solidFill>
            </a:endParaRPr>
          </a:p>
        </p:txBody>
      </p:sp>
    </p:spTree>
    <p:extLst>
      <p:ext uri="{BB962C8B-B14F-4D97-AF65-F5344CB8AC3E}">
        <p14:creationId xmlns:p14="http://schemas.microsoft.com/office/powerpoint/2010/main" val="180998517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25380" y="1012387"/>
            <a:ext cx="11813578"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2816846" y="2063876"/>
            <a:ext cx="8896715" cy="50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endParaRPr sz="1000" dirty="0">
              <a:solidFill>
                <a:prstClr val="black"/>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9070950" cy="801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2800" b="1" dirty="0">
                <a:solidFill>
                  <a:srgbClr val="73B632"/>
                </a:solidFill>
              </a:rPr>
              <a:t>Definition of Done (DoD)</a:t>
            </a: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32169" y="513071"/>
            <a:ext cx="3152607" cy="19846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76775" y="2779841"/>
            <a:ext cx="3107335" cy="1785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2" name="Diagram 1"/>
          <p:cNvGraphicFramePr/>
          <p:nvPr>
            <p:extLst>
              <p:ext uri="{D42A27DB-BD31-4B8C-83A1-F6EECF244321}">
                <p14:modId xmlns:p14="http://schemas.microsoft.com/office/powerpoint/2010/main" val="724484455"/>
              </p:ext>
            </p:extLst>
          </p:nvPr>
        </p:nvGraphicFramePr>
        <p:xfrm>
          <a:off x="7781000" y="1388512"/>
          <a:ext cx="3856379" cy="27826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052" name="Picture 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888379" y="3672791"/>
            <a:ext cx="2977572" cy="2696056"/>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4" name="Title 1">
            <a:extLst>
              <a:ext uri="{FF2B5EF4-FFF2-40B4-BE49-F238E27FC236}">
                <a16:creationId xmlns:a16="http://schemas.microsoft.com/office/drawing/2014/main" xmlns="" id="{C4CC0F66-F716-9E4A-A350-90E627E348D3}"/>
              </a:ext>
            </a:extLst>
          </p:cNvPr>
          <p:cNvSpPr txBox="1">
            <a:spLocks/>
          </p:cNvSpPr>
          <p:nvPr/>
        </p:nvSpPr>
        <p:spPr bwMode="auto">
          <a:xfrm>
            <a:off x="269820" y="1063363"/>
            <a:ext cx="5517521" cy="53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200" dirty="0" smtClean="0">
                <a:solidFill>
                  <a:prstClr val="black"/>
                </a:solidFill>
              </a:rPr>
              <a:t>The DoD is </a:t>
            </a:r>
            <a:r>
              <a:rPr lang="en-CA" sz="1200" dirty="0">
                <a:solidFill>
                  <a:prstClr val="black"/>
                </a:solidFill>
              </a:rPr>
              <a:t>a clear and concise list of requirements that a </a:t>
            </a:r>
            <a:r>
              <a:rPr lang="en-CA" sz="1200" dirty="0" smtClean="0">
                <a:solidFill>
                  <a:prstClr val="black"/>
                </a:solidFill>
              </a:rPr>
              <a:t>user story must satisfy for the team to consider it complete. It </a:t>
            </a:r>
            <a:r>
              <a:rPr lang="en-CA" sz="1200" dirty="0">
                <a:solidFill>
                  <a:prstClr val="black"/>
                </a:solidFill>
              </a:rPr>
              <a:t>ensures that a story meets organization or project requirements, instead of only technical requirements</a:t>
            </a:r>
            <a:r>
              <a:rPr lang="en-CA" sz="1200" dirty="0" smtClean="0">
                <a:solidFill>
                  <a:prstClr val="black"/>
                </a:solidFill>
              </a:rPr>
              <a:t>.</a:t>
            </a:r>
          </a:p>
          <a:p>
            <a:endParaRPr lang="en-CA" sz="1200" dirty="0">
              <a:solidFill>
                <a:prstClr val="black"/>
              </a:solidFill>
            </a:endParaRPr>
          </a:p>
          <a:p>
            <a:r>
              <a:rPr lang="en-CA" sz="1200" b="1" dirty="0" smtClean="0">
                <a:solidFill>
                  <a:prstClr val="black"/>
                </a:solidFill>
              </a:rPr>
              <a:t>Minimum Criteria </a:t>
            </a:r>
            <a:endParaRPr lang="en-CA" sz="1200" b="1" dirty="0">
              <a:solidFill>
                <a:prstClr val="black"/>
              </a:solidFill>
            </a:endParaRPr>
          </a:p>
          <a:p>
            <a:endParaRPr lang="en-CA" sz="1200" dirty="0" smtClean="0"/>
          </a:p>
          <a:p>
            <a:pPr marL="171450" indent="-171450">
              <a:buFont typeface="Wingdings" panose="05000000000000000000" pitchFamily="2" charset="2"/>
              <a:buChar char="q"/>
            </a:pPr>
            <a:r>
              <a:rPr lang="en-CA" sz="1100" dirty="0" smtClean="0">
                <a:solidFill>
                  <a:prstClr val="black"/>
                </a:solidFill>
              </a:rPr>
              <a:t>Acceptance </a:t>
            </a:r>
            <a:r>
              <a:rPr lang="en-CA" sz="1100" dirty="0">
                <a:solidFill>
                  <a:prstClr val="black"/>
                </a:solidFill>
              </a:rPr>
              <a:t>Criteria is met</a:t>
            </a:r>
          </a:p>
          <a:p>
            <a:pPr marL="171450" indent="-171450">
              <a:buFont typeface="Wingdings" panose="05000000000000000000" pitchFamily="2" charset="2"/>
              <a:buChar char="q"/>
            </a:pPr>
            <a:r>
              <a:rPr lang="en-CA" sz="1100" dirty="0" smtClean="0">
                <a:solidFill>
                  <a:prstClr val="black"/>
                </a:solidFill>
              </a:rPr>
              <a:t>User </a:t>
            </a:r>
            <a:r>
              <a:rPr lang="en-CA" sz="1100" dirty="0">
                <a:solidFill>
                  <a:prstClr val="black"/>
                </a:solidFill>
              </a:rPr>
              <a:t>story has been unit tested and passed</a:t>
            </a:r>
          </a:p>
          <a:p>
            <a:pPr marL="171450" indent="-171450">
              <a:buFont typeface="Wingdings" panose="05000000000000000000" pitchFamily="2" charset="2"/>
              <a:buChar char="q"/>
            </a:pPr>
            <a:r>
              <a:rPr lang="en-CA" sz="1100" dirty="0" smtClean="0">
                <a:solidFill>
                  <a:prstClr val="black"/>
                </a:solidFill>
              </a:rPr>
              <a:t>Where </a:t>
            </a:r>
            <a:r>
              <a:rPr lang="en-CA" sz="1100" dirty="0">
                <a:solidFill>
                  <a:prstClr val="black"/>
                </a:solidFill>
              </a:rPr>
              <a:t>supported, Sonar code metrics have passed</a:t>
            </a:r>
          </a:p>
          <a:p>
            <a:pPr marL="171450" indent="-171450">
              <a:buFont typeface="Wingdings" panose="05000000000000000000" pitchFamily="2" charset="2"/>
              <a:buChar char="q"/>
            </a:pPr>
            <a:r>
              <a:rPr lang="en-CA" sz="1100" dirty="0" smtClean="0">
                <a:solidFill>
                  <a:prstClr val="black"/>
                </a:solidFill>
              </a:rPr>
              <a:t>All </a:t>
            </a:r>
            <a:r>
              <a:rPr lang="en-CA" sz="1100" dirty="0">
                <a:solidFill>
                  <a:prstClr val="black"/>
                </a:solidFill>
              </a:rPr>
              <a:t>custom code has been peer reviewed</a:t>
            </a:r>
          </a:p>
          <a:p>
            <a:pPr marL="171450" indent="-171450">
              <a:buFont typeface="Wingdings" panose="05000000000000000000" pitchFamily="2" charset="2"/>
              <a:buChar char="q"/>
            </a:pPr>
            <a:r>
              <a:rPr lang="en-CA" sz="1100" dirty="0" smtClean="0">
                <a:solidFill>
                  <a:prstClr val="black"/>
                </a:solidFill>
              </a:rPr>
              <a:t>All </a:t>
            </a:r>
            <a:r>
              <a:rPr lang="en-CA" sz="1100" dirty="0">
                <a:solidFill>
                  <a:prstClr val="black"/>
                </a:solidFill>
              </a:rPr>
              <a:t>code is completed and committed to code repository</a:t>
            </a:r>
          </a:p>
          <a:p>
            <a:pPr marL="171450" indent="-171450">
              <a:buFont typeface="Wingdings" panose="05000000000000000000" pitchFamily="2" charset="2"/>
              <a:buChar char="q"/>
            </a:pPr>
            <a:r>
              <a:rPr lang="en-CA" sz="1100" dirty="0" smtClean="0">
                <a:solidFill>
                  <a:prstClr val="black"/>
                </a:solidFill>
              </a:rPr>
              <a:t>Where </a:t>
            </a:r>
            <a:r>
              <a:rPr lang="en-CA" sz="1100" dirty="0">
                <a:solidFill>
                  <a:prstClr val="black"/>
                </a:solidFill>
              </a:rPr>
              <a:t>required, deployment instructions updated in the Deployment to QA ticket</a:t>
            </a:r>
          </a:p>
          <a:p>
            <a:pPr marL="171450" indent="-171450">
              <a:buFont typeface="Wingdings" panose="05000000000000000000" pitchFamily="2" charset="2"/>
              <a:buChar char="q"/>
            </a:pPr>
            <a:r>
              <a:rPr lang="en-CA" sz="1100" dirty="0" smtClean="0">
                <a:solidFill>
                  <a:prstClr val="black"/>
                </a:solidFill>
              </a:rPr>
              <a:t>Ticket </a:t>
            </a:r>
            <a:r>
              <a:rPr lang="en-CA" sz="1100" dirty="0">
                <a:solidFill>
                  <a:prstClr val="black"/>
                </a:solidFill>
              </a:rPr>
              <a:t>has been updated with the release version number</a:t>
            </a:r>
          </a:p>
          <a:p>
            <a:pPr marL="171450" indent="-171450">
              <a:buFont typeface="Wingdings" panose="05000000000000000000" pitchFamily="2" charset="2"/>
              <a:buChar char="q"/>
            </a:pPr>
            <a:r>
              <a:rPr lang="en-CA" sz="1100" dirty="0" smtClean="0">
                <a:solidFill>
                  <a:prstClr val="black"/>
                </a:solidFill>
              </a:rPr>
              <a:t>Ticket </a:t>
            </a:r>
            <a:r>
              <a:rPr lang="en-CA" sz="1100" dirty="0">
                <a:solidFill>
                  <a:prstClr val="black"/>
                </a:solidFill>
              </a:rPr>
              <a:t>has been updated to reflect any changes that have occurred during development</a:t>
            </a:r>
          </a:p>
          <a:p>
            <a:pPr marL="171450" indent="-171450">
              <a:buFont typeface="Wingdings" panose="05000000000000000000" pitchFamily="2" charset="2"/>
              <a:buChar char="q"/>
            </a:pPr>
            <a:r>
              <a:rPr lang="en-CA" sz="1100" dirty="0" smtClean="0">
                <a:solidFill>
                  <a:prstClr val="black"/>
                </a:solidFill>
              </a:rPr>
              <a:t>User </a:t>
            </a:r>
            <a:r>
              <a:rPr lang="en-CA" sz="1100" dirty="0">
                <a:solidFill>
                  <a:prstClr val="black"/>
                </a:solidFill>
              </a:rPr>
              <a:t>story has been tested and passed</a:t>
            </a:r>
          </a:p>
          <a:p>
            <a:pPr marL="171450" indent="-171450">
              <a:buFont typeface="Wingdings" panose="05000000000000000000" pitchFamily="2" charset="2"/>
              <a:buChar char="q"/>
            </a:pPr>
            <a:r>
              <a:rPr lang="en-CA" sz="1100" dirty="0" smtClean="0">
                <a:solidFill>
                  <a:prstClr val="black"/>
                </a:solidFill>
              </a:rPr>
              <a:t>User </a:t>
            </a:r>
            <a:r>
              <a:rPr lang="en-CA" sz="1100" dirty="0">
                <a:solidFill>
                  <a:prstClr val="black"/>
                </a:solidFill>
              </a:rPr>
              <a:t>story has been demoed to the product owner and officially accepted. This happens during the Sprint Review ceremony</a:t>
            </a:r>
          </a:p>
          <a:p>
            <a:pPr marL="171450" indent="-171450">
              <a:buFont typeface="Wingdings" panose="05000000000000000000" pitchFamily="2" charset="2"/>
              <a:buChar char="q"/>
            </a:pPr>
            <a:r>
              <a:rPr lang="en-CA" sz="1100" dirty="0" smtClean="0">
                <a:solidFill>
                  <a:prstClr val="black"/>
                </a:solidFill>
              </a:rPr>
              <a:t>Functionality </a:t>
            </a:r>
            <a:r>
              <a:rPr lang="en-CA" sz="1100" dirty="0">
                <a:solidFill>
                  <a:prstClr val="black"/>
                </a:solidFill>
              </a:rPr>
              <a:t>has been demonstrated and accepted by end users (e.g. usability testing)</a:t>
            </a:r>
          </a:p>
          <a:p>
            <a:endParaRPr lang="en-CA" sz="1200" dirty="0" smtClean="0">
              <a:solidFill>
                <a:prstClr val="black"/>
              </a:solidFill>
            </a:endParaRPr>
          </a:p>
          <a:p>
            <a:r>
              <a:rPr lang="en-CA" sz="1200" b="1" dirty="0" smtClean="0">
                <a:solidFill>
                  <a:prstClr val="black"/>
                </a:solidFill>
              </a:rPr>
              <a:t>Recommended Criteria </a:t>
            </a:r>
            <a:endParaRPr lang="en-CA" sz="1200" b="1" dirty="0">
              <a:solidFill>
                <a:prstClr val="black"/>
              </a:solidFill>
            </a:endParaRPr>
          </a:p>
          <a:p>
            <a:endParaRPr lang="en-CA" sz="1400" dirty="0" smtClean="0"/>
          </a:p>
          <a:p>
            <a:pPr marL="171450" indent="-171450">
              <a:buFont typeface="Wingdings" panose="05000000000000000000" pitchFamily="2" charset="2"/>
              <a:buChar char="q"/>
            </a:pPr>
            <a:r>
              <a:rPr lang="en-CA" sz="1100" dirty="0" smtClean="0">
                <a:solidFill>
                  <a:prstClr val="black"/>
                </a:solidFill>
              </a:rPr>
              <a:t>User documentation </a:t>
            </a:r>
            <a:r>
              <a:rPr lang="en-CA" sz="1100" dirty="0">
                <a:solidFill>
                  <a:prstClr val="black"/>
                </a:solidFill>
              </a:rPr>
              <a:t>has been produced</a:t>
            </a:r>
          </a:p>
          <a:p>
            <a:pPr marL="171450" indent="-171450">
              <a:buFont typeface="Wingdings" panose="05000000000000000000" pitchFamily="2" charset="2"/>
              <a:buChar char="q"/>
            </a:pPr>
            <a:r>
              <a:rPr lang="en-CA" sz="1100" dirty="0" smtClean="0">
                <a:solidFill>
                  <a:prstClr val="black"/>
                </a:solidFill>
              </a:rPr>
              <a:t>Supporting </a:t>
            </a:r>
            <a:r>
              <a:rPr lang="en-CA" sz="1100" dirty="0">
                <a:solidFill>
                  <a:prstClr val="black"/>
                </a:solidFill>
              </a:rPr>
              <a:t>documentation has been prepared such as training material and a change management plan</a:t>
            </a:r>
          </a:p>
          <a:p>
            <a:pPr marL="171450" indent="-171450">
              <a:buFont typeface="Wingdings" panose="05000000000000000000" pitchFamily="2" charset="2"/>
              <a:buChar char="q"/>
            </a:pPr>
            <a:endParaRPr lang="en-CA" sz="1100" dirty="0" smtClean="0">
              <a:solidFill>
                <a:prstClr val="black"/>
              </a:solidFill>
            </a:endParaRPr>
          </a:p>
          <a:p>
            <a:endParaRPr lang="en-CA" sz="1200" dirty="0">
              <a:solidFill>
                <a:prstClr val="black"/>
              </a:solidFill>
            </a:endParaRPr>
          </a:p>
        </p:txBody>
      </p:sp>
      <p:sp>
        <p:nvSpPr>
          <p:cNvPr id="15" name="Rectangle 14"/>
          <p:cNvSpPr/>
          <p:nvPr/>
        </p:nvSpPr>
        <p:spPr>
          <a:xfrm>
            <a:off x="5851644" y="3653741"/>
            <a:ext cx="3014307" cy="2696056"/>
          </a:xfrm>
          <a:prstGeom prst="rect">
            <a:avLst/>
          </a:prstGeom>
          <a:noFill/>
          <a:ln w="76200">
            <a:solidFill>
              <a:srgbClr val="00B050"/>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3" name="Diagram 2"/>
          <p:cNvGraphicFramePr/>
          <p:nvPr>
            <p:extLst>
              <p:ext uri="{D42A27DB-BD31-4B8C-83A1-F6EECF244321}">
                <p14:modId xmlns:p14="http://schemas.microsoft.com/office/powerpoint/2010/main" val="3620783358"/>
              </p:ext>
            </p:extLst>
          </p:nvPr>
        </p:nvGraphicFramePr>
        <p:xfrm>
          <a:off x="8233501" y="4217239"/>
          <a:ext cx="2559595" cy="220884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16" name="Picture 15"/>
          <p:cNvPicPr>
            <a:picLocks noChangeAspect="1"/>
          </p:cNvPicPr>
          <p:nvPr/>
        </p:nvPicPr>
        <p:blipFill>
          <a:blip r:embed="rId16"/>
          <a:stretch>
            <a:fillRect/>
          </a:stretch>
        </p:blipFill>
        <p:spPr>
          <a:xfrm>
            <a:off x="10080285" y="170388"/>
            <a:ext cx="1886827" cy="590637"/>
          </a:xfrm>
          <a:prstGeom prst="rect">
            <a:avLst/>
          </a:prstGeom>
        </p:spPr>
      </p:pic>
    </p:spTree>
    <p:extLst>
      <p:ext uri="{BB962C8B-B14F-4D97-AF65-F5344CB8AC3E}">
        <p14:creationId xmlns:p14="http://schemas.microsoft.com/office/powerpoint/2010/main" val="90468158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66726" y="4381500"/>
            <a:ext cx="4114800" cy="1581150"/>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pic>
        <p:nvPicPr>
          <p:cNvPr id="4" name="Picture 3"/>
          <p:cNvPicPr>
            <a:picLocks noChangeAspect="1"/>
          </p:cNvPicPr>
          <p:nvPr/>
        </p:nvPicPr>
        <p:blipFill>
          <a:blip r:embed="rId3"/>
          <a:stretch>
            <a:fillRect/>
          </a:stretch>
        </p:blipFill>
        <p:spPr>
          <a:xfrm>
            <a:off x="10080285" y="170388"/>
            <a:ext cx="1886827" cy="590637"/>
          </a:xfrm>
          <a:prstGeom prst="rect">
            <a:avLst/>
          </a:prstGeom>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725" y="1090361"/>
            <a:ext cx="4114800" cy="2619375"/>
          </a:xfrm>
          <a:prstGeom prst="rect">
            <a:avLst/>
          </a:prstGeom>
          <a:noFill/>
          <a:ln w="9525">
            <a:solidFill>
              <a:srgbClr val="73B632"/>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
        <p:nvSpPr>
          <p:cNvPr id="3" name="Rectangle 2"/>
          <p:cNvSpPr/>
          <p:nvPr/>
        </p:nvSpPr>
        <p:spPr>
          <a:xfrm>
            <a:off x="630478" y="4889781"/>
            <a:ext cx="3808172" cy="830997"/>
          </a:xfrm>
          <a:prstGeom prst="rect">
            <a:avLst/>
          </a:prstGeom>
        </p:spPr>
        <p:txBody>
          <a:bodyPr wrap="square">
            <a:spAutoFit/>
          </a:bodyPr>
          <a:lstStyle/>
          <a:p>
            <a:r>
              <a:rPr lang="en-CA" sz="1200" dirty="0">
                <a:latin typeface="Century Gothic" panose="020B0502020202020204" pitchFamily="34" charset="0"/>
              </a:rPr>
              <a:t>As a team </a:t>
            </a:r>
            <a:r>
              <a:rPr lang="en-CA" sz="1200" dirty="0" smtClean="0">
                <a:latin typeface="Century Gothic" panose="020B0502020202020204" pitchFamily="34" charset="0"/>
              </a:rPr>
              <a:t>review </a:t>
            </a:r>
            <a:r>
              <a:rPr lang="en-CA" sz="1200" dirty="0">
                <a:latin typeface="Century Gothic" panose="020B0502020202020204" pitchFamily="34" charset="0"/>
              </a:rPr>
              <a:t>and confirm which user stories will be committed to the upcoming sprint. Breakdown down user stories into discrete sub-tasks.</a:t>
            </a:r>
          </a:p>
        </p:txBody>
      </p:sp>
      <p:sp>
        <p:nvSpPr>
          <p:cNvPr id="8" name="Title 1">
            <a:extLst>
              <a:ext uri="{FF2B5EF4-FFF2-40B4-BE49-F238E27FC236}">
                <a16:creationId xmlns:a16="http://schemas.microsoft.com/office/drawing/2014/main" xmlns="" id="{C4CC0F66-F716-9E4A-A350-90E627E348D3}"/>
              </a:ext>
            </a:extLst>
          </p:cNvPr>
          <p:cNvSpPr txBox="1">
            <a:spLocks/>
          </p:cNvSpPr>
          <p:nvPr/>
        </p:nvSpPr>
        <p:spPr bwMode="auto">
          <a:xfrm>
            <a:off x="630478" y="4501701"/>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What?</a:t>
            </a:r>
            <a:endParaRPr lang="en-CA" sz="1600" b="1" dirty="0">
              <a:solidFill>
                <a:srgbClr val="EF4051"/>
              </a:solidFill>
            </a:endParaRPr>
          </a:p>
        </p:txBody>
      </p:sp>
      <p:sp>
        <p:nvSpPr>
          <p:cNvPr id="9" name="Rectangle 8"/>
          <p:cNvSpPr>
            <a:spLocks noChangeAspect="1"/>
          </p:cNvSpPr>
          <p:nvPr/>
        </p:nvSpPr>
        <p:spPr>
          <a:xfrm>
            <a:off x="5229321" y="1090360"/>
            <a:ext cx="6737791" cy="3881689"/>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5393074" y="1269953"/>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How?</a:t>
            </a:r>
            <a:endParaRPr lang="en-CA" sz="1600" b="1" dirty="0">
              <a:solidFill>
                <a:srgbClr val="E47623"/>
              </a:solidFill>
            </a:endParaRPr>
          </a:p>
        </p:txBody>
      </p:sp>
      <p:sp>
        <p:nvSpPr>
          <p:cNvPr id="6" name="Rectangle 5"/>
          <p:cNvSpPr/>
          <p:nvPr/>
        </p:nvSpPr>
        <p:spPr>
          <a:xfrm>
            <a:off x="5393074" y="1636457"/>
            <a:ext cx="6096000" cy="3231654"/>
          </a:xfrm>
          <a:prstGeom prst="rect">
            <a:avLst/>
          </a:prstGeom>
        </p:spPr>
        <p:txBody>
          <a:bodyPr>
            <a:spAutoFit/>
          </a:bodyPr>
          <a:lstStyle/>
          <a:p>
            <a:r>
              <a:rPr lang="en-CA" sz="1200" b="1" dirty="0" smtClean="0">
                <a:latin typeface="Century Gothic" panose="020B0502020202020204" pitchFamily="34" charset="0"/>
              </a:rPr>
              <a:t>1. Communicate</a:t>
            </a:r>
            <a:r>
              <a:rPr lang="en-CA" sz="1200" b="1" dirty="0">
                <a:latin typeface="Century Gothic" panose="020B0502020202020204" pitchFamily="34" charset="0"/>
              </a:rPr>
              <a:t>:</a:t>
            </a:r>
          </a:p>
          <a:p>
            <a:r>
              <a:rPr lang="en-CA" sz="1200" dirty="0">
                <a:latin typeface="Century Gothic" panose="020B0502020202020204" pitchFamily="34" charset="0"/>
              </a:rPr>
              <a:t>Communicate team velocity, capacity and sprint objective.</a:t>
            </a:r>
          </a:p>
          <a:p>
            <a:r>
              <a:rPr lang="en-CA" sz="1200" dirty="0">
                <a:latin typeface="Century Gothic" panose="020B0502020202020204" pitchFamily="34" charset="0"/>
              </a:rPr>
              <a:t>For the first sprint planning ceremony the team will not know their capacity and this will not be accurately estimated until usually 3-4 sprints have been completed by the team.</a:t>
            </a:r>
          </a:p>
          <a:p>
            <a:r>
              <a:rPr lang="en-CA" sz="1200" b="1" dirty="0" smtClean="0">
                <a:latin typeface="Century Gothic" panose="020B0502020202020204" pitchFamily="34" charset="0"/>
              </a:rPr>
              <a:t>2. Select</a:t>
            </a:r>
            <a:r>
              <a:rPr lang="en-CA" sz="1200" b="1" dirty="0">
                <a:latin typeface="Century Gothic" panose="020B0502020202020204" pitchFamily="34" charset="0"/>
              </a:rPr>
              <a:t>:</a:t>
            </a:r>
          </a:p>
          <a:p>
            <a:r>
              <a:rPr lang="en-CA" sz="1200" dirty="0">
                <a:latin typeface="Century Gothic" panose="020B0502020202020204" pitchFamily="34" charset="0"/>
              </a:rPr>
              <a:t>Pull ready user stories into the sprint backlog</a:t>
            </a:r>
          </a:p>
          <a:p>
            <a:r>
              <a:rPr lang="en-CA" sz="1200" b="1" dirty="0" smtClean="0">
                <a:latin typeface="Century Gothic" panose="020B0502020202020204" pitchFamily="34" charset="0"/>
              </a:rPr>
              <a:t>3. Clarify</a:t>
            </a:r>
            <a:r>
              <a:rPr lang="en-CA" sz="1200" b="1" dirty="0">
                <a:latin typeface="Century Gothic" panose="020B0502020202020204" pitchFamily="34" charset="0"/>
              </a:rPr>
              <a:t>:</a:t>
            </a:r>
          </a:p>
          <a:p>
            <a:r>
              <a:rPr lang="en-CA" sz="1200" dirty="0">
                <a:latin typeface="Century Gothic" panose="020B0502020202020204" pitchFamily="34" charset="0"/>
              </a:rPr>
              <a:t>Ensure everyone understand the work being lined up for the sprint, and no major questions are unanswered</a:t>
            </a:r>
          </a:p>
          <a:p>
            <a:r>
              <a:rPr lang="en-CA" sz="1200" b="1" dirty="0" smtClean="0">
                <a:latin typeface="Century Gothic" panose="020B0502020202020204" pitchFamily="34" charset="0"/>
              </a:rPr>
              <a:t>4. Estimation</a:t>
            </a:r>
            <a:r>
              <a:rPr lang="en-CA" sz="1200" b="1" dirty="0">
                <a:latin typeface="Century Gothic" panose="020B0502020202020204" pitchFamily="34" charset="0"/>
              </a:rPr>
              <a:t>:</a:t>
            </a:r>
          </a:p>
          <a:p>
            <a:r>
              <a:rPr lang="en-CA" sz="1200" dirty="0">
                <a:latin typeface="Century Gothic" panose="020B0502020202020204" pitchFamily="34" charset="0"/>
              </a:rPr>
              <a:t>Break down each user story into a set of sub </a:t>
            </a:r>
            <a:r>
              <a:rPr lang="en-CA" sz="1200" dirty="0" smtClean="0">
                <a:latin typeface="Century Gothic" panose="020B0502020202020204" pitchFamily="34" charset="0"/>
              </a:rPr>
              <a:t>task </a:t>
            </a:r>
            <a:r>
              <a:rPr lang="en-CA" sz="1200" dirty="0">
                <a:latin typeface="Century Gothic" panose="020B0502020202020204" pitchFamily="34" charset="0"/>
              </a:rPr>
              <a:t>to help manage work completion throughout the sprint. Optionally the tasks will be estimated by the scrum team and recorded in Jira</a:t>
            </a:r>
          </a:p>
          <a:p>
            <a:r>
              <a:rPr lang="en-CA" sz="1200" b="1" dirty="0" smtClean="0">
                <a:latin typeface="Century Gothic" panose="020B0502020202020204" pitchFamily="34" charset="0"/>
              </a:rPr>
              <a:t>5. Align</a:t>
            </a:r>
            <a:r>
              <a:rPr lang="en-CA" sz="1200" b="1" dirty="0">
                <a:latin typeface="Century Gothic" panose="020B0502020202020204" pitchFamily="34" charset="0"/>
              </a:rPr>
              <a:t>:</a:t>
            </a:r>
          </a:p>
          <a:p>
            <a:r>
              <a:rPr lang="en-CA" sz="1200" dirty="0">
                <a:latin typeface="Century Gothic" panose="020B0502020202020204" pitchFamily="34" charset="0"/>
              </a:rPr>
              <a:t>Do a final review and ensure all team members are on board with committing to the sprint backlog</a:t>
            </a:r>
          </a:p>
        </p:txBody>
      </p:sp>
      <p:sp>
        <p:nvSpPr>
          <p:cNvPr id="14"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73B632"/>
                </a:solidFill>
              </a:rPr>
              <a:t>Sprint Planning</a:t>
            </a:r>
            <a:endParaRPr lang="en-CA" sz="2800" b="1" dirty="0">
              <a:solidFill>
                <a:srgbClr val="73B632"/>
              </a:solidFill>
            </a:endParaRPr>
          </a:p>
        </p:txBody>
      </p:sp>
    </p:spTree>
    <p:extLst>
      <p:ext uri="{BB962C8B-B14F-4D97-AF65-F5344CB8AC3E}">
        <p14:creationId xmlns:p14="http://schemas.microsoft.com/office/powerpoint/2010/main" val="350009139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48</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pPr lvl="0" defTabSz="457200" eaLnBrk="0" hangingPunct="0">
              <a:defRPr/>
            </a:pPr>
            <a:r>
              <a:rPr lang="en-CA" sz="5300" dirty="0" smtClean="0">
                <a:solidFill>
                  <a:schemeClr val="bg1"/>
                </a:solidFill>
              </a:rPr>
              <a:t>Exercise: </a:t>
            </a:r>
            <a:r>
              <a:rPr lang="en-CA" sz="5300" dirty="0">
                <a:solidFill>
                  <a:schemeClr val="bg1"/>
                </a:solidFill>
              </a:rPr>
              <a:t>Sinking Islands</a:t>
            </a:r>
          </a:p>
        </p:txBody>
      </p:sp>
    </p:spTree>
    <p:extLst>
      <p:ext uri="{BB962C8B-B14F-4D97-AF65-F5344CB8AC3E}">
        <p14:creationId xmlns:p14="http://schemas.microsoft.com/office/powerpoint/2010/main" val="1809985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4" name="Title 1">
            <a:extLst>
              <a:ext uri="{FF2B5EF4-FFF2-40B4-BE49-F238E27FC236}">
                <a16:creationId xmlns:a16="http://schemas.microsoft.com/office/drawing/2014/main" xmlns="" id="{C4CC0F66-F716-9E4A-A350-90E627E348D3}"/>
              </a:ext>
            </a:extLst>
          </p:cNvPr>
          <p:cNvSpPr txBox="1">
            <a:spLocks/>
          </p:cNvSpPr>
          <p:nvPr/>
        </p:nvSpPr>
        <p:spPr bwMode="auto">
          <a:xfrm>
            <a:off x="126457" y="327767"/>
            <a:ext cx="11701464" cy="415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3500" dirty="0" smtClean="0">
                <a:solidFill>
                  <a:srgbClr val="73B632"/>
                </a:solidFill>
              </a:rPr>
              <a:t>Sinking Islands</a:t>
            </a:r>
            <a:endParaRPr lang="en-CA" sz="3500" dirty="0">
              <a:solidFill>
                <a:srgbClr val="73B632"/>
              </a:solidFill>
            </a:endParaRPr>
          </a:p>
        </p:txBody>
      </p:sp>
      <p:sp>
        <p:nvSpPr>
          <p:cNvPr id="115" name="Title 1">
            <a:extLst>
              <a:ext uri="{FF2B5EF4-FFF2-40B4-BE49-F238E27FC236}">
                <a16:creationId xmlns:a16="http://schemas.microsoft.com/office/drawing/2014/main" xmlns="" id="{C4CC0F66-F716-9E4A-A350-90E627E348D3}"/>
              </a:ext>
            </a:extLst>
          </p:cNvPr>
          <p:cNvSpPr txBox="1">
            <a:spLocks/>
          </p:cNvSpPr>
          <p:nvPr/>
        </p:nvSpPr>
        <p:spPr bwMode="auto">
          <a:xfrm>
            <a:off x="126457" y="742944"/>
            <a:ext cx="1123711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600" noProof="0" dirty="0" smtClean="0">
                <a:solidFill>
                  <a:schemeClr val="tx1"/>
                </a:solidFill>
              </a:rPr>
              <a:t>This activity is designed to help teams learn how to prioritize a list of backlog items and manage WIP </a:t>
            </a:r>
            <a:endParaRPr kumimoji="0" lang="en-CA" sz="1600" b="0" i="0" u="none" strike="noStrike" kern="1200" cap="none" spc="0" normalizeH="0" baseline="0" noProof="0" dirty="0">
              <a:ln>
                <a:noFill/>
              </a:ln>
              <a:solidFill>
                <a:schemeClr val="tx1"/>
              </a:solidFill>
              <a:effectLst/>
              <a:uLnTx/>
              <a:uFillTx/>
            </a:endParaRPr>
          </a:p>
        </p:txBody>
      </p:sp>
      <p:sp>
        <p:nvSpPr>
          <p:cNvPr id="5" name="Rectangle 19"/>
          <p:cNvSpPr>
            <a:spLocks noChangeArrowheads="1"/>
          </p:cNvSpPr>
          <p:nvPr/>
        </p:nvSpPr>
        <p:spPr bwMode="auto">
          <a:xfrm>
            <a:off x="8448742" y="1471737"/>
            <a:ext cx="1896891" cy="4381243"/>
          </a:xfrm>
          <a:prstGeom prst="rect">
            <a:avLst/>
          </a:prstGeom>
          <a:ln w="28575">
            <a:solidFill>
              <a:srgbClr val="EF4051"/>
            </a:solidFill>
            <a:headEnd/>
            <a:tailEnd/>
          </a:ln>
        </p:spPr>
        <p:style>
          <a:lnRef idx="2">
            <a:schemeClr val="dk1"/>
          </a:lnRef>
          <a:fillRef idx="1">
            <a:schemeClr val="lt1"/>
          </a:fillRef>
          <a:effectRef idx="0">
            <a:schemeClr val="dk1"/>
          </a:effectRef>
          <a:fontRef idx="minor">
            <a:schemeClr val="dk1"/>
          </a:fontRef>
        </p:style>
        <p:txBody>
          <a:bodyPr wrap="square" lIns="88900" tIns="88900" rIns="88900" bIns="88900" anchor="ctr"/>
          <a:lstStyle/>
          <a:p>
            <a:pPr algn="ctr">
              <a:defRPr/>
            </a:pPr>
            <a:r>
              <a:rPr lang="en-US" sz="1400" dirty="0">
                <a:solidFill>
                  <a:schemeClr val="bg1"/>
                </a:solidFill>
                <a:ea typeface="ＭＳ Ｐゴシック" pitchFamily="50" charset="-128"/>
              </a:rPr>
              <a:t>Text runs here</a:t>
            </a:r>
            <a:endParaRPr lang="en-US" altLang="ja-JP" sz="1400" dirty="0">
              <a:solidFill>
                <a:schemeClr val="bg1"/>
              </a:solidFill>
              <a:ea typeface="ＭＳ Ｐゴシック" pitchFamily="50" charset="-128"/>
            </a:endParaRPr>
          </a:p>
        </p:txBody>
      </p:sp>
      <p:sp>
        <p:nvSpPr>
          <p:cNvPr id="6" name="Rectangle 19"/>
          <p:cNvSpPr>
            <a:spLocks noChangeArrowheads="1"/>
          </p:cNvSpPr>
          <p:nvPr/>
        </p:nvSpPr>
        <p:spPr bwMode="auto">
          <a:xfrm>
            <a:off x="5935999" y="1471738"/>
            <a:ext cx="1896891" cy="4381243"/>
          </a:xfrm>
          <a:prstGeom prst="rect">
            <a:avLst/>
          </a:prstGeom>
          <a:ln w="28575">
            <a:solidFill>
              <a:srgbClr val="73B632"/>
            </a:solidFill>
            <a:headEnd/>
            <a:tailEnd/>
          </a:ln>
        </p:spPr>
        <p:style>
          <a:lnRef idx="2">
            <a:schemeClr val="dk1"/>
          </a:lnRef>
          <a:fillRef idx="1">
            <a:schemeClr val="lt1"/>
          </a:fillRef>
          <a:effectRef idx="0">
            <a:schemeClr val="dk1"/>
          </a:effectRef>
          <a:fontRef idx="minor">
            <a:schemeClr val="dk1"/>
          </a:fontRef>
        </p:style>
        <p:txBody>
          <a:bodyPr wrap="square" lIns="88900" tIns="88900" rIns="88900" bIns="88900" anchor="ctr"/>
          <a:lstStyle/>
          <a:p>
            <a:pPr algn="ctr">
              <a:defRPr/>
            </a:pPr>
            <a:r>
              <a:rPr lang="en-US" sz="1400" dirty="0">
                <a:solidFill>
                  <a:schemeClr val="bg1"/>
                </a:solidFill>
                <a:ea typeface="ＭＳ Ｐゴシック" pitchFamily="50" charset="-128"/>
              </a:rPr>
              <a:t>Text runs here</a:t>
            </a:r>
            <a:endParaRPr lang="en-US" altLang="ja-JP" sz="1400" dirty="0">
              <a:solidFill>
                <a:schemeClr val="bg1"/>
              </a:solidFill>
              <a:ea typeface="ＭＳ Ｐゴシック" pitchFamily="50" charset="-128"/>
            </a:endParaRPr>
          </a:p>
        </p:txBody>
      </p:sp>
      <p:sp>
        <p:nvSpPr>
          <p:cNvPr id="7" name="Rectangle 19"/>
          <p:cNvSpPr>
            <a:spLocks noChangeArrowheads="1"/>
          </p:cNvSpPr>
          <p:nvPr/>
        </p:nvSpPr>
        <p:spPr bwMode="auto">
          <a:xfrm>
            <a:off x="3423256" y="1471738"/>
            <a:ext cx="1896891" cy="4381243"/>
          </a:xfrm>
          <a:prstGeom prst="rect">
            <a:avLst/>
          </a:prstGeom>
          <a:ln w="28575">
            <a:solidFill>
              <a:srgbClr val="E47623"/>
            </a:solidFill>
            <a:headEnd/>
            <a:tailEnd/>
          </a:ln>
        </p:spPr>
        <p:style>
          <a:lnRef idx="2">
            <a:schemeClr val="dk1"/>
          </a:lnRef>
          <a:fillRef idx="1">
            <a:schemeClr val="lt1"/>
          </a:fillRef>
          <a:effectRef idx="0">
            <a:schemeClr val="dk1"/>
          </a:effectRef>
          <a:fontRef idx="minor">
            <a:schemeClr val="dk1"/>
          </a:fontRef>
        </p:style>
        <p:txBody>
          <a:bodyPr wrap="square" lIns="88900" tIns="88900" rIns="88900" bIns="88900" anchor="ctr"/>
          <a:lstStyle/>
          <a:p>
            <a:pPr algn="ctr">
              <a:defRPr/>
            </a:pPr>
            <a:r>
              <a:rPr lang="en-US" sz="1400" dirty="0">
                <a:solidFill>
                  <a:schemeClr val="bg1"/>
                </a:solidFill>
                <a:ea typeface="ＭＳ Ｐゴシック" pitchFamily="50" charset="-128"/>
              </a:rPr>
              <a:t>Text runs here</a:t>
            </a:r>
            <a:endParaRPr lang="en-US" altLang="ja-JP" sz="1400" dirty="0">
              <a:solidFill>
                <a:schemeClr val="bg1"/>
              </a:solidFill>
              <a:ea typeface="ＭＳ Ｐゴシック" pitchFamily="50" charset="-128"/>
            </a:endParaRPr>
          </a:p>
        </p:txBody>
      </p:sp>
      <p:sp>
        <p:nvSpPr>
          <p:cNvPr id="8" name="Rectangle 19"/>
          <p:cNvSpPr>
            <a:spLocks noChangeArrowheads="1"/>
          </p:cNvSpPr>
          <p:nvPr/>
        </p:nvSpPr>
        <p:spPr bwMode="auto">
          <a:xfrm>
            <a:off x="910513" y="1471736"/>
            <a:ext cx="1896891" cy="4381243"/>
          </a:xfrm>
          <a:prstGeom prst="rect">
            <a:avLst/>
          </a:prstGeom>
          <a:ln w="28575">
            <a:solidFill>
              <a:srgbClr val="0070C0"/>
            </a:solidFill>
            <a:headEnd/>
            <a:tailEnd/>
          </a:ln>
        </p:spPr>
        <p:style>
          <a:lnRef idx="2">
            <a:schemeClr val="dk1"/>
          </a:lnRef>
          <a:fillRef idx="1">
            <a:schemeClr val="lt1"/>
          </a:fillRef>
          <a:effectRef idx="0">
            <a:schemeClr val="dk1"/>
          </a:effectRef>
          <a:fontRef idx="minor">
            <a:schemeClr val="dk1"/>
          </a:fontRef>
        </p:style>
        <p:txBody>
          <a:bodyPr wrap="square" lIns="88900" tIns="88900" rIns="88900" bIns="88900" anchor="ctr"/>
          <a:lstStyle/>
          <a:p>
            <a:pPr algn="ctr">
              <a:defRPr/>
            </a:pPr>
            <a:r>
              <a:rPr lang="en-US" sz="1400" dirty="0">
                <a:solidFill>
                  <a:schemeClr val="bg1"/>
                </a:solidFill>
                <a:ea typeface="ＭＳ Ｐゴシック" pitchFamily="50" charset="-128"/>
              </a:rPr>
              <a:t>Text runs here</a:t>
            </a:r>
            <a:endParaRPr lang="en-US" altLang="ja-JP" sz="1400" dirty="0">
              <a:solidFill>
                <a:schemeClr val="bg1"/>
              </a:solidFill>
              <a:ea typeface="ＭＳ Ｐゴシック" pitchFamily="50" charset="-128"/>
            </a:endParaRPr>
          </a:p>
        </p:txBody>
      </p:sp>
      <p:sp>
        <p:nvSpPr>
          <p:cNvPr id="9" name="AutoShape 12"/>
          <p:cNvSpPr>
            <a:spLocks noChangeArrowheads="1"/>
          </p:cNvSpPr>
          <p:nvPr/>
        </p:nvSpPr>
        <p:spPr bwMode="auto">
          <a:xfrm>
            <a:off x="2992338" y="1638500"/>
            <a:ext cx="245983" cy="4047713"/>
          </a:xfrm>
          <a:prstGeom prst="homePlate">
            <a:avLst>
              <a:gd name="adj" fmla="val 100000"/>
            </a:avLst>
          </a:prstGeom>
          <a:solidFill>
            <a:schemeClr val="bg2">
              <a:lumMod val="90000"/>
            </a:schemeClr>
          </a:solidFill>
          <a:ln w="6350" algn="ctr">
            <a:noFill/>
            <a:miter lim="800000"/>
            <a:headEnd/>
            <a:tailEnd/>
          </a:ln>
        </p:spPr>
        <p:txBody>
          <a:bodyPr wrap="square" lIns="88900" tIns="88900" rIns="88900" bIns="88900" anchor="ctr"/>
          <a:lstStyle/>
          <a:p>
            <a:pPr algn="ctr"/>
            <a:endParaRPr lang="en-US" sz="1400" dirty="0"/>
          </a:p>
        </p:txBody>
      </p:sp>
      <p:sp>
        <p:nvSpPr>
          <p:cNvPr id="10" name="AutoShape 12"/>
          <p:cNvSpPr>
            <a:spLocks noChangeArrowheads="1"/>
          </p:cNvSpPr>
          <p:nvPr/>
        </p:nvSpPr>
        <p:spPr bwMode="auto">
          <a:xfrm>
            <a:off x="5499033" y="1638500"/>
            <a:ext cx="245983" cy="4047713"/>
          </a:xfrm>
          <a:prstGeom prst="homePlate">
            <a:avLst>
              <a:gd name="adj" fmla="val 100000"/>
            </a:avLst>
          </a:prstGeom>
          <a:solidFill>
            <a:schemeClr val="bg2">
              <a:lumMod val="90000"/>
            </a:schemeClr>
          </a:solidFill>
          <a:ln w="6350" algn="ctr">
            <a:noFill/>
            <a:miter lim="800000"/>
            <a:headEnd/>
            <a:tailEnd/>
          </a:ln>
        </p:spPr>
        <p:txBody>
          <a:bodyPr wrap="square" lIns="88900" tIns="88900" rIns="88900" bIns="88900" anchor="ctr"/>
          <a:lstStyle/>
          <a:p>
            <a:pPr algn="ctr"/>
            <a:endParaRPr lang="en-US" sz="1400" dirty="0"/>
          </a:p>
        </p:txBody>
      </p:sp>
      <p:sp>
        <p:nvSpPr>
          <p:cNvPr id="11" name="AutoShape 12"/>
          <p:cNvSpPr>
            <a:spLocks noChangeArrowheads="1"/>
          </p:cNvSpPr>
          <p:nvPr/>
        </p:nvSpPr>
        <p:spPr bwMode="auto">
          <a:xfrm>
            <a:off x="8018281" y="1638499"/>
            <a:ext cx="245983" cy="4047713"/>
          </a:xfrm>
          <a:prstGeom prst="homePlate">
            <a:avLst>
              <a:gd name="adj" fmla="val 100000"/>
            </a:avLst>
          </a:prstGeom>
          <a:solidFill>
            <a:schemeClr val="bg2">
              <a:lumMod val="90000"/>
            </a:schemeClr>
          </a:solidFill>
          <a:ln w="6350" algn="ctr">
            <a:noFill/>
            <a:miter lim="800000"/>
            <a:headEnd/>
            <a:tailEnd/>
          </a:ln>
        </p:spPr>
        <p:txBody>
          <a:bodyPr wrap="square" lIns="88900" tIns="88900" rIns="88900" bIns="88900" anchor="ctr"/>
          <a:lstStyle/>
          <a:p>
            <a:pPr algn="ctr"/>
            <a:endParaRPr lang="en-US" sz="1400" dirty="0"/>
          </a:p>
        </p:txBody>
      </p:sp>
      <p:sp>
        <p:nvSpPr>
          <p:cNvPr id="12" name="Oval 11"/>
          <p:cNvSpPr>
            <a:spLocks noChangeAspect="1"/>
          </p:cNvSpPr>
          <p:nvPr/>
        </p:nvSpPr>
        <p:spPr bwMode="gray">
          <a:xfrm>
            <a:off x="1625634" y="1238411"/>
            <a:ext cx="466649" cy="466649"/>
          </a:xfrm>
          <a:prstGeom prst="ellipse">
            <a:avLst/>
          </a:prstGeom>
          <a:solidFill>
            <a:schemeClr val="bg1"/>
          </a:solidFill>
          <a:ln w="19050" algn="ctr">
            <a:solidFill>
              <a:schemeClr val="tx1"/>
            </a:solidFill>
            <a:miter lim="800000"/>
            <a:headEnd/>
            <a:tailEnd/>
          </a:ln>
        </p:spPr>
        <p:txBody>
          <a:bodyPr wrap="square" lIns="0" tIns="0" rIns="0" bIns="0" rtlCol="0" anchor="ctr"/>
          <a:lstStyle/>
          <a:p>
            <a:pPr algn="ctr">
              <a:buFont typeface="Wingdings 2" pitchFamily="18" charset="2"/>
              <a:buNone/>
            </a:pPr>
            <a:r>
              <a:rPr lang="en-GB" sz="2400" dirty="0" smtClean="0"/>
              <a:t>1</a:t>
            </a:r>
            <a:endParaRPr lang="en-GB" sz="2400" dirty="0"/>
          </a:p>
        </p:txBody>
      </p:sp>
      <p:sp>
        <p:nvSpPr>
          <p:cNvPr id="13" name="Oval 12"/>
          <p:cNvSpPr>
            <a:spLocks noChangeAspect="1"/>
          </p:cNvSpPr>
          <p:nvPr/>
        </p:nvSpPr>
        <p:spPr bwMode="gray">
          <a:xfrm>
            <a:off x="4138249" y="1238411"/>
            <a:ext cx="466649" cy="466649"/>
          </a:xfrm>
          <a:prstGeom prst="ellipse">
            <a:avLst/>
          </a:prstGeom>
          <a:solidFill>
            <a:schemeClr val="bg1"/>
          </a:solidFill>
          <a:ln w="19050" algn="ctr">
            <a:solidFill>
              <a:schemeClr val="tx1"/>
            </a:solidFill>
            <a:miter lim="800000"/>
            <a:headEnd/>
            <a:tailEnd/>
          </a:ln>
        </p:spPr>
        <p:txBody>
          <a:bodyPr wrap="square" lIns="0" tIns="0" rIns="0" bIns="0" rtlCol="0" anchor="ctr"/>
          <a:lstStyle/>
          <a:p>
            <a:pPr algn="ctr">
              <a:buFont typeface="Wingdings 2" pitchFamily="18" charset="2"/>
              <a:buNone/>
            </a:pPr>
            <a:r>
              <a:rPr lang="en-GB" sz="2400" dirty="0" smtClean="0"/>
              <a:t>2</a:t>
            </a:r>
            <a:endParaRPr lang="en-GB" sz="2400" dirty="0"/>
          </a:p>
        </p:txBody>
      </p:sp>
      <p:sp>
        <p:nvSpPr>
          <p:cNvPr id="14" name="Oval 13"/>
          <p:cNvSpPr>
            <a:spLocks noChangeAspect="1"/>
          </p:cNvSpPr>
          <p:nvPr/>
        </p:nvSpPr>
        <p:spPr bwMode="gray">
          <a:xfrm>
            <a:off x="6651119" y="1238411"/>
            <a:ext cx="466649" cy="466649"/>
          </a:xfrm>
          <a:prstGeom prst="ellipse">
            <a:avLst/>
          </a:prstGeom>
          <a:solidFill>
            <a:schemeClr val="bg1"/>
          </a:solidFill>
          <a:ln w="19050" algn="ctr">
            <a:solidFill>
              <a:schemeClr val="tx1"/>
            </a:solidFill>
            <a:miter lim="800000"/>
            <a:headEnd/>
            <a:tailEnd/>
          </a:ln>
        </p:spPr>
        <p:txBody>
          <a:bodyPr wrap="square" lIns="0" tIns="0" rIns="0" bIns="0" rtlCol="0" anchor="ctr"/>
          <a:lstStyle/>
          <a:p>
            <a:pPr algn="ctr">
              <a:buFont typeface="Wingdings 2" pitchFamily="18" charset="2"/>
              <a:buNone/>
            </a:pPr>
            <a:r>
              <a:rPr lang="en-GB" sz="2400" dirty="0"/>
              <a:t>3</a:t>
            </a:r>
          </a:p>
        </p:txBody>
      </p:sp>
      <p:sp>
        <p:nvSpPr>
          <p:cNvPr id="15" name="Oval 14"/>
          <p:cNvSpPr>
            <a:spLocks noChangeAspect="1"/>
          </p:cNvSpPr>
          <p:nvPr/>
        </p:nvSpPr>
        <p:spPr bwMode="gray">
          <a:xfrm>
            <a:off x="9163862" y="1238410"/>
            <a:ext cx="466649" cy="466649"/>
          </a:xfrm>
          <a:prstGeom prst="ellipse">
            <a:avLst/>
          </a:prstGeom>
          <a:solidFill>
            <a:schemeClr val="bg1"/>
          </a:solidFill>
          <a:ln w="19050" algn="ctr">
            <a:solidFill>
              <a:schemeClr val="tx1"/>
            </a:solidFill>
            <a:miter lim="800000"/>
            <a:headEnd/>
            <a:tailEnd/>
          </a:ln>
        </p:spPr>
        <p:txBody>
          <a:bodyPr wrap="square" lIns="0" tIns="0" rIns="0" bIns="0" rtlCol="0" anchor="ctr"/>
          <a:lstStyle/>
          <a:p>
            <a:pPr algn="ctr">
              <a:buFont typeface="Wingdings 2" pitchFamily="18" charset="2"/>
              <a:buNone/>
            </a:pPr>
            <a:r>
              <a:rPr lang="en-GB" sz="2400" dirty="0" smtClean="0"/>
              <a:t>4</a:t>
            </a:r>
            <a:endParaRPr lang="en-GB" sz="2400" dirty="0"/>
          </a:p>
        </p:txBody>
      </p:sp>
      <p:sp>
        <p:nvSpPr>
          <p:cNvPr id="2" name="TextBox 1"/>
          <p:cNvSpPr txBox="1"/>
          <p:nvPr/>
        </p:nvSpPr>
        <p:spPr>
          <a:xfrm>
            <a:off x="979685" y="1929974"/>
            <a:ext cx="1758546" cy="1477328"/>
          </a:xfrm>
          <a:prstGeom prst="rect">
            <a:avLst/>
          </a:prstGeom>
          <a:noFill/>
        </p:spPr>
        <p:txBody>
          <a:bodyPr wrap="square" rtlCol="0">
            <a:spAutoFit/>
          </a:bodyPr>
          <a:lstStyle/>
          <a:p>
            <a:pPr algn="ctr"/>
            <a:r>
              <a:rPr lang="en-US" dirty="0" smtClean="0"/>
              <a:t>Identify backlog items that need prioritization. They are the islands.</a:t>
            </a:r>
            <a:endParaRPr lang="fr-CA" dirty="0"/>
          </a:p>
        </p:txBody>
      </p:sp>
      <p:sp>
        <p:nvSpPr>
          <p:cNvPr id="17" name="TextBox 16"/>
          <p:cNvSpPr txBox="1"/>
          <p:nvPr/>
        </p:nvSpPr>
        <p:spPr>
          <a:xfrm>
            <a:off x="3511966" y="2078240"/>
            <a:ext cx="1758546" cy="1200329"/>
          </a:xfrm>
          <a:prstGeom prst="rect">
            <a:avLst/>
          </a:prstGeom>
          <a:noFill/>
        </p:spPr>
        <p:txBody>
          <a:bodyPr wrap="square" rtlCol="0">
            <a:spAutoFit/>
          </a:bodyPr>
          <a:lstStyle/>
          <a:p>
            <a:pPr algn="ctr"/>
            <a:r>
              <a:rPr lang="en-US" dirty="0" smtClean="0"/>
              <a:t>Stand on the island that you think needs to be saved.</a:t>
            </a:r>
            <a:endParaRPr lang="fr-CA" dirty="0"/>
          </a:p>
        </p:txBody>
      </p:sp>
      <p:sp>
        <p:nvSpPr>
          <p:cNvPr id="18" name="TextBox 17"/>
          <p:cNvSpPr txBox="1"/>
          <p:nvPr/>
        </p:nvSpPr>
        <p:spPr>
          <a:xfrm>
            <a:off x="3492300" y="3656824"/>
            <a:ext cx="1758546" cy="923330"/>
          </a:xfrm>
          <a:prstGeom prst="rect">
            <a:avLst/>
          </a:prstGeom>
          <a:noFill/>
        </p:spPr>
        <p:txBody>
          <a:bodyPr wrap="square" rtlCol="0">
            <a:spAutoFit/>
          </a:bodyPr>
          <a:lstStyle/>
          <a:p>
            <a:pPr algn="ctr"/>
            <a:r>
              <a:rPr lang="en-US" dirty="0" smtClean="0"/>
              <a:t>Islands with no participants </a:t>
            </a:r>
            <a:r>
              <a:rPr lang="en-US" b="1" dirty="0" smtClean="0"/>
              <a:t>sink</a:t>
            </a:r>
            <a:r>
              <a:rPr lang="en-US" dirty="0" smtClean="0"/>
              <a:t>.</a:t>
            </a:r>
            <a:endParaRPr lang="fr-CA" dirty="0"/>
          </a:p>
        </p:txBody>
      </p:sp>
      <p:sp>
        <p:nvSpPr>
          <p:cNvPr id="19" name="TextBox 18"/>
          <p:cNvSpPr txBox="1"/>
          <p:nvPr/>
        </p:nvSpPr>
        <p:spPr>
          <a:xfrm>
            <a:off x="6005170" y="2078240"/>
            <a:ext cx="1758546" cy="2862322"/>
          </a:xfrm>
          <a:prstGeom prst="rect">
            <a:avLst/>
          </a:prstGeom>
          <a:noFill/>
        </p:spPr>
        <p:txBody>
          <a:bodyPr wrap="square" rtlCol="0">
            <a:spAutoFit/>
          </a:bodyPr>
          <a:lstStyle/>
          <a:p>
            <a:pPr algn="ctr"/>
            <a:r>
              <a:rPr lang="en-US" dirty="0" smtClean="0"/>
              <a:t>Select a representative for your island.</a:t>
            </a:r>
          </a:p>
          <a:p>
            <a:pPr algn="ctr"/>
            <a:endParaRPr lang="en-US" dirty="0"/>
          </a:p>
          <a:p>
            <a:pPr algn="ctr"/>
            <a:r>
              <a:rPr lang="en-US" dirty="0" smtClean="0"/>
              <a:t>Each representative : describe why </a:t>
            </a:r>
            <a:r>
              <a:rPr lang="en-US" b="1" dirty="0" smtClean="0"/>
              <a:t>your</a:t>
            </a:r>
            <a:r>
              <a:rPr lang="en-US" dirty="0" smtClean="0"/>
              <a:t> island needs to be saved.</a:t>
            </a:r>
            <a:endParaRPr lang="fr-CA" dirty="0"/>
          </a:p>
        </p:txBody>
      </p:sp>
      <p:sp>
        <p:nvSpPr>
          <p:cNvPr id="20" name="TextBox 19"/>
          <p:cNvSpPr txBox="1"/>
          <p:nvPr/>
        </p:nvSpPr>
        <p:spPr>
          <a:xfrm>
            <a:off x="8517913" y="2078240"/>
            <a:ext cx="1758546" cy="2585323"/>
          </a:xfrm>
          <a:prstGeom prst="rect">
            <a:avLst/>
          </a:prstGeom>
          <a:noFill/>
        </p:spPr>
        <p:txBody>
          <a:bodyPr wrap="square" rtlCol="0">
            <a:spAutoFit/>
          </a:bodyPr>
          <a:lstStyle/>
          <a:p>
            <a:pPr algn="ctr"/>
            <a:r>
              <a:rPr lang="en-US" dirty="0" smtClean="0"/>
              <a:t>Stand on the island that you think needs to be saved.</a:t>
            </a:r>
          </a:p>
          <a:p>
            <a:pPr algn="ctr"/>
            <a:endParaRPr lang="en-US" dirty="0"/>
          </a:p>
          <a:p>
            <a:pPr algn="ctr"/>
            <a:r>
              <a:rPr lang="en-US" dirty="0" smtClean="0"/>
              <a:t>Islands with the least amount of participants </a:t>
            </a:r>
            <a:r>
              <a:rPr lang="en-US" b="1" dirty="0" smtClean="0"/>
              <a:t>sink.</a:t>
            </a:r>
            <a:endParaRPr lang="fr-CA" b="1" dirty="0"/>
          </a:p>
        </p:txBody>
      </p:sp>
      <p:grpSp>
        <p:nvGrpSpPr>
          <p:cNvPr id="16" name="Group 15"/>
          <p:cNvGrpSpPr/>
          <p:nvPr/>
        </p:nvGrpSpPr>
        <p:grpSpPr>
          <a:xfrm>
            <a:off x="1428801" y="4974437"/>
            <a:ext cx="745814" cy="745813"/>
            <a:chOff x="889640" y="3339918"/>
            <a:chExt cx="1998618" cy="2002535"/>
          </a:xfrm>
        </p:grpSpPr>
        <p:sp>
          <p:nvSpPr>
            <p:cNvPr id="21" name="Oval 20"/>
            <p:cNvSpPr/>
            <p:nvPr/>
          </p:nvSpPr>
          <p:spPr>
            <a:xfrm>
              <a:off x="889640" y="3339918"/>
              <a:ext cx="1998618" cy="2002535"/>
            </a:xfrm>
            <a:prstGeom prst="ellipse">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23" name="Group 22"/>
            <p:cNvGrpSpPr/>
            <p:nvPr/>
          </p:nvGrpSpPr>
          <p:grpSpPr>
            <a:xfrm>
              <a:off x="1419939" y="3916259"/>
              <a:ext cx="914400" cy="914400"/>
              <a:chOff x="7324726" y="2465388"/>
              <a:chExt cx="323850" cy="404812"/>
            </a:xfrm>
          </p:grpSpPr>
          <p:sp>
            <p:nvSpPr>
              <p:cNvPr id="24"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7"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9"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grpSp>
        <p:nvGrpSpPr>
          <p:cNvPr id="55" name="Group 266"/>
          <p:cNvGrpSpPr>
            <a:grpSpLocks noChangeAspect="1"/>
          </p:cNvGrpSpPr>
          <p:nvPr/>
        </p:nvGrpSpPr>
        <p:grpSpPr bwMode="auto">
          <a:xfrm>
            <a:off x="6511536" y="5023865"/>
            <a:ext cx="745813" cy="745813"/>
            <a:chOff x="1926" y="792"/>
            <a:chExt cx="340" cy="340"/>
          </a:xfrm>
          <a:solidFill>
            <a:schemeClr val="tx1"/>
          </a:solidFill>
        </p:grpSpPr>
        <p:sp>
          <p:nvSpPr>
            <p:cNvPr id="56" name="Freeform 267"/>
            <p:cNvSpPr>
              <a:spLocks noEditPoints="1"/>
            </p:cNvSpPr>
            <p:nvPr/>
          </p:nvSpPr>
          <p:spPr bwMode="auto">
            <a:xfrm>
              <a:off x="1926"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268"/>
            <p:cNvSpPr>
              <a:spLocks noEditPoints="1"/>
            </p:cNvSpPr>
            <p:nvPr/>
          </p:nvSpPr>
          <p:spPr bwMode="auto">
            <a:xfrm>
              <a:off x="1996" y="875"/>
              <a:ext cx="196" cy="157"/>
            </a:xfrm>
            <a:custGeom>
              <a:avLst/>
              <a:gdLst>
                <a:gd name="T0" fmla="*/ 75 w 295"/>
                <a:gd name="T1" fmla="*/ 163 h 237"/>
                <a:gd name="T2" fmla="*/ 118 w 295"/>
                <a:gd name="T3" fmla="*/ 120 h 237"/>
                <a:gd name="T4" fmla="*/ 75 w 295"/>
                <a:gd name="T5" fmla="*/ 77 h 237"/>
                <a:gd name="T6" fmla="*/ 32 w 295"/>
                <a:gd name="T7" fmla="*/ 120 h 237"/>
                <a:gd name="T8" fmla="*/ 75 w 295"/>
                <a:gd name="T9" fmla="*/ 163 h 237"/>
                <a:gd name="T10" fmla="*/ 75 w 295"/>
                <a:gd name="T11" fmla="*/ 99 h 237"/>
                <a:gd name="T12" fmla="*/ 96 w 295"/>
                <a:gd name="T13" fmla="*/ 120 h 237"/>
                <a:gd name="T14" fmla="*/ 75 w 295"/>
                <a:gd name="T15" fmla="*/ 141 h 237"/>
                <a:gd name="T16" fmla="*/ 54 w 295"/>
                <a:gd name="T17" fmla="*/ 120 h 237"/>
                <a:gd name="T18" fmla="*/ 75 w 295"/>
                <a:gd name="T19" fmla="*/ 99 h 237"/>
                <a:gd name="T20" fmla="*/ 171 w 295"/>
                <a:gd name="T21" fmla="*/ 90 h 237"/>
                <a:gd name="T22" fmla="*/ 182 w 295"/>
                <a:gd name="T23" fmla="*/ 119 h 237"/>
                <a:gd name="T24" fmla="*/ 171 w 295"/>
                <a:gd name="T25" fmla="*/ 148 h 237"/>
                <a:gd name="T26" fmla="*/ 163 w 295"/>
                <a:gd name="T27" fmla="*/ 151 h 237"/>
                <a:gd name="T28" fmla="*/ 156 w 295"/>
                <a:gd name="T29" fmla="*/ 149 h 237"/>
                <a:gd name="T30" fmla="*/ 155 w 295"/>
                <a:gd name="T31" fmla="*/ 133 h 237"/>
                <a:gd name="T32" fmla="*/ 161 w 295"/>
                <a:gd name="T33" fmla="*/ 119 h 237"/>
                <a:gd name="T34" fmla="*/ 155 w 295"/>
                <a:gd name="T35" fmla="*/ 105 h 237"/>
                <a:gd name="T36" fmla="*/ 156 w 295"/>
                <a:gd name="T37" fmla="*/ 90 h 237"/>
                <a:gd name="T38" fmla="*/ 171 w 295"/>
                <a:gd name="T39" fmla="*/ 90 h 237"/>
                <a:gd name="T40" fmla="*/ 239 w 295"/>
                <a:gd name="T41" fmla="*/ 119 h 237"/>
                <a:gd name="T42" fmla="*/ 204 w 295"/>
                <a:gd name="T43" fmla="*/ 192 h 237"/>
                <a:gd name="T44" fmla="*/ 197 w 295"/>
                <a:gd name="T45" fmla="*/ 194 h 237"/>
                <a:gd name="T46" fmla="*/ 189 w 295"/>
                <a:gd name="T47" fmla="*/ 191 h 237"/>
                <a:gd name="T48" fmla="*/ 190 w 295"/>
                <a:gd name="T49" fmla="*/ 176 h 237"/>
                <a:gd name="T50" fmla="*/ 217 w 295"/>
                <a:gd name="T51" fmla="*/ 119 h 237"/>
                <a:gd name="T52" fmla="*/ 190 w 295"/>
                <a:gd name="T53" fmla="*/ 63 h 237"/>
                <a:gd name="T54" fmla="*/ 189 w 295"/>
                <a:gd name="T55" fmla="*/ 48 h 237"/>
                <a:gd name="T56" fmla="*/ 204 w 295"/>
                <a:gd name="T57" fmla="*/ 47 h 237"/>
                <a:gd name="T58" fmla="*/ 239 w 295"/>
                <a:gd name="T59" fmla="*/ 119 h 237"/>
                <a:gd name="T60" fmla="*/ 295 w 295"/>
                <a:gd name="T61" fmla="*/ 119 h 237"/>
                <a:gd name="T62" fmla="*/ 238 w 295"/>
                <a:gd name="T63" fmla="*/ 235 h 237"/>
                <a:gd name="T64" fmla="*/ 231 w 295"/>
                <a:gd name="T65" fmla="*/ 237 h 237"/>
                <a:gd name="T66" fmla="*/ 223 w 295"/>
                <a:gd name="T67" fmla="*/ 233 h 237"/>
                <a:gd name="T68" fmla="*/ 225 w 295"/>
                <a:gd name="T69" fmla="*/ 218 h 237"/>
                <a:gd name="T70" fmla="*/ 274 w 295"/>
                <a:gd name="T71" fmla="*/ 119 h 237"/>
                <a:gd name="T72" fmla="*/ 225 w 295"/>
                <a:gd name="T73" fmla="*/ 20 h 237"/>
                <a:gd name="T74" fmla="*/ 223 w 295"/>
                <a:gd name="T75" fmla="*/ 5 h 237"/>
                <a:gd name="T76" fmla="*/ 238 w 295"/>
                <a:gd name="T77" fmla="*/ 3 h 237"/>
                <a:gd name="T78" fmla="*/ 295 w 295"/>
                <a:gd name="T79" fmla="*/ 119 h 237"/>
                <a:gd name="T80" fmla="*/ 150 w 295"/>
                <a:gd name="T81" fmla="*/ 195 h 237"/>
                <a:gd name="T82" fmla="*/ 150 w 295"/>
                <a:gd name="T83" fmla="*/ 227 h 237"/>
                <a:gd name="T84" fmla="*/ 139 w 295"/>
                <a:gd name="T85" fmla="*/ 237 h 237"/>
                <a:gd name="T86" fmla="*/ 128 w 295"/>
                <a:gd name="T87" fmla="*/ 227 h 237"/>
                <a:gd name="T88" fmla="*/ 128 w 295"/>
                <a:gd name="T89" fmla="*/ 205 h 237"/>
                <a:gd name="T90" fmla="*/ 22 w 295"/>
                <a:gd name="T91" fmla="*/ 205 h 237"/>
                <a:gd name="T92" fmla="*/ 22 w 295"/>
                <a:gd name="T93" fmla="*/ 227 h 237"/>
                <a:gd name="T94" fmla="*/ 11 w 295"/>
                <a:gd name="T95" fmla="*/ 237 h 237"/>
                <a:gd name="T96" fmla="*/ 0 w 295"/>
                <a:gd name="T97" fmla="*/ 227 h 237"/>
                <a:gd name="T98" fmla="*/ 0 w 295"/>
                <a:gd name="T99" fmla="*/ 195 h 237"/>
                <a:gd name="T100" fmla="*/ 11 w 295"/>
                <a:gd name="T101" fmla="*/ 184 h 237"/>
                <a:gd name="T102" fmla="*/ 139 w 295"/>
                <a:gd name="T103" fmla="*/ 184 h 237"/>
                <a:gd name="T104" fmla="*/ 150 w 295"/>
                <a:gd name="T105" fmla="*/ 19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5" h="237">
                  <a:moveTo>
                    <a:pt x="75" y="163"/>
                  </a:moveTo>
                  <a:cubicBezTo>
                    <a:pt x="99" y="163"/>
                    <a:pt x="118" y="144"/>
                    <a:pt x="118" y="120"/>
                  </a:cubicBezTo>
                  <a:cubicBezTo>
                    <a:pt x="118" y="96"/>
                    <a:pt x="99" y="77"/>
                    <a:pt x="75" y="77"/>
                  </a:cubicBezTo>
                  <a:cubicBezTo>
                    <a:pt x="51" y="77"/>
                    <a:pt x="32" y="96"/>
                    <a:pt x="32" y="120"/>
                  </a:cubicBezTo>
                  <a:cubicBezTo>
                    <a:pt x="32" y="144"/>
                    <a:pt x="51" y="163"/>
                    <a:pt x="75" y="163"/>
                  </a:cubicBezTo>
                  <a:close/>
                  <a:moveTo>
                    <a:pt x="75" y="99"/>
                  </a:moveTo>
                  <a:cubicBezTo>
                    <a:pt x="87" y="99"/>
                    <a:pt x="96" y="108"/>
                    <a:pt x="96" y="120"/>
                  </a:cubicBezTo>
                  <a:cubicBezTo>
                    <a:pt x="96" y="132"/>
                    <a:pt x="87" y="141"/>
                    <a:pt x="75" y="141"/>
                  </a:cubicBezTo>
                  <a:cubicBezTo>
                    <a:pt x="63" y="141"/>
                    <a:pt x="54" y="132"/>
                    <a:pt x="54" y="120"/>
                  </a:cubicBezTo>
                  <a:cubicBezTo>
                    <a:pt x="54" y="108"/>
                    <a:pt x="63" y="99"/>
                    <a:pt x="75" y="99"/>
                  </a:cubicBezTo>
                  <a:close/>
                  <a:moveTo>
                    <a:pt x="171" y="90"/>
                  </a:moveTo>
                  <a:cubicBezTo>
                    <a:pt x="178" y="98"/>
                    <a:pt x="182" y="109"/>
                    <a:pt x="182" y="119"/>
                  </a:cubicBezTo>
                  <a:cubicBezTo>
                    <a:pt x="182" y="130"/>
                    <a:pt x="178" y="140"/>
                    <a:pt x="171" y="148"/>
                  </a:cubicBezTo>
                  <a:cubicBezTo>
                    <a:pt x="169" y="150"/>
                    <a:pt x="166" y="151"/>
                    <a:pt x="163" y="151"/>
                  </a:cubicBezTo>
                  <a:cubicBezTo>
                    <a:pt x="160" y="151"/>
                    <a:pt x="158" y="150"/>
                    <a:pt x="156" y="149"/>
                  </a:cubicBezTo>
                  <a:cubicBezTo>
                    <a:pt x="151" y="144"/>
                    <a:pt x="151" y="138"/>
                    <a:pt x="155" y="133"/>
                  </a:cubicBezTo>
                  <a:cubicBezTo>
                    <a:pt x="159" y="130"/>
                    <a:pt x="161" y="124"/>
                    <a:pt x="161" y="119"/>
                  </a:cubicBezTo>
                  <a:cubicBezTo>
                    <a:pt x="161" y="114"/>
                    <a:pt x="159" y="109"/>
                    <a:pt x="155" y="105"/>
                  </a:cubicBezTo>
                  <a:cubicBezTo>
                    <a:pt x="151" y="101"/>
                    <a:pt x="151" y="94"/>
                    <a:pt x="156" y="90"/>
                  </a:cubicBezTo>
                  <a:cubicBezTo>
                    <a:pt x="160" y="86"/>
                    <a:pt x="167" y="86"/>
                    <a:pt x="171" y="90"/>
                  </a:cubicBezTo>
                  <a:close/>
                  <a:moveTo>
                    <a:pt x="239" y="119"/>
                  </a:moveTo>
                  <a:cubicBezTo>
                    <a:pt x="239" y="147"/>
                    <a:pt x="226" y="174"/>
                    <a:pt x="204" y="192"/>
                  </a:cubicBezTo>
                  <a:cubicBezTo>
                    <a:pt x="202" y="194"/>
                    <a:pt x="200" y="194"/>
                    <a:pt x="197" y="194"/>
                  </a:cubicBezTo>
                  <a:cubicBezTo>
                    <a:pt x="194" y="194"/>
                    <a:pt x="191" y="193"/>
                    <a:pt x="189" y="191"/>
                  </a:cubicBezTo>
                  <a:cubicBezTo>
                    <a:pt x="185" y="186"/>
                    <a:pt x="186" y="179"/>
                    <a:pt x="190" y="176"/>
                  </a:cubicBezTo>
                  <a:cubicBezTo>
                    <a:pt x="207" y="161"/>
                    <a:pt x="217" y="141"/>
                    <a:pt x="217" y="119"/>
                  </a:cubicBezTo>
                  <a:cubicBezTo>
                    <a:pt x="217" y="98"/>
                    <a:pt x="207" y="77"/>
                    <a:pt x="190" y="63"/>
                  </a:cubicBezTo>
                  <a:cubicBezTo>
                    <a:pt x="186" y="59"/>
                    <a:pt x="185" y="52"/>
                    <a:pt x="189" y="48"/>
                  </a:cubicBezTo>
                  <a:cubicBezTo>
                    <a:pt x="193" y="43"/>
                    <a:pt x="200" y="43"/>
                    <a:pt x="204" y="47"/>
                  </a:cubicBezTo>
                  <a:cubicBezTo>
                    <a:pt x="226" y="65"/>
                    <a:pt x="239" y="91"/>
                    <a:pt x="239" y="119"/>
                  </a:cubicBezTo>
                  <a:close/>
                  <a:moveTo>
                    <a:pt x="295" y="119"/>
                  </a:moveTo>
                  <a:cubicBezTo>
                    <a:pt x="295" y="164"/>
                    <a:pt x="274" y="206"/>
                    <a:pt x="238" y="235"/>
                  </a:cubicBezTo>
                  <a:cubicBezTo>
                    <a:pt x="236" y="237"/>
                    <a:pt x="234" y="237"/>
                    <a:pt x="231" y="237"/>
                  </a:cubicBezTo>
                  <a:cubicBezTo>
                    <a:pt x="228" y="237"/>
                    <a:pt x="225" y="236"/>
                    <a:pt x="223" y="233"/>
                  </a:cubicBezTo>
                  <a:cubicBezTo>
                    <a:pt x="219" y="229"/>
                    <a:pt x="220" y="222"/>
                    <a:pt x="225" y="218"/>
                  </a:cubicBezTo>
                  <a:cubicBezTo>
                    <a:pt x="256" y="194"/>
                    <a:pt x="274" y="158"/>
                    <a:pt x="274" y="119"/>
                  </a:cubicBezTo>
                  <a:cubicBezTo>
                    <a:pt x="274" y="81"/>
                    <a:pt x="256" y="45"/>
                    <a:pt x="225" y="20"/>
                  </a:cubicBezTo>
                  <a:cubicBezTo>
                    <a:pt x="220" y="17"/>
                    <a:pt x="219" y="10"/>
                    <a:pt x="223" y="5"/>
                  </a:cubicBezTo>
                  <a:cubicBezTo>
                    <a:pt x="227" y="1"/>
                    <a:pt x="233" y="0"/>
                    <a:pt x="238" y="3"/>
                  </a:cubicBezTo>
                  <a:cubicBezTo>
                    <a:pt x="274" y="32"/>
                    <a:pt x="295" y="74"/>
                    <a:pt x="295" y="119"/>
                  </a:cubicBezTo>
                  <a:close/>
                  <a:moveTo>
                    <a:pt x="150" y="195"/>
                  </a:moveTo>
                  <a:cubicBezTo>
                    <a:pt x="150" y="227"/>
                    <a:pt x="150" y="227"/>
                    <a:pt x="150" y="227"/>
                  </a:cubicBezTo>
                  <a:cubicBezTo>
                    <a:pt x="150" y="233"/>
                    <a:pt x="145" y="237"/>
                    <a:pt x="139" y="237"/>
                  </a:cubicBezTo>
                  <a:cubicBezTo>
                    <a:pt x="133" y="237"/>
                    <a:pt x="128" y="233"/>
                    <a:pt x="128" y="227"/>
                  </a:cubicBezTo>
                  <a:cubicBezTo>
                    <a:pt x="128" y="205"/>
                    <a:pt x="128" y="205"/>
                    <a:pt x="128" y="205"/>
                  </a:cubicBezTo>
                  <a:cubicBezTo>
                    <a:pt x="22" y="205"/>
                    <a:pt x="22" y="205"/>
                    <a:pt x="22" y="205"/>
                  </a:cubicBezTo>
                  <a:cubicBezTo>
                    <a:pt x="22" y="227"/>
                    <a:pt x="22" y="227"/>
                    <a:pt x="22" y="227"/>
                  </a:cubicBezTo>
                  <a:cubicBezTo>
                    <a:pt x="22" y="233"/>
                    <a:pt x="17" y="237"/>
                    <a:pt x="11" y="237"/>
                  </a:cubicBezTo>
                  <a:cubicBezTo>
                    <a:pt x="5" y="237"/>
                    <a:pt x="0" y="233"/>
                    <a:pt x="0" y="227"/>
                  </a:cubicBezTo>
                  <a:cubicBezTo>
                    <a:pt x="0" y="195"/>
                    <a:pt x="0" y="195"/>
                    <a:pt x="0" y="195"/>
                  </a:cubicBezTo>
                  <a:cubicBezTo>
                    <a:pt x="0" y="189"/>
                    <a:pt x="5" y="184"/>
                    <a:pt x="11" y="184"/>
                  </a:cubicBezTo>
                  <a:cubicBezTo>
                    <a:pt x="139" y="184"/>
                    <a:pt x="139" y="184"/>
                    <a:pt x="139" y="184"/>
                  </a:cubicBezTo>
                  <a:cubicBezTo>
                    <a:pt x="145" y="184"/>
                    <a:pt x="150" y="189"/>
                    <a:pt x="150"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1012"/>
          <p:cNvGrpSpPr>
            <a:grpSpLocks noChangeAspect="1"/>
          </p:cNvGrpSpPr>
          <p:nvPr/>
        </p:nvGrpSpPr>
        <p:grpSpPr bwMode="auto">
          <a:xfrm>
            <a:off x="3966040" y="5008873"/>
            <a:ext cx="745814" cy="760805"/>
            <a:chOff x="1878" y="3998"/>
            <a:chExt cx="340" cy="340"/>
          </a:xfrm>
          <a:solidFill>
            <a:schemeClr val="tx1"/>
          </a:solidFill>
        </p:grpSpPr>
        <p:sp>
          <p:nvSpPr>
            <p:cNvPr id="59" name="Freeform 1013"/>
            <p:cNvSpPr>
              <a:spLocks noEditPoints="1"/>
            </p:cNvSpPr>
            <p:nvPr/>
          </p:nvSpPr>
          <p:spPr bwMode="auto">
            <a:xfrm>
              <a:off x="1955" y="4068"/>
              <a:ext cx="186" cy="192"/>
            </a:xfrm>
            <a:custGeom>
              <a:avLst/>
              <a:gdLst>
                <a:gd name="T0" fmla="*/ 212 w 280"/>
                <a:gd name="T1" fmla="*/ 0 h 288"/>
                <a:gd name="T2" fmla="*/ 178 w 280"/>
                <a:gd name="T3" fmla="*/ 14 h 288"/>
                <a:gd name="T4" fmla="*/ 162 w 280"/>
                <a:gd name="T5" fmla="*/ 101 h 288"/>
                <a:gd name="T6" fmla="*/ 188 w 280"/>
                <a:gd name="T7" fmla="*/ 178 h 288"/>
                <a:gd name="T8" fmla="*/ 261 w 280"/>
                <a:gd name="T9" fmla="*/ 196 h 288"/>
                <a:gd name="T10" fmla="*/ 271 w 280"/>
                <a:gd name="T11" fmla="*/ 189 h 288"/>
                <a:gd name="T12" fmla="*/ 280 w 280"/>
                <a:gd name="T13" fmla="*/ 83 h 288"/>
                <a:gd name="T14" fmla="*/ 196 w 280"/>
                <a:gd name="T15" fmla="*/ 157 h 288"/>
                <a:gd name="T16" fmla="*/ 194 w 280"/>
                <a:gd name="T17" fmla="*/ 29 h 288"/>
                <a:gd name="T18" fmla="*/ 212 w 280"/>
                <a:gd name="T19" fmla="*/ 22 h 288"/>
                <a:gd name="T20" fmla="*/ 253 w 280"/>
                <a:gd name="T21" fmla="*/ 171 h 288"/>
                <a:gd name="T22" fmla="*/ 177 w 280"/>
                <a:gd name="T23" fmla="*/ 208 h 288"/>
                <a:gd name="T24" fmla="*/ 209 w 280"/>
                <a:gd name="T25" fmla="*/ 288 h 288"/>
                <a:gd name="T26" fmla="*/ 241 w 280"/>
                <a:gd name="T27" fmla="*/ 280 h 288"/>
                <a:gd name="T28" fmla="*/ 260 w 280"/>
                <a:gd name="T29" fmla="*/ 231 h 288"/>
                <a:gd name="T30" fmla="*/ 188 w 280"/>
                <a:gd name="T31" fmla="*/ 199 h 288"/>
                <a:gd name="T32" fmla="*/ 228 w 280"/>
                <a:gd name="T33" fmla="*/ 263 h 288"/>
                <a:gd name="T34" fmla="*/ 194 w 280"/>
                <a:gd name="T35" fmla="*/ 243 h 288"/>
                <a:gd name="T36" fmla="*/ 238 w 280"/>
                <a:gd name="T37" fmla="*/ 232 h 288"/>
                <a:gd name="T38" fmla="*/ 69 w 280"/>
                <a:gd name="T39" fmla="*/ 0 h 288"/>
                <a:gd name="T40" fmla="*/ 0 w 280"/>
                <a:gd name="T41" fmla="*/ 83 h 288"/>
                <a:gd name="T42" fmla="*/ 9 w 280"/>
                <a:gd name="T43" fmla="*/ 188 h 288"/>
                <a:gd name="T44" fmla="*/ 20 w 280"/>
                <a:gd name="T45" fmla="*/ 196 h 288"/>
                <a:gd name="T46" fmla="*/ 92 w 280"/>
                <a:gd name="T47" fmla="*/ 178 h 288"/>
                <a:gd name="T48" fmla="*/ 119 w 280"/>
                <a:gd name="T49" fmla="*/ 101 h 288"/>
                <a:gd name="T50" fmla="*/ 102 w 280"/>
                <a:gd name="T51" fmla="*/ 14 h 288"/>
                <a:gd name="T52" fmla="*/ 98 w 280"/>
                <a:gd name="T53" fmla="*/ 96 h 288"/>
                <a:gd name="T54" fmla="*/ 28 w 280"/>
                <a:gd name="T55" fmla="*/ 171 h 288"/>
                <a:gd name="T56" fmla="*/ 69 w 280"/>
                <a:gd name="T57" fmla="*/ 22 h 288"/>
                <a:gd name="T58" fmla="*/ 86 w 280"/>
                <a:gd name="T59" fmla="*/ 29 h 288"/>
                <a:gd name="T60" fmla="*/ 103 w 280"/>
                <a:gd name="T61" fmla="*/ 208 h 288"/>
                <a:gd name="T62" fmla="*/ 22 w 280"/>
                <a:gd name="T63" fmla="*/ 223 h 288"/>
                <a:gd name="T64" fmla="*/ 23 w 280"/>
                <a:gd name="T65" fmla="*/ 252 h 288"/>
                <a:gd name="T66" fmla="*/ 66 w 280"/>
                <a:gd name="T67" fmla="*/ 288 h 288"/>
                <a:gd name="T68" fmla="*/ 100 w 280"/>
                <a:gd name="T69" fmla="*/ 271 h 288"/>
                <a:gd name="T70" fmla="*/ 103 w 280"/>
                <a:gd name="T71" fmla="*/ 208 h 288"/>
                <a:gd name="T72" fmla="*/ 69 w 280"/>
                <a:gd name="T73" fmla="*/ 267 h 288"/>
                <a:gd name="T74" fmla="*/ 45 w 280"/>
                <a:gd name="T75" fmla="*/ 249 h 288"/>
                <a:gd name="T76" fmla="*/ 84 w 280"/>
                <a:gd name="T77" fmla="*/ 220 h 288"/>
                <a:gd name="T78" fmla="*/ 83 w 280"/>
                <a:gd name="T79" fmla="*/ 25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 h="288">
                  <a:moveTo>
                    <a:pt x="280" y="83"/>
                  </a:moveTo>
                  <a:cubicBezTo>
                    <a:pt x="280" y="79"/>
                    <a:pt x="271" y="0"/>
                    <a:pt x="212" y="0"/>
                  </a:cubicBezTo>
                  <a:cubicBezTo>
                    <a:pt x="212" y="0"/>
                    <a:pt x="212" y="0"/>
                    <a:pt x="212" y="0"/>
                  </a:cubicBezTo>
                  <a:cubicBezTo>
                    <a:pt x="198" y="0"/>
                    <a:pt x="187" y="5"/>
                    <a:pt x="178" y="14"/>
                  </a:cubicBezTo>
                  <a:cubicBezTo>
                    <a:pt x="155" y="41"/>
                    <a:pt x="161" y="93"/>
                    <a:pt x="161" y="99"/>
                  </a:cubicBezTo>
                  <a:cubicBezTo>
                    <a:pt x="161" y="100"/>
                    <a:pt x="162" y="100"/>
                    <a:pt x="162" y="101"/>
                  </a:cubicBezTo>
                  <a:cubicBezTo>
                    <a:pt x="165" y="115"/>
                    <a:pt x="177" y="169"/>
                    <a:pt x="177" y="170"/>
                  </a:cubicBezTo>
                  <a:cubicBezTo>
                    <a:pt x="178" y="175"/>
                    <a:pt x="183" y="179"/>
                    <a:pt x="188" y="178"/>
                  </a:cubicBezTo>
                  <a:cubicBezTo>
                    <a:pt x="206" y="177"/>
                    <a:pt x="244" y="190"/>
                    <a:pt x="257" y="195"/>
                  </a:cubicBezTo>
                  <a:cubicBezTo>
                    <a:pt x="258" y="196"/>
                    <a:pt x="260" y="196"/>
                    <a:pt x="261" y="196"/>
                  </a:cubicBezTo>
                  <a:cubicBezTo>
                    <a:pt x="263" y="196"/>
                    <a:pt x="264" y="196"/>
                    <a:pt x="266" y="195"/>
                  </a:cubicBezTo>
                  <a:cubicBezTo>
                    <a:pt x="268" y="194"/>
                    <a:pt x="270" y="191"/>
                    <a:pt x="271" y="189"/>
                  </a:cubicBezTo>
                  <a:cubicBezTo>
                    <a:pt x="280" y="159"/>
                    <a:pt x="280" y="87"/>
                    <a:pt x="280" y="84"/>
                  </a:cubicBezTo>
                  <a:cubicBezTo>
                    <a:pt x="280" y="83"/>
                    <a:pt x="280" y="83"/>
                    <a:pt x="280" y="83"/>
                  </a:cubicBezTo>
                  <a:close/>
                  <a:moveTo>
                    <a:pt x="253" y="171"/>
                  </a:moveTo>
                  <a:cubicBezTo>
                    <a:pt x="239" y="166"/>
                    <a:pt x="215" y="159"/>
                    <a:pt x="196" y="157"/>
                  </a:cubicBezTo>
                  <a:cubicBezTo>
                    <a:pt x="193" y="141"/>
                    <a:pt x="185" y="108"/>
                    <a:pt x="183" y="96"/>
                  </a:cubicBezTo>
                  <a:cubicBezTo>
                    <a:pt x="181" y="82"/>
                    <a:pt x="180" y="45"/>
                    <a:pt x="194" y="29"/>
                  </a:cubicBezTo>
                  <a:cubicBezTo>
                    <a:pt x="199" y="24"/>
                    <a:pt x="204" y="22"/>
                    <a:pt x="212" y="22"/>
                  </a:cubicBezTo>
                  <a:cubicBezTo>
                    <a:pt x="212" y="22"/>
                    <a:pt x="212" y="22"/>
                    <a:pt x="212" y="22"/>
                  </a:cubicBezTo>
                  <a:cubicBezTo>
                    <a:pt x="250" y="22"/>
                    <a:pt x="258" y="78"/>
                    <a:pt x="259" y="85"/>
                  </a:cubicBezTo>
                  <a:cubicBezTo>
                    <a:pt x="259" y="91"/>
                    <a:pt x="258" y="141"/>
                    <a:pt x="253" y="171"/>
                  </a:cubicBezTo>
                  <a:close/>
                  <a:moveTo>
                    <a:pt x="188" y="199"/>
                  </a:moveTo>
                  <a:cubicBezTo>
                    <a:pt x="182" y="199"/>
                    <a:pt x="178" y="203"/>
                    <a:pt x="177" y="208"/>
                  </a:cubicBezTo>
                  <a:cubicBezTo>
                    <a:pt x="173" y="240"/>
                    <a:pt x="173" y="240"/>
                    <a:pt x="173" y="240"/>
                  </a:cubicBezTo>
                  <a:cubicBezTo>
                    <a:pt x="169" y="263"/>
                    <a:pt x="186" y="285"/>
                    <a:pt x="209" y="288"/>
                  </a:cubicBezTo>
                  <a:cubicBezTo>
                    <a:pt x="211" y="288"/>
                    <a:pt x="213" y="288"/>
                    <a:pt x="215" y="288"/>
                  </a:cubicBezTo>
                  <a:cubicBezTo>
                    <a:pt x="224" y="288"/>
                    <a:pt x="233" y="285"/>
                    <a:pt x="241" y="280"/>
                  </a:cubicBezTo>
                  <a:cubicBezTo>
                    <a:pt x="250" y="273"/>
                    <a:pt x="256" y="263"/>
                    <a:pt x="257" y="252"/>
                  </a:cubicBezTo>
                  <a:cubicBezTo>
                    <a:pt x="260" y="231"/>
                    <a:pt x="260" y="231"/>
                    <a:pt x="260" y="231"/>
                  </a:cubicBezTo>
                  <a:cubicBezTo>
                    <a:pt x="261" y="228"/>
                    <a:pt x="260" y="225"/>
                    <a:pt x="258" y="223"/>
                  </a:cubicBezTo>
                  <a:cubicBezTo>
                    <a:pt x="246" y="206"/>
                    <a:pt x="223" y="199"/>
                    <a:pt x="188" y="199"/>
                  </a:cubicBezTo>
                  <a:close/>
                  <a:moveTo>
                    <a:pt x="236" y="249"/>
                  </a:moveTo>
                  <a:cubicBezTo>
                    <a:pt x="235" y="254"/>
                    <a:pt x="232" y="259"/>
                    <a:pt x="228" y="263"/>
                  </a:cubicBezTo>
                  <a:cubicBezTo>
                    <a:pt x="223" y="266"/>
                    <a:pt x="218" y="268"/>
                    <a:pt x="212" y="267"/>
                  </a:cubicBezTo>
                  <a:cubicBezTo>
                    <a:pt x="200" y="265"/>
                    <a:pt x="192" y="254"/>
                    <a:pt x="194" y="243"/>
                  </a:cubicBezTo>
                  <a:cubicBezTo>
                    <a:pt x="197" y="220"/>
                    <a:pt x="197" y="220"/>
                    <a:pt x="197" y="220"/>
                  </a:cubicBezTo>
                  <a:cubicBezTo>
                    <a:pt x="217" y="221"/>
                    <a:pt x="231" y="225"/>
                    <a:pt x="238" y="232"/>
                  </a:cubicBezTo>
                  <a:lnTo>
                    <a:pt x="236" y="249"/>
                  </a:lnTo>
                  <a:close/>
                  <a:moveTo>
                    <a:pt x="69" y="0"/>
                  </a:moveTo>
                  <a:cubicBezTo>
                    <a:pt x="69" y="0"/>
                    <a:pt x="69" y="0"/>
                    <a:pt x="69" y="0"/>
                  </a:cubicBezTo>
                  <a:cubicBezTo>
                    <a:pt x="10" y="0"/>
                    <a:pt x="1" y="79"/>
                    <a:pt x="0" y="83"/>
                  </a:cubicBezTo>
                  <a:cubicBezTo>
                    <a:pt x="0" y="83"/>
                    <a:pt x="0" y="83"/>
                    <a:pt x="0" y="84"/>
                  </a:cubicBezTo>
                  <a:cubicBezTo>
                    <a:pt x="0" y="87"/>
                    <a:pt x="1" y="159"/>
                    <a:pt x="9" y="188"/>
                  </a:cubicBezTo>
                  <a:cubicBezTo>
                    <a:pt x="10" y="191"/>
                    <a:pt x="12" y="194"/>
                    <a:pt x="15" y="195"/>
                  </a:cubicBezTo>
                  <a:cubicBezTo>
                    <a:pt x="17" y="196"/>
                    <a:pt x="18" y="196"/>
                    <a:pt x="20" y="196"/>
                  </a:cubicBezTo>
                  <a:cubicBezTo>
                    <a:pt x="21" y="196"/>
                    <a:pt x="22" y="196"/>
                    <a:pt x="24" y="195"/>
                  </a:cubicBezTo>
                  <a:cubicBezTo>
                    <a:pt x="37" y="190"/>
                    <a:pt x="75" y="177"/>
                    <a:pt x="92" y="178"/>
                  </a:cubicBezTo>
                  <a:cubicBezTo>
                    <a:pt x="98" y="179"/>
                    <a:pt x="102" y="175"/>
                    <a:pt x="104" y="170"/>
                  </a:cubicBezTo>
                  <a:cubicBezTo>
                    <a:pt x="104" y="170"/>
                    <a:pt x="115" y="115"/>
                    <a:pt x="119" y="101"/>
                  </a:cubicBezTo>
                  <a:cubicBezTo>
                    <a:pt x="119" y="100"/>
                    <a:pt x="119" y="100"/>
                    <a:pt x="119" y="100"/>
                  </a:cubicBezTo>
                  <a:cubicBezTo>
                    <a:pt x="120" y="94"/>
                    <a:pt x="126" y="41"/>
                    <a:pt x="102" y="14"/>
                  </a:cubicBezTo>
                  <a:cubicBezTo>
                    <a:pt x="94" y="5"/>
                    <a:pt x="82" y="0"/>
                    <a:pt x="69" y="0"/>
                  </a:cubicBezTo>
                  <a:close/>
                  <a:moveTo>
                    <a:pt x="98" y="96"/>
                  </a:moveTo>
                  <a:cubicBezTo>
                    <a:pt x="95" y="108"/>
                    <a:pt x="88" y="142"/>
                    <a:pt x="85" y="157"/>
                  </a:cubicBezTo>
                  <a:cubicBezTo>
                    <a:pt x="66" y="159"/>
                    <a:pt x="42" y="166"/>
                    <a:pt x="28" y="171"/>
                  </a:cubicBezTo>
                  <a:cubicBezTo>
                    <a:pt x="22" y="142"/>
                    <a:pt x="22" y="91"/>
                    <a:pt x="22" y="85"/>
                  </a:cubicBezTo>
                  <a:cubicBezTo>
                    <a:pt x="22" y="78"/>
                    <a:pt x="31" y="22"/>
                    <a:pt x="69" y="22"/>
                  </a:cubicBezTo>
                  <a:cubicBezTo>
                    <a:pt x="69" y="22"/>
                    <a:pt x="69" y="22"/>
                    <a:pt x="69" y="22"/>
                  </a:cubicBezTo>
                  <a:cubicBezTo>
                    <a:pt x="76" y="22"/>
                    <a:pt x="82" y="24"/>
                    <a:pt x="86" y="29"/>
                  </a:cubicBezTo>
                  <a:cubicBezTo>
                    <a:pt x="101" y="45"/>
                    <a:pt x="100" y="82"/>
                    <a:pt x="98" y="96"/>
                  </a:cubicBezTo>
                  <a:close/>
                  <a:moveTo>
                    <a:pt x="103" y="208"/>
                  </a:moveTo>
                  <a:cubicBezTo>
                    <a:pt x="103" y="203"/>
                    <a:pt x="98" y="199"/>
                    <a:pt x="93" y="199"/>
                  </a:cubicBezTo>
                  <a:cubicBezTo>
                    <a:pt x="58" y="199"/>
                    <a:pt x="34" y="206"/>
                    <a:pt x="22" y="223"/>
                  </a:cubicBezTo>
                  <a:cubicBezTo>
                    <a:pt x="21" y="225"/>
                    <a:pt x="20" y="228"/>
                    <a:pt x="20" y="231"/>
                  </a:cubicBezTo>
                  <a:cubicBezTo>
                    <a:pt x="23" y="252"/>
                    <a:pt x="23" y="252"/>
                    <a:pt x="23" y="252"/>
                  </a:cubicBezTo>
                  <a:cubicBezTo>
                    <a:pt x="25" y="263"/>
                    <a:pt x="31" y="273"/>
                    <a:pt x="40" y="280"/>
                  </a:cubicBezTo>
                  <a:cubicBezTo>
                    <a:pt x="47" y="285"/>
                    <a:pt x="56" y="288"/>
                    <a:pt x="66" y="288"/>
                  </a:cubicBezTo>
                  <a:cubicBezTo>
                    <a:pt x="68" y="288"/>
                    <a:pt x="70" y="288"/>
                    <a:pt x="72" y="288"/>
                  </a:cubicBezTo>
                  <a:cubicBezTo>
                    <a:pt x="83" y="286"/>
                    <a:pt x="93" y="280"/>
                    <a:pt x="100" y="271"/>
                  </a:cubicBezTo>
                  <a:cubicBezTo>
                    <a:pt x="107" y="262"/>
                    <a:pt x="109" y="251"/>
                    <a:pt x="108" y="240"/>
                  </a:cubicBezTo>
                  <a:lnTo>
                    <a:pt x="103" y="208"/>
                  </a:lnTo>
                  <a:close/>
                  <a:moveTo>
                    <a:pt x="83" y="258"/>
                  </a:moveTo>
                  <a:cubicBezTo>
                    <a:pt x="79" y="263"/>
                    <a:pt x="74" y="266"/>
                    <a:pt x="69" y="267"/>
                  </a:cubicBezTo>
                  <a:cubicBezTo>
                    <a:pt x="63" y="268"/>
                    <a:pt x="57" y="266"/>
                    <a:pt x="53" y="263"/>
                  </a:cubicBezTo>
                  <a:cubicBezTo>
                    <a:pt x="48" y="259"/>
                    <a:pt x="45" y="254"/>
                    <a:pt x="45" y="249"/>
                  </a:cubicBezTo>
                  <a:cubicBezTo>
                    <a:pt x="42" y="232"/>
                    <a:pt x="42" y="232"/>
                    <a:pt x="42" y="232"/>
                  </a:cubicBezTo>
                  <a:cubicBezTo>
                    <a:pt x="50" y="225"/>
                    <a:pt x="64" y="221"/>
                    <a:pt x="84" y="220"/>
                  </a:cubicBezTo>
                  <a:cubicBezTo>
                    <a:pt x="87" y="243"/>
                    <a:pt x="87" y="243"/>
                    <a:pt x="87" y="243"/>
                  </a:cubicBezTo>
                  <a:cubicBezTo>
                    <a:pt x="88" y="248"/>
                    <a:pt x="86" y="254"/>
                    <a:pt x="83"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1014"/>
            <p:cNvSpPr>
              <a:spLocks noEditPoints="1"/>
            </p:cNvSpPr>
            <p:nvPr/>
          </p:nvSpPr>
          <p:spPr bwMode="auto">
            <a:xfrm>
              <a:off x="1878"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1" name="Group 1012"/>
          <p:cNvGrpSpPr>
            <a:grpSpLocks noChangeAspect="1"/>
          </p:cNvGrpSpPr>
          <p:nvPr/>
        </p:nvGrpSpPr>
        <p:grpSpPr bwMode="auto">
          <a:xfrm>
            <a:off x="9024279" y="4996990"/>
            <a:ext cx="745814" cy="760805"/>
            <a:chOff x="1878" y="3998"/>
            <a:chExt cx="340" cy="340"/>
          </a:xfrm>
          <a:solidFill>
            <a:schemeClr val="tx1"/>
          </a:solidFill>
        </p:grpSpPr>
        <p:sp>
          <p:nvSpPr>
            <p:cNvPr id="62" name="Freeform 1013"/>
            <p:cNvSpPr>
              <a:spLocks noEditPoints="1"/>
            </p:cNvSpPr>
            <p:nvPr/>
          </p:nvSpPr>
          <p:spPr bwMode="auto">
            <a:xfrm>
              <a:off x="1955" y="4068"/>
              <a:ext cx="186" cy="192"/>
            </a:xfrm>
            <a:custGeom>
              <a:avLst/>
              <a:gdLst>
                <a:gd name="T0" fmla="*/ 212 w 280"/>
                <a:gd name="T1" fmla="*/ 0 h 288"/>
                <a:gd name="T2" fmla="*/ 178 w 280"/>
                <a:gd name="T3" fmla="*/ 14 h 288"/>
                <a:gd name="T4" fmla="*/ 162 w 280"/>
                <a:gd name="T5" fmla="*/ 101 h 288"/>
                <a:gd name="T6" fmla="*/ 188 w 280"/>
                <a:gd name="T7" fmla="*/ 178 h 288"/>
                <a:gd name="T8" fmla="*/ 261 w 280"/>
                <a:gd name="T9" fmla="*/ 196 h 288"/>
                <a:gd name="T10" fmla="*/ 271 w 280"/>
                <a:gd name="T11" fmla="*/ 189 h 288"/>
                <a:gd name="T12" fmla="*/ 280 w 280"/>
                <a:gd name="T13" fmla="*/ 83 h 288"/>
                <a:gd name="T14" fmla="*/ 196 w 280"/>
                <a:gd name="T15" fmla="*/ 157 h 288"/>
                <a:gd name="T16" fmla="*/ 194 w 280"/>
                <a:gd name="T17" fmla="*/ 29 h 288"/>
                <a:gd name="T18" fmla="*/ 212 w 280"/>
                <a:gd name="T19" fmla="*/ 22 h 288"/>
                <a:gd name="T20" fmla="*/ 253 w 280"/>
                <a:gd name="T21" fmla="*/ 171 h 288"/>
                <a:gd name="T22" fmla="*/ 177 w 280"/>
                <a:gd name="T23" fmla="*/ 208 h 288"/>
                <a:gd name="T24" fmla="*/ 209 w 280"/>
                <a:gd name="T25" fmla="*/ 288 h 288"/>
                <a:gd name="T26" fmla="*/ 241 w 280"/>
                <a:gd name="T27" fmla="*/ 280 h 288"/>
                <a:gd name="T28" fmla="*/ 260 w 280"/>
                <a:gd name="T29" fmla="*/ 231 h 288"/>
                <a:gd name="T30" fmla="*/ 188 w 280"/>
                <a:gd name="T31" fmla="*/ 199 h 288"/>
                <a:gd name="T32" fmla="*/ 228 w 280"/>
                <a:gd name="T33" fmla="*/ 263 h 288"/>
                <a:gd name="T34" fmla="*/ 194 w 280"/>
                <a:gd name="T35" fmla="*/ 243 h 288"/>
                <a:gd name="T36" fmla="*/ 238 w 280"/>
                <a:gd name="T37" fmla="*/ 232 h 288"/>
                <a:gd name="T38" fmla="*/ 69 w 280"/>
                <a:gd name="T39" fmla="*/ 0 h 288"/>
                <a:gd name="T40" fmla="*/ 0 w 280"/>
                <a:gd name="T41" fmla="*/ 83 h 288"/>
                <a:gd name="T42" fmla="*/ 9 w 280"/>
                <a:gd name="T43" fmla="*/ 188 h 288"/>
                <a:gd name="T44" fmla="*/ 20 w 280"/>
                <a:gd name="T45" fmla="*/ 196 h 288"/>
                <a:gd name="T46" fmla="*/ 92 w 280"/>
                <a:gd name="T47" fmla="*/ 178 h 288"/>
                <a:gd name="T48" fmla="*/ 119 w 280"/>
                <a:gd name="T49" fmla="*/ 101 h 288"/>
                <a:gd name="T50" fmla="*/ 102 w 280"/>
                <a:gd name="T51" fmla="*/ 14 h 288"/>
                <a:gd name="T52" fmla="*/ 98 w 280"/>
                <a:gd name="T53" fmla="*/ 96 h 288"/>
                <a:gd name="T54" fmla="*/ 28 w 280"/>
                <a:gd name="T55" fmla="*/ 171 h 288"/>
                <a:gd name="T56" fmla="*/ 69 w 280"/>
                <a:gd name="T57" fmla="*/ 22 h 288"/>
                <a:gd name="T58" fmla="*/ 86 w 280"/>
                <a:gd name="T59" fmla="*/ 29 h 288"/>
                <a:gd name="T60" fmla="*/ 103 w 280"/>
                <a:gd name="T61" fmla="*/ 208 h 288"/>
                <a:gd name="T62" fmla="*/ 22 w 280"/>
                <a:gd name="T63" fmla="*/ 223 h 288"/>
                <a:gd name="T64" fmla="*/ 23 w 280"/>
                <a:gd name="T65" fmla="*/ 252 h 288"/>
                <a:gd name="T66" fmla="*/ 66 w 280"/>
                <a:gd name="T67" fmla="*/ 288 h 288"/>
                <a:gd name="T68" fmla="*/ 100 w 280"/>
                <a:gd name="T69" fmla="*/ 271 h 288"/>
                <a:gd name="T70" fmla="*/ 103 w 280"/>
                <a:gd name="T71" fmla="*/ 208 h 288"/>
                <a:gd name="T72" fmla="*/ 69 w 280"/>
                <a:gd name="T73" fmla="*/ 267 h 288"/>
                <a:gd name="T74" fmla="*/ 45 w 280"/>
                <a:gd name="T75" fmla="*/ 249 h 288"/>
                <a:gd name="T76" fmla="*/ 84 w 280"/>
                <a:gd name="T77" fmla="*/ 220 h 288"/>
                <a:gd name="T78" fmla="*/ 83 w 280"/>
                <a:gd name="T79" fmla="*/ 25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 h="288">
                  <a:moveTo>
                    <a:pt x="280" y="83"/>
                  </a:moveTo>
                  <a:cubicBezTo>
                    <a:pt x="280" y="79"/>
                    <a:pt x="271" y="0"/>
                    <a:pt x="212" y="0"/>
                  </a:cubicBezTo>
                  <a:cubicBezTo>
                    <a:pt x="212" y="0"/>
                    <a:pt x="212" y="0"/>
                    <a:pt x="212" y="0"/>
                  </a:cubicBezTo>
                  <a:cubicBezTo>
                    <a:pt x="198" y="0"/>
                    <a:pt x="187" y="5"/>
                    <a:pt x="178" y="14"/>
                  </a:cubicBezTo>
                  <a:cubicBezTo>
                    <a:pt x="155" y="41"/>
                    <a:pt x="161" y="93"/>
                    <a:pt x="161" y="99"/>
                  </a:cubicBezTo>
                  <a:cubicBezTo>
                    <a:pt x="161" y="100"/>
                    <a:pt x="162" y="100"/>
                    <a:pt x="162" y="101"/>
                  </a:cubicBezTo>
                  <a:cubicBezTo>
                    <a:pt x="165" y="115"/>
                    <a:pt x="177" y="169"/>
                    <a:pt x="177" y="170"/>
                  </a:cubicBezTo>
                  <a:cubicBezTo>
                    <a:pt x="178" y="175"/>
                    <a:pt x="183" y="179"/>
                    <a:pt x="188" y="178"/>
                  </a:cubicBezTo>
                  <a:cubicBezTo>
                    <a:pt x="206" y="177"/>
                    <a:pt x="244" y="190"/>
                    <a:pt x="257" y="195"/>
                  </a:cubicBezTo>
                  <a:cubicBezTo>
                    <a:pt x="258" y="196"/>
                    <a:pt x="260" y="196"/>
                    <a:pt x="261" y="196"/>
                  </a:cubicBezTo>
                  <a:cubicBezTo>
                    <a:pt x="263" y="196"/>
                    <a:pt x="264" y="196"/>
                    <a:pt x="266" y="195"/>
                  </a:cubicBezTo>
                  <a:cubicBezTo>
                    <a:pt x="268" y="194"/>
                    <a:pt x="270" y="191"/>
                    <a:pt x="271" y="189"/>
                  </a:cubicBezTo>
                  <a:cubicBezTo>
                    <a:pt x="280" y="159"/>
                    <a:pt x="280" y="87"/>
                    <a:pt x="280" y="84"/>
                  </a:cubicBezTo>
                  <a:cubicBezTo>
                    <a:pt x="280" y="83"/>
                    <a:pt x="280" y="83"/>
                    <a:pt x="280" y="83"/>
                  </a:cubicBezTo>
                  <a:close/>
                  <a:moveTo>
                    <a:pt x="253" y="171"/>
                  </a:moveTo>
                  <a:cubicBezTo>
                    <a:pt x="239" y="166"/>
                    <a:pt x="215" y="159"/>
                    <a:pt x="196" y="157"/>
                  </a:cubicBezTo>
                  <a:cubicBezTo>
                    <a:pt x="193" y="141"/>
                    <a:pt x="185" y="108"/>
                    <a:pt x="183" y="96"/>
                  </a:cubicBezTo>
                  <a:cubicBezTo>
                    <a:pt x="181" y="82"/>
                    <a:pt x="180" y="45"/>
                    <a:pt x="194" y="29"/>
                  </a:cubicBezTo>
                  <a:cubicBezTo>
                    <a:pt x="199" y="24"/>
                    <a:pt x="204" y="22"/>
                    <a:pt x="212" y="22"/>
                  </a:cubicBezTo>
                  <a:cubicBezTo>
                    <a:pt x="212" y="22"/>
                    <a:pt x="212" y="22"/>
                    <a:pt x="212" y="22"/>
                  </a:cubicBezTo>
                  <a:cubicBezTo>
                    <a:pt x="250" y="22"/>
                    <a:pt x="258" y="78"/>
                    <a:pt x="259" y="85"/>
                  </a:cubicBezTo>
                  <a:cubicBezTo>
                    <a:pt x="259" y="91"/>
                    <a:pt x="258" y="141"/>
                    <a:pt x="253" y="171"/>
                  </a:cubicBezTo>
                  <a:close/>
                  <a:moveTo>
                    <a:pt x="188" y="199"/>
                  </a:moveTo>
                  <a:cubicBezTo>
                    <a:pt x="182" y="199"/>
                    <a:pt x="178" y="203"/>
                    <a:pt x="177" y="208"/>
                  </a:cubicBezTo>
                  <a:cubicBezTo>
                    <a:pt x="173" y="240"/>
                    <a:pt x="173" y="240"/>
                    <a:pt x="173" y="240"/>
                  </a:cubicBezTo>
                  <a:cubicBezTo>
                    <a:pt x="169" y="263"/>
                    <a:pt x="186" y="285"/>
                    <a:pt x="209" y="288"/>
                  </a:cubicBezTo>
                  <a:cubicBezTo>
                    <a:pt x="211" y="288"/>
                    <a:pt x="213" y="288"/>
                    <a:pt x="215" y="288"/>
                  </a:cubicBezTo>
                  <a:cubicBezTo>
                    <a:pt x="224" y="288"/>
                    <a:pt x="233" y="285"/>
                    <a:pt x="241" y="280"/>
                  </a:cubicBezTo>
                  <a:cubicBezTo>
                    <a:pt x="250" y="273"/>
                    <a:pt x="256" y="263"/>
                    <a:pt x="257" y="252"/>
                  </a:cubicBezTo>
                  <a:cubicBezTo>
                    <a:pt x="260" y="231"/>
                    <a:pt x="260" y="231"/>
                    <a:pt x="260" y="231"/>
                  </a:cubicBezTo>
                  <a:cubicBezTo>
                    <a:pt x="261" y="228"/>
                    <a:pt x="260" y="225"/>
                    <a:pt x="258" y="223"/>
                  </a:cubicBezTo>
                  <a:cubicBezTo>
                    <a:pt x="246" y="206"/>
                    <a:pt x="223" y="199"/>
                    <a:pt x="188" y="199"/>
                  </a:cubicBezTo>
                  <a:close/>
                  <a:moveTo>
                    <a:pt x="236" y="249"/>
                  </a:moveTo>
                  <a:cubicBezTo>
                    <a:pt x="235" y="254"/>
                    <a:pt x="232" y="259"/>
                    <a:pt x="228" y="263"/>
                  </a:cubicBezTo>
                  <a:cubicBezTo>
                    <a:pt x="223" y="266"/>
                    <a:pt x="218" y="268"/>
                    <a:pt x="212" y="267"/>
                  </a:cubicBezTo>
                  <a:cubicBezTo>
                    <a:pt x="200" y="265"/>
                    <a:pt x="192" y="254"/>
                    <a:pt x="194" y="243"/>
                  </a:cubicBezTo>
                  <a:cubicBezTo>
                    <a:pt x="197" y="220"/>
                    <a:pt x="197" y="220"/>
                    <a:pt x="197" y="220"/>
                  </a:cubicBezTo>
                  <a:cubicBezTo>
                    <a:pt x="217" y="221"/>
                    <a:pt x="231" y="225"/>
                    <a:pt x="238" y="232"/>
                  </a:cubicBezTo>
                  <a:lnTo>
                    <a:pt x="236" y="249"/>
                  </a:lnTo>
                  <a:close/>
                  <a:moveTo>
                    <a:pt x="69" y="0"/>
                  </a:moveTo>
                  <a:cubicBezTo>
                    <a:pt x="69" y="0"/>
                    <a:pt x="69" y="0"/>
                    <a:pt x="69" y="0"/>
                  </a:cubicBezTo>
                  <a:cubicBezTo>
                    <a:pt x="10" y="0"/>
                    <a:pt x="1" y="79"/>
                    <a:pt x="0" y="83"/>
                  </a:cubicBezTo>
                  <a:cubicBezTo>
                    <a:pt x="0" y="83"/>
                    <a:pt x="0" y="83"/>
                    <a:pt x="0" y="84"/>
                  </a:cubicBezTo>
                  <a:cubicBezTo>
                    <a:pt x="0" y="87"/>
                    <a:pt x="1" y="159"/>
                    <a:pt x="9" y="188"/>
                  </a:cubicBezTo>
                  <a:cubicBezTo>
                    <a:pt x="10" y="191"/>
                    <a:pt x="12" y="194"/>
                    <a:pt x="15" y="195"/>
                  </a:cubicBezTo>
                  <a:cubicBezTo>
                    <a:pt x="17" y="196"/>
                    <a:pt x="18" y="196"/>
                    <a:pt x="20" y="196"/>
                  </a:cubicBezTo>
                  <a:cubicBezTo>
                    <a:pt x="21" y="196"/>
                    <a:pt x="22" y="196"/>
                    <a:pt x="24" y="195"/>
                  </a:cubicBezTo>
                  <a:cubicBezTo>
                    <a:pt x="37" y="190"/>
                    <a:pt x="75" y="177"/>
                    <a:pt x="92" y="178"/>
                  </a:cubicBezTo>
                  <a:cubicBezTo>
                    <a:pt x="98" y="179"/>
                    <a:pt x="102" y="175"/>
                    <a:pt x="104" y="170"/>
                  </a:cubicBezTo>
                  <a:cubicBezTo>
                    <a:pt x="104" y="170"/>
                    <a:pt x="115" y="115"/>
                    <a:pt x="119" y="101"/>
                  </a:cubicBezTo>
                  <a:cubicBezTo>
                    <a:pt x="119" y="100"/>
                    <a:pt x="119" y="100"/>
                    <a:pt x="119" y="100"/>
                  </a:cubicBezTo>
                  <a:cubicBezTo>
                    <a:pt x="120" y="94"/>
                    <a:pt x="126" y="41"/>
                    <a:pt x="102" y="14"/>
                  </a:cubicBezTo>
                  <a:cubicBezTo>
                    <a:pt x="94" y="5"/>
                    <a:pt x="82" y="0"/>
                    <a:pt x="69" y="0"/>
                  </a:cubicBezTo>
                  <a:close/>
                  <a:moveTo>
                    <a:pt x="98" y="96"/>
                  </a:moveTo>
                  <a:cubicBezTo>
                    <a:pt x="95" y="108"/>
                    <a:pt x="88" y="142"/>
                    <a:pt x="85" y="157"/>
                  </a:cubicBezTo>
                  <a:cubicBezTo>
                    <a:pt x="66" y="159"/>
                    <a:pt x="42" y="166"/>
                    <a:pt x="28" y="171"/>
                  </a:cubicBezTo>
                  <a:cubicBezTo>
                    <a:pt x="22" y="142"/>
                    <a:pt x="22" y="91"/>
                    <a:pt x="22" y="85"/>
                  </a:cubicBezTo>
                  <a:cubicBezTo>
                    <a:pt x="22" y="78"/>
                    <a:pt x="31" y="22"/>
                    <a:pt x="69" y="22"/>
                  </a:cubicBezTo>
                  <a:cubicBezTo>
                    <a:pt x="69" y="22"/>
                    <a:pt x="69" y="22"/>
                    <a:pt x="69" y="22"/>
                  </a:cubicBezTo>
                  <a:cubicBezTo>
                    <a:pt x="76" y="22"/>
                    <a:pt x="82" y="24"/>
                    <a:pt x="86" y="29"/>
                  </a:cubicBezTo>
                  <a:cubicBezTo>
                    <a:pt x="101" y="45"/>
                    <a:pt x="100" y="82"/>
                    <a:pt x="98" y="96"/>
                  </a:cubicBezTo>
                  <a:close/>
                  <a:moveTo>
                    <a:pt x="103" y="208"/>
                  </a:moveTo>
                  <a:cubicBezTo>
                    <a:pt x="103" y="203"/>
                    <a:pt x="98" y="199"/>
                    <a:pt x="93" y="199"/>
                  </a:cubicBezTo>
                  <a:cubicBezTo>
                    <a:pt x="58" y="199"/>
                    <a:pt x="34" y="206"/>
                    <a:pt x="22" y="223"/>
                  </a:cubicBezTo>
                  <a:cubicBezTo>
                    <a:pt x="21" y="225"/>
                    <a:pt x="20" y="228"/>
                    <a:pt x="20" y="231"/>
                  </a:cubicBezTo>
                  <a:cubicBezTo>
                    <a:pt x="23" y="252"/>
                    <a:pt x="23" y="252"/>
                    <a:pt x="23" y="252"/>
                  </a:cubicBezTo>
                  <a:cubicBezTo>
                    <a:pt x="25" y="263"/>
                    <a:pt x="31" y="273"/>
                    <a:pt x="40" y="280"/>
                  </a:cubicBezTo>
                  <a:cubicBezTo>
                    <a:pt x="47" y="285"/>
                    <a:pt x="56" y="288"/>
                    <a:pt x="66" y="288"/>
                  </a:cubicBezTo>
                  <a:cubicBezTo>
                    <a:pt x="68" y="288"/>
                    <a:pt x="70" y="288"/>
                    <a:pt x="72" y="288"/>
                  </a:cubicBezTo>
                  <a:cubicBezTo>
                    <a:pt x="83" y="286"/>
                    <a:pt x="93" y="280"/>
                    <a:pt x="100" y="271"/>
                  </a:cubicBezTo>
                  <a:cubicBezTo>
                    <a:pt x="107" y="262"/>
                    <a:pt x="109" y="251"/>
                    <a:pt x="108" y="240"/>
                  </a:cubicBezTo>
                  <a:lnTo>
                    <a:pt x="103" y="208"/>
                  </a:lnTo>
                  <a:close/>
                  <a:moveTo>
                    <a:pt x="83" y="258"/>
                  </a:moveTo>
                  <a:cubicBezTo>
                    <a:pt x="79" y="263"/>
                    <a:pt x="74" y="266"/>
                    <a:pt x="69" y="267"/>
                  </a:cubicBezTo>
                  <a:cubicBezTo>
                    <a:pt x="63" y="268"/>
                    <a:pt x="57" y="266"/>
                    <a:pt x="53" y="263"/>
                  </a:cubicBezTo>
                  <a:cubicBezTo>
                    <a:pt x="48" y="259"/>
                    <a:pt x="45" y="254"/>
                    <a:pt x="45" y="249"/>
                  </a:cubicBezTo>
                  <a:cubicBezTo>
                    <a:pt x="42" y="232"/>
                    <a:pt x="42" y="232"/>
                    <a:pt x="42" y="232"/>
                  </a:cubicBezTo>
                  <a:cubicBezTo>
                    <a:pt x="50" y="225"/>
                    <a:pt x="64" y="221"/>
                    <a:pt x="84" y="220"/>
                  </a:cubicBezTo>
                  <a:cubicBezTo>
                    <a:pt x="87" y="243"/>
                    <a:pt x="87" y="243"/>
                    <a:pt x="87" y="243"/>
                  </a:cubicBezTo>
                  <a:cubicBezTo>
                    <a:pt x="88" y="248"/>
                    <a:pt x="86" y="254"/>
                    <a:pt x="83"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1014"/>
            <p:cNvSpPr>
              <a:spLocks noEditPoints="1"/>
            </p:cNvSpPr>
            <p:nvPr/>
          </p:nvSpPr>
          <p:spPr bwMode="auto">
            <a:xfrm>
              <a:off x="1878"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1278750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269820" y="927809"/>
            <a:ext cx="11697292" cy="5834223"/>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20" y="4520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Examples</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1056437" y="2030146"/>
            <a:ext cx="7750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Inputs</a:t>
            </a:r>
            <a:endParaRPr kumimoji="0" lang="en-CA" sz="16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1098029" y="3249336"/>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Standards, Directives, and Policies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1098029" y="379709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Success Stories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3" name="Title 1">
            <a:extLst>
              <a:ext uri="{FF2B5EF4-FFF2-40B4-BE49-F238E27FC236}">
                <a16:creationId xmlns:a16="http://schemas.microsoft.com/office/drawing/2014/main" xmlns="" id="{C4CC0F66-F716-9E4A-A350-90E627E348D3}"/>
              </a:ext>
            </a:extLst>
          </p:cNvPr>
          <p:cNvSpPr txBox="1">
            <a:spLocks/>
          </p:cNvSpPr>
          <p:nvPr/>
        </p:nvSpPr>
        <p:spPr bwMode="auto">
          <a:xfrm>
            <a:off x="1098029" y="453293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Lessons Learned</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4971783" y="2117274"/>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srgbClr val="5B9BD5"/>
                </a:solidFill>
              </a:rPr>
              <a:t>Activities</a:t>
            </a:r>
            <a:endParaRPr kumimoji="0" lang="en-CA" sz="16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35" name="Title 1">
            <a:extLst>
              <a:ext uri="{FF2B5EF4-FFF2-40B4-BE49-F238E27FC236}">
                <a16:creationId xmlns:a16="http://schemas.microsoft.com/office/drawing/2014/main" xmlns="" id="{C4CC0F66-F716-9E4A-A350-90E627E348D3}"/>
              </a:ext>
            </a:extLst>
          </p:cNvPr>
          <p:cNvSpPr txBox="1">
            <a:spLocks/>
          </p:cNvSpPr>
          <p:nvPr/>
        </p:nvSpPr>
        <p:spPr bwMode="auto">
          <a:xfrm>
            <a:off x="5006604" y="2485045"/>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Research</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6" name="Title 1">
            <a:extLst>
              <a:ext uri="{FF2B5EF4-FFF2-40B4-BE49-F238E27FC236}">
                <a16:creationId xmlns:a16="http://schemas.microsoft.com/office/drawing/2014/main" xmlns="" id="{C4CC0F66-F716-9E4A-A350-90E627E348D3}"/>
              </a:ext>
            </a:extLst>
          </p:cNvPr>
          <p:cNvSpPr txBox="1">
            <a:spLocks/>
          </p:cNvSpPr>
          <p:nvPr/>
        </p:nvSpPr>
        <p:spPr bwMode="auto">
          <a:xfrm>
            <a:off x="5002091" y="3307064"/>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Analysis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7" name="Title 1">
            <a:extLst>
              <a:ext uri="{FF2B5EF4-FFF2-40B4-BE49-F238E27FC236}">
                <a16:creationId xmlns:a16="http://schemas.microsoft.com/office/drawing/2014/main" xmlns="" id="{C4CC0F66-F716-9E4A-A350-90E627E348D3}"/>
              </a:ext>
            </a:extLst>
          </p:cNvPr>
          <p:cNvSpPr txBox="1">
            <a:spLocks/>
          </p:cNvSpPr>
          <p:nvPr/>
        </p:nvSpPr>
        <p:spPr bwMode="auto">
          <a:xfrm>
            <a:off x="5002091" y="387458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Ideation</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8" name="Title 1">
            <a:extLst>
              <a:ext uri="{FF2B5EF4-FFF2-40B4-BE49-F238E27FC236}">
                <a16:creationId xmlns:a16="http://schemas.microsoft.com/office/drawing/2014/main" xmlns="" id="{C4CC0F66-F716-9E4A-A350-90E627E348D3}"/>
              </a:ext>
            </a:extLst>
          </p:cNvPr>
          <p:cNvSpPr txBox="1">
            <a:spLocks/>
          </p:cNvSpPr>
          <p:nvPr/>
        </p:nvSpPr>
        <p:spPr bwMode="auto">
          <a:xfrm>
            <a:off x="5002091" y="461671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Planning</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3" name="Title 1">
            <a:extLst>
              <a:ext uri="{FF2B5EF4-FFF2-40B4-BE49-F238E27FC236}">
                <a16:creationId xmlns:a16="http://schemas.microsoft.com/office/drawing/2014/main" xmlns="" id="{C4CC0F66-F716-9E4A-A350-90E627E348D3}"/>
              </a:ext>
            </a:extLst>
          </p:cNvPr>
          <p:cNvSpPr txBox="1">
            <a:spLocks/>
          </p:cNvSpPr>
          <p:nvPr/>
        </p:nvSpPr>
        <p:spPr bwMode="auto">
          <a:xfrm>
            <a:off x="5000961" y="2711105"/>
            <a:ext cx="2257657" cy="389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Develop empathy for your users and their challenges.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4" name="Title 1">
            <a:extLst>
              <a:ext uri="{FF2B5EF4-FFF2-40B4-BE49-F238E27FC236}">
                <a16:creationId xmlns:a16="http://schemas.microsoft.com/office/drawing/2014/main" xmlns="" id="{C4CC0F66-F716-9E4A-A350-90E627E348D3}"/>
              </a:ext>
            </a:extLst>
          </p:cNvPr>
          <p:cNvSpPr txBox="1">
            <a:spLocks/>
          </p:cNvSpPr>
          <p:nvPr/>
        </p:nvSpPr>
        <p:spPr bwMode="auto">
          <a:xfrm>
            <a:off x="5000961" y="3574795"/>
            <a:ext cx="2257657" cy="2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Analyze data, trends, and research.</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5" name="Title 1">
            <a:extLst>
              <a:ext uri="{FF2B5EF4-FFF2-40B4-BE49-F238E27FC236}">
                <a16:creationId xmlns:a16="http://schemas.microsoft.com/office/drawing/2014/main" xmlns="" id="{C4CC0F66-F716-9E4A-A350-90E627E348D3}"/>
              </a:ext>
            </a:extLst>
          </p:cNvPr>
          <p:cNvSpPr txBox="1">
            <a:spLocks/>
          </p:cNvSpPr>
          <p:nvPr/>
        </p:nvSpPr>
        <p:spPr bwMode="auto">
          <a:xfrm>
            <a:off x="5000960" y="4181158"/>
            <a:ext cx="2257657" cy="2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Generate ideas to test.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5000960" y="4887112"/>
            <a:ext cx="2455775" cy="280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Plan how to test the ideas generated.</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64" name="Group 63"/>
          <p:cNvGrpSpPr/>
          <p:nvPr/>
        </p:nvGrpSpPr>
        <p:grpSpPr>
          <a:xfrm>
            <a:off x="4583062" y="2607573"/>
            <a:ext cx="460375" cy="461962"/>
            <a:chOff x="682626" y="2398713"/>
            <a:chExt cx="460375" cy="461962"/>
          </a:xfrm>
        </p:grpSpPr>
        <p:sp>
          <p:nvSpPr>
            <p:cNvPr id="65" name="Rectangle 697"/>
            <p:cNvSpPr>
              <a:spLocks noChangeArrowheads="1"/>
            </p:cNvSpPr>
            <p:nvPr/>
          </p:nvSpPr>
          <p:spPr bwMode="auto">
            <a:xfrm>
              <a:off x="890588" y="2406650"/>
              <a:ext cx="14288" cy="936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698"/>
            <p:cNvSpPr>
              <a:spLocks noEditPoints="1"/>
            </p:cNvSpPr>
            <p:nvPr/>
          </p:nvSpPr>
          <p:spPr bwMode="auto">
            <a:xfrm>
              <a:off x="790576" y="2465388"/>
              <a:ext cx="215900" cy="206375"/>
            </a:xfrm>
            <a:custGeom>
              <a:avLst/>
              <a:gdLst>
                <a:gd name="T0" fmla="*/ 75 w 120"/>
                <a:gd name="T1" fmla="*/ 112 h 114"/>
                <a:gd name="T2" fmla="*/ 60 w 120"/>
                <a:gd name="T3" fmla="*/ 106 h 114"/>
                <a:gd name="T4" fmla="*/ 37 w 120"/>
                <a:gd name="T5" fmla="*/ 111 h 114"/>
                <a:gd name="T6" fmla="*/ 0 w 120"/>
                <a:gd name="T7" fmla="*/ 43 h 114"/>
                <a:gd name="T8" fmla="*/ 18 w 120"/>
                <a:gd name="T9" fmla="*/ 8 h 114"/>
                <a:gd name="T10" fmla="*/ 53 w 120"/>
                <a:gd name="T11" fmla="*/ 12 h 114"/>
                <a:gd name="T12" fmla="*/ 60 w 120"/>
                <a:gd name="T13" fmla="*/ 15 h 114"/>
                <a:gd name="T14" fmla="*/ 67 w 120"/>
                <a:gd name="T15" fmla="*/ 12 h 114"/>
                <a:gd name="T16" fmla="*/ 102 w 120"/>
                <a:gd name="T17" fmla="*/ 8 h 114"/>
                <a:gd name="T18" fmla="*/ 120 w 120"/>
                <a:gd name="T19" fmla="*/ 43 h 114"/>
                <a:gd name="T20" fmla="*/ 83 w 120"/>
                <a:gd name="T21" fmla="*/ 111 h 114"/>
                <a:gd name="T22" fmla="*/ 75 w 120"/>
                <a:gd name="T23" fmla="*/ 112 h 114"/>
                <a:gd name="T24" fmla="*/ 60 w 120"/>
                <a:gd name="T25" fmla="*/ 92 h 114"/>
                <a:gd name="T26" fmla="*/ 63 w 120"/>
                <a:gd name="T27" fmla="*/ 97 h 114"/>
                <a:gd name="T28" fmla="*/ 80 w 120"/>
                <a:gd name="T29" fmla="*/ 103 h 114"/>
                <a:gd name="T30" fmla="*/ 112 w 120"/>
                <a:gd name="T31" fmla="*/ 43 h 114"/>
                <a:gd name="T32" fmla="*/ 98 w 120"/>
                <a:gd name="T33" fmla="*/ 15 h 114"/>
                <a:gd name="T34" fmla="*/ 71 w 120"/>
                <a:gd name="T35" fmla="*/ 19 h 114"/>
                <a:gd name="T36" fmla="*/ 60 w 120"/>
                <a:gd name="T37" fmla="*/ 23 h 114"/>
                <a:gd name="T38" fmla="*/ 49 w 120"/>
                <a:gd name="T39" fmla="*/ 19 h 114"/>
                <a:gd name="T40" fmla="*/ 22 w 120"/>
                <a:gd name="T41" fmla="*/ 15 h 114"/>
                <a:gd name="T42" fmla="*/ 8 w 120"/>
                <a:gd name="T43" fmla="*/ 43 h 114"/>
                <a:gd name="T44" fmla="*/ 40 w 120"/>
                <a:gd name="T45" fmla="*/ 103 h 114"/>
                <a:gd name="T46" fmla="*/ 57 w 120"/>
                <a:gd name="T47" fmla="*/ 97 h 114"/>
                <a:gd name="T48" fmla="*/ 60 w 120"/>
                <a:gd name="T49" fmla="*/ 9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114">
                  <a:moveTo>
                    <a:pt x="75" y="112"/>
                  </a:moveTo>
                  <a:cubicBezTo>
                    <a:pt x="69" y="112"/>
                    <a:pt x="64" y="110"/>
                    <a:pt x="60" y="106"/>
                  </a:cubicBezTo>
                  <a:cubicBezTo>
                    <a:pt x="54" y="112"/>
                    <a:pt x="46" y="114"/>
                    <a:pt x="37" y="111"/>
                  </a:cubicBezTo>
                  <a:cubicBezTo>
                    <a:pt x="19" y="105"/>
                    <a:pt x="0" y="80"/>
                    <a:pt x="0" y="43"/>
                  </a:cubicBezTo>
                  <a:cubicBezTo>
                    <a:pt x="0" y="25"/>
                    <a:pt x="9" y="12"/>
                    <a:pt x="18" y="8"/>
                  </a:cubicBezTo>
                  <a:cubicBezTo>
                    <a:pt x="34" y="0"/>
                    <a:pt x="46" y="7"/>
                    <a:pt x="53" y="12"/>
                  </a:cubicBezTo>
                  <a:cubicBezTo>
                    <a:pt x="56" y="14"/>
                    <a:pt x="59" y="15"/>
                    <a:pt x="60" y="15"/>
                  </a:cubicBezTo>
                  <a:cubicBezTo>
                    <a:pt x="61" y="15"/>
                    <a:pt x="64" y="14"/>
                    <a:pt x="67" y="12"/>
                  </a:cubicBezTo>
                  <a:cubicBezTo>
                    <a:pt x="74" y="7"/>
                    <a:pt x="86" y="0"/>
                    <a:pt x="102" y="8"/>
                  </a:cubicBezTo>
                  <a:cubicBezTo>
                    <a:pt x="111" y="12"/>
                    <a:pt x="120" y="25"/>
                    <a:pt x="120" y="43"/>
                  </a:cubicBezTo>
                  <a:cubicBezTo>
                    <a:pt x="120" y="80"/>
                    <a:pt x="101" y="105"/>
                    <a:pt x="83" y="111"/>
                  </a:cubicBezTo>
                  <a:cubicBezTo>
                    <a:pt x="80" y="112"/>
                    <a:pt x="78" y="112"/>
                    <a:pt x="75" y="112"/>
                  </a:cubicBezTo>
                  <a:close/>
                  <a:moveTo>
                    <a:pt x="60" y="92"/>
                  </a:moveTo>
                  <a:cubicBezTo>
                    <a:pt x="63" y="97"/>
                    <a:pt x="63" y="97"/>
                    <a:pt x="63" y="97"/>
                  </a:cubicBezTo>
                  <a:cubicBezTo>
                    <a:pt x="68" y="105"/>
                    <a:pt x="75" y="105"/>
                    <a:pt x="80" y="103"/>
                  </a:cubicBezTo>
                  <a:cubicBezTo>
                    <a:pt x="96" y="99"/>
                    <a:pt x="112" y="76"/>
                    <a:pt x="112" y="43"/>
                  </a:cubicBezTo>
                  <a:cubicBezTo>
                    <a:pt x="112" y="29"/>
                    <a:pt x="105" y="18"/>
                    <a:pt x="98" y="15"/>
                  </a:cubicBezTo>
                  <a:cubicBezTo>
                    <a:pt x="86" y="9"/>
                    <a:pt x="78" y="14"/>
                    <a:pt x="71" y="19"/>
                  </a:cubicBezTo>
                  <a:cubicBezTo>
                    <a:pt x="67" y="21"/>
                    <a:pt x="64" y="23"/>
                    <a:pt x="60" y="23"/>
                  </a:cubicBezTo>
                  <a:cubicBezTo>
                    <a:pt x="56" y="23"/>
                    <a:pt x="53" y="21"/>
                    <a:pt x="49" y="19"/>
                  </a:cubicBezTo>
                  <a:cubicBezTo>
                    <a:pt x="42" y="14"/>
                    <a:pt x="34" y="9"/>
                    <a:pt x="22" y="15"/>
                  </a:cubicBezTo>
                  <a:cubicBezTo>
                    <a:pt x="15" y="18"/>
                    <a:pt x="8" y="29"/>
                    <a:pt x="8" y="43"/>
                  </a:cubicBezTo>
                  <a:cubicBezTo>
                    <a:pt x="8" y="76"/>
                    <a:pt x="24" y="99"/>
                    <a:pt x="40" y="103"/>
                  </a:cubicBezTo>
                  <a:cubicBezTo>
                    <a:pt x="45" y="105"/>
                    <a:pt x="52" y="105"/>
                    <a:pt x="57" y="97"/>
                  </a:cubicBezTo>
                  <a:lnTo>
                    <a:pt x="60" y="9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Freeform 699"/>
            <p:cNvSpPr>
              <a:spLocks noEditPoints="1"/>
            </p:cNvSpPr>
            <p:nvPr/>
          </p:nvSpPr>
          <p:spPr bwMode="auto">
            <a:xfrm>
              <a:off x="890588" y="2398713"/>
              <a:ext cx="73025" cy="73025"/>
            </a:xfrm>
            <a:custGeom>
              <a:avLst/>
              <a:gdLst>
                <a:gd name="T0" fmla="*/ 0 w 40"/>
                <a:gd name="T1" fmla="*/ 40 h 40"/>
                <a:gd name="T2" fmla="*/ 0 w 40"/>
                <a:gd name="T3" fmla="*/ 36 h 40"/>
                <a:gd name="T4" fmla="*/ 9 w 40"/>
                <a:gd name="T5" fmla="*/ 10 h 40"/>
                <a:gd name="T6" fmla="*/ 36 w 40"/>
                <a:gd name="T7" fmla="*/ 0 h 40"/>
                <a:gd name="T8" fmla="*/ 40 w 40"/>
                <a:gd name="T9" fmla="*/ 0 h 40"/>
                <a:gd name="T10" fmla="*/ 40 w 40"/>
                <a:gd name="T11" fmla="*/ 4 h 40"/>
                <a:gd name="T12" fmla="*/ 31 w 40"/>
                <a:gd name="T13" fmla="*/ 31 h 40"/>
                <a:gd name="T14" fmla="*/ 31 w 40"/>
                <a:gd name="T15" fmla="*/ 31 h 40"/>
                <a:gd name="T16" fmla="*/ 4 w 40"/>
                <a:gd name="T17" fmla="*/ 40 h 40"/>
                <a:gd name="T18" fmla="*/ 0 w 40"/>
                <a:gd name="T19" fmla="*/ 40 h 40"/>
                <a:gd name="T20" fmla="*/ 32 w 40"/>
                <a:gd name="T21" fmla="*/ 9 h 40"/>
                <a:gd name="T22" fmla="*/ 15 w 40"/>
                <a:gd name="T23" fmla="*/ 15 h 40"/>
                <a:gd name="T24" fmla="*/ 8 w 40"/>
                <a:gd name="T25" fmla="*/ 32 h 40"/>
                <a:gd name="T26" fmla="*/ 25 w 40"/>
                <a:gd name="T27" fmla="*/ 26 h 40"/>
                <a:gd name="T28" fmla="*/ 25 w 40"/>
                <a:gd name="T29" fmla="*/ 26 h 40"/>
                <a:gd name="T30" fmla="*/ 32 w 40"/>
                <a:gd name="T31"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40">
                  <a:moveTo>
                    <a:pt x="0" y="40"/>
                  </a:moveTo>
                  <a:cubicBezTo>
                    <a:pt x="0" y="36"/>
                    <a:pt x="0" y="36"/>
                    <a:pt x="0" y="36"/>
                  </a:cubicBezTo>
                  <a:cubicBezTo>
                    <a:pt x="0" y="36"/>
                    <a:pt x="0" y="18"/>
                    <a:pt x="9" y="10"/>
                  </a:cubicBezTo>
                  <a:cubicBezTo>
                    <a:pt x="18" y="1"/>
                    <a:pt x="35" y="0"/>
                    <a:pt x="36" y="0"/>
                  </a:cubicBezTo>
                  <a:cubicBezTo>
                    <a:pt x="40" y="0"/>
                    <a:pt x="40" y="0"/>
                    <a:pt x="40" y="0"/>
                  </a:cubicBezTo>
                  <a:cubicBezTo>
                    <a:pt x="40" y="4"/>
                    <a:pt x="40" y="4"/>
                    <a:pt x="40" y="4"/>
                  </a:cubicBezTo>
                  <a:cubicBezTo>
                    <a:pt x="40" y="5"/>
                    <a:pt x="40" y="22"/>
                    <a:pt x="31" y="31"/>
                  </a:cubicBezTo>
                  <a:cubicBezTo>
                    <a:pt x="31" y="31"/>
                    <a:pt x="31" y="31"/>
                    <a:pt x="31" y="31"/>
                  </a:cubicBezTo>
                  <a:cubicBezTo>
                    <a:pt x="22" y="40"/>
                    <a:pt x="5" y="40"/>
                    <a:pt x="4" y="40"/>
                  </a:cubicBezTo>
                  <a:lnTo>
                    <a:pt x="0" y="40"/>
                  </a:lnTo>
                  <a:close/>
                  <a:moveTo>
                    <a:pt x="32" y="9"/>
                  </a:moveTo>
                  <a:cubicBezTo>
                    <a:pt x="26" y="9"/>
                    <a:pt x="19" y="11"/>
                    <a:pt x="15" y="15"/>
                  </a:cubicBezTo>
                  <a:cubicBezTo>
                    <a:pt x="11" y="19"/>
                    <a:pt x="9" y="27"/>
                    <a:pt x="8" y="32"/>
                  </a:cubicBezTo>
                  <a:cubicBezTo>
                    <a:pt x="14" y="31"/>
                    <a:pt x="21" y="30"/>
                    <a:pt x="25" y="26"/>
                  </a:cubicBezTo>
                  <a:cubicBezTo>
                    <a:pt x="25" y="26"/>
                    <a:pt x="25" y="26"/>
                    <a:pt x="25" y="26"/>
                  </a:cubicBezTo>
                  <a:cubicBezTo>
                    <a:pt x="29" y="22"/>
                    <a:pt x="31" y="14"/>
                    <a:pt x="32" y="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Rectangle 700"/>
            <p:cNvSpPr>
              <a:spLocks noChangeArrowheads="1"/>
            </p:cNvSpPr>
            <p:nvPr/>
          </p:nvSpPr>
          <p:spPr bwMode="auto">
            <a:xfrm>
              <a:off x="904876" y="2543175"/>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Rectangle 701"/>
            <p:cNvSpPr>
              <a:spLocks noChangeArrowheads="1"/>
            </p:cNvSpPr>
            <p:nvPr/>
          </p:nvSpPr>
          <p:spPr bwMode="auto">
            <a:xfrm>
              <a:off x="876301" y="2543175"/>
              <a:ext cx="14288" cy="444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702"/>
            <p:cNvSpPr>
              <a:spLocks noEditPoints="1"/>
            </p:cNvSpPr>
            <p:nvPr/>
          </p:nvSpPr>
          <p:spPr bwMode="auto">
            <a:xfrm>
              <a:off x="725488" y="2659063"/>
              <a:ext cx="346075" cy="85725"/>
            </a:xfrm>
            <a:custGeom>
              <a:avLst/>
              <a:gdLst>
                <a:gd name="T0" fmla="*/ 192 w 192"/>
                <a:gd name="T1" fmla="*/ 48 h 48"/>
                <a:gd name="T2" fmla="*/ 24 w 192"/>
                <a:gd name="T3" fmla="*/ 48 h 48"/>
                <a:gd name="T4" fmla="*/ 0 w 192"/>
                <a:gd name="T5" fmla="*/ 24 h 48"/>
                <a:gd name="T6" fmla="*/ 24 w 192"/>
                <a:gd name="T7" fmla="*/ 0 h 48"/>
                <a:gd name="T8" fmla="*/ 192 w 192"/>
                <a:gd name="T9" fmla="*/ 0 h 48"/>
                <a:gd name="T10" fmla="*/ 192 w 192"/>
                <a:gd name="T11" fmla="*/ 8 h 48"/>
                <a:gd name="T12" fmla="*/ 176 w 192"/>
                <a:gd name="T13" fmla="*/ 24 h 48"/>
                <a:gd name="T14" fmla="*/ 192 w 192"/>
                <a:gd name="T15" fmla="*/ 40 h 48"/>
                <a:gd name="T16" fmla="*/ 192 w 192"/>
                <a:gd name="T17" fmla="*/ 48 h 48"/>
                <a:gd name="T18" fmla="*/ 24 w 192"/>
                <a:gd name="T19" fmla="*/ 8 h 48"/>
                <a:gd name="T20" fmla="*/ 8 w 192"/>
                <a:gd name="T21" fmla="*/ 24 h 48"/>
                <a:gd name="T22" fmla="*/ 24 w 192"/>
                <a:gd name="T23" fmla="*/ 40 h 48"/>
                <a:gd name="T24" fmla="*/ 174 w 192"/>
                <a:gd name="T25" fmla="*/ 40 h 48"/>
                <a:gd name="T26" fmla="*/ 168 w 192"/>
                <a:gd name="T27" fmla="*/ 24 h 48"/>
                <a:gd name="T28" fmla="*/ 174 w 192"/>
                <a:gd name="T29" fmla="*/ 8 h 48"/>
                <a:gd name="T30" fmla="*/ 24 w 192"/>
                <a:gd name="T3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2" h="48">
                  <a:moveTo>
                    <a:pt x="192" y="48"/>
                  </a:moveTo>
                  <a:cubicBezTo>
                    <a:pt x="24" y="48"/>
                    <a:pt x="24" y="48"/>
                    <a:pt x="24" y="48"/>
                  </a:cubicBezTo>
                  <a:cubicBezTo>
                    <a:pt x="11" y="48"/>
                    <a:pt x="0" y="38"/>
                    <a:pt x="0" y="24"/>
                  </a:cubicBezTo>
                  <a:cubicBezTo>
                    <a:pt x="0" y="11"/>
                    <a:pt x="11" y="0"/>
                    <a:pt x="24" y="0"/>
                  </a:cubicBezTo>
                  <a:cubicBezTo>
                    <a:pt x="192" y="0"/>
                    <a:pt x="192" y="0"/>
                    <a:pt x="192" y="0"/>
                  </a:cubicBezTo>
                  <a:cubicBezTo>
                    <a:pt x="192" y="8"/>
                    <a:pt x="192" y="8"/>
                    <a:pt x="192" y="8"/>
                  </a:cubicBezTo>
                  <a:cubicBezTo>
                    <a:pt x="183" y="8"/>
                    <a:pt x="176" y="16"/>
                    <a:pt x="176" y="24"/>
                  </a:cubicBezTo>
                  <a:cubicBezTo>
                    <a:pt x="176" y="33"/>
                    <a:pt x="183" y="40"/>
                    <a:pt x="192" y="40"/>
                  </a:cubicBezTo>
                  <a:lnTo>
                    <a:pt x="192" y="48"/>
                  </a:lnTo>
                  <a:close/>
                  <a:moveTo>
                    <a:pt x="24" y="8"/>
                  </a:moveTo>
                  <a:cubicBezTo>
                    <a:pt x="15" y="8"/>
                    <a:pt x="8" y="16"/>
                    <a:pt x="8" y="24"/>
                  </a:cubicBezTo>
                  <a:cubicBezTo>
                    <a:pt x="8" y="33"/>
                    <a:pt x="15" y="40"/>
                    <a:pt x="24" y="40"/>
                  </a:cubicBezTo>
                  <a:cubicBezTo>
                    <a:pt x="174" y="40"/>
                    <a:pt x="174" y="40"/>
                    <a:pt x="174" y="40"/>
                  </a:cubicBezTo>
                  <a:cubicBezTo>
                    <a:pt x="170" y="36"/>
                    <a:pt x="168" y="30"/>
                    <a:pt x="168" y="24"/>
                  </a:cubicBezTo>
                  <a:cubicBezTo>
                    <a:pt x="168" y="18"/>
                    <a:pt x="170" y="13"/>
                    <a:pt x="174" y="8"/>
                  </a:cubicBezTo>
                  <a:lnTo>
                    <a:pt x="24"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703"/>
            <p:cNvSpPr>
              <a:spLocks noEditPoints="1"/>
            </p:cNvSpPr>
            <p:nvPr/>
          </p:nvSpPr>
          <p:spPr bwMode="auto">
            <a:xfrm>
              <a:off x="711201" y="2730500"/>
              <a:ext cx="388938" cy="58738"/>
            </a:xfrm>
            <a:custGeom>
              <a:avLst/>
              <a:gdLst>
                <a:gd name="T0" fmla="*/ 245 w 245"/>
                <a:gd name="T1" fmla="*/ 37 h 37"/>
                <a:gd name="T2" fmla="*/ 0 w 245"/>
                <a:gd name="T3" fmla="*/ 37 h 37"/>
                <a:gd name="T4" fmla="*/ 0 w 245"/>
                <a:gd name="T5" fmla="*/ 0 h 37"/>
                <a:gd name="T6" fmla="*/ 245 w 245"/>
                <a:gd name="T7" fmla="*/ 0 h 37"/>
                <a:gd name="T8" fmla="*/ 245 w 245"/>
                <a:gd name="T9" fmla="*/ 37 h 37"/>
                <a:gd name="T10" fmla="*/ 9 w 245"/>
                <a:gd name="T11" fmla="*/ 28 h 37"/>
                <a:gd name="T12" fmla="*/ 236 w 245"/>
                <a:gd name="T13" fmla="*/ 28 h 37"/>
                <a:gd name="T14" fmla="*/ 236 w 245"/>
                <a:gd name="T15" fmla="*/ 9 h 37"/>
                <a:gd name="T16" fmla="*/ 9 w 245"/>
                <a:gd name="T17" fmla="*/ 9 h 37"/>
                <a:gd name="T18" fmla="*/ 9 w 245"/>
                <a:gd name="T19" fmla="*/ 2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 h="37">
                  <a:moveTo>
                    <a:pt x="245" y="37"/>
                  </a:moveTo>
                  <a:lnTo>
                    <a:pt x="0" y="37"/>
                  </a:lnTo>
                  <a:lnTo>
                    <a:pt x="0" y="0"/>
                  </a:lnTo>
                  <a:lnTo>
                    <a:pt x="245" y="0"/>
                  </a:lnTo>
                  <a:lnTo>
                    <a:pt x="245" y="37"/>
                  </a:lnTo>
                  <a:close/>
                  <a:moveTo>
                    <a:pt x="9" y="28"/>
                  </a:moveTo>
                  <a:lnTo>
                    <a:pt x="236" y="28"/>
                  </a:lnTo>
                  <a:lnTo>
                    <a:pt x="236" y="9"/>
                  </a:lnTo>
                  <a:lnTo>
                    <a:pt x="9" y="9"/>
                  </a:lnTo>
                  <a:lnTo>
                    <a:pt x="9"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704"/>
            <p:cNvSpPr>
              <a:spLocks noEditPoints="1"/>
            </p:cNvSpPr>
            <p:nvPr/>
          </p:nvSpPr>
          <p:spPr bwMode="auto">
            <a:xfrm>
              <a:off x="682626" y="2774950"/>
              <a:ext cx="460375" cy="85725"/>
            </a:xfrm>
            <a:custGeom>
              <a:avLst/>
              <a:gdLst>
                <a:gd name="T0" fmla="*/ 290 w 290"/>
                <a:gd name="T1" fmla="*/ 54 h 54"/>
                <a:gd name="T2" fmla="*/ 0 w 290"/>
                <a:gd name="T3" fmla="*/ 54 h 54"/>
                <a:gd name="T4" fmla="*/ 0 w 290"/>
                <a:gd name="T5" fmla="*/ 0 h 54"/>
                <a:gd name="T6" fmla="*/ 290 w 290"/>
                <a:gd name="T7" fmla="*/ 0 h 54"/>
                <a:gd name="T8" fmla="*/ 290 w 290"/>
                <a:gd name="T9" fmla="*/ 54 h 54"/>
                <a:gd name="T10" fmla="*/ 9 w 290"/>
                <a:gd name="T11" fmla="*/ 45 h 54"/>
                <a:gd name="T12" fmla="*/ 281 w 290"/>
                <a:gd name="T13" fmla="*/ 45 h 54"/>
                <a:gd name="T14" fmla="*/ 281 w 290"/>
                <a:gd name="T15" fmla="*/ 9 h 54"/>
                <a:gd name="T16" fmla="*/ 9 w 290"/>
                <a:gd name="T17" fmla="*/ 9 h 54"/>
                <a:gd name="T18" fmla="*/ 9 w 290"/>
                <a:gd name="T19"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0" h="54">
                  <a:moveTo>
                    <a:pt x="290" y="54"/>
                  </a:moveTo>
                  <a:lnTo>
                    <a:pt x="0" y="54"/>
                  </a:lnTo>
                  <a:lnTo>
                    <a:pt x="0" y="0"/>
                  </a:lnTo>
                  <a:lnTo>
                    <a:pt x="290" y="0"/>
                  </a:lnTo>
                  <a:lnTo>
                    <a:pt x="290" y="54"/>
                  </a:lnTo>
                  <a:close/>
                  <a:moveTo>
                    <a:pt x="9" y="45"/>
                  </a:moveTo>
                  <a:lnTo>
                    <a:pt x="281" y="45"/>
                  </a:lnTo>
                  <a:lnTo>
                    <a:pt x="281" y="9"/>
                  </a:lnTo>
                  <a:lnTo>
                    <a:pt x="9" y="9"/>
                  </a:lnTo>
                  <a:lnTo>
                    <a:pt x="9"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Rectangle 705"/>
            <p:cNvSpPr>
              <a:spLocks noChangeArrowheads="1"/>
            </p:cNvSpPr>
            <p:nvPr/>
          </p:nvSpPr>
          <p:spPr bwMode="auto">
            <a:xfrm>
              <a:off x="768351" y="2738438"/>
              <a:ext cx="14288" cy="428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Rectangle 706"/>
            <p:cNvSpPr>
              <a:spLocks noChangeArrowheads="1"/>
            </p:cNvSpPr>
            <p:nvPr/>
          </p:nvSpPr>
          <p:spPr bwMode="auto">
            <a:xfrm>
              <a:off x="782638" y="2781300"/>
              <a:ext cx="14288" cy="730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Rectangle 707"/>
            <p:cNvSpPr>
              <a:spLocks noChangeArrowheads="1"/>
            </p:cNvSpPr>
            <p:nvPr/>
          </p:nvSpPr>
          <p:spPr bwMode="auto">
            <a:xfrm>
              <a:off x="796926" y="2738438"/>
              <a:ext cx="14288" cy="428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Rectangle 708"/>
            <p:cNvSpPr>
              <a:spLocks noChangeArrowheads="1"/>
            </p:cNvSpPr>
            <p:nvPr/>
          </p:nvSpPr>
          <p:spPr bwMode="auto">
            <a:xfrm>
              <a:off x="827088" y="2738438"/>
              <a:ext cx="14288" cy="428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Rectangle 709"/>
            <p:cNvSpPr>
              <a:spLocks noChangeArrowheads="1"/>
            </p:cNvSpPr>
            <p:nvPr/>
          </p:nvSpPr>
          <p:spPr bwMode="auto">
            <a:xfrm>
              <a:off x="1085851" y="280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Rectangle 710"/>
            <p:cNvSpPr>
              <a:spLocks noChangeArrowheads="1"/>
            </p:cNvSpPr>
            <p:nvPr/>
          </p:nvSpPr>
          <p:spPr bwMode="auto">
            <a:xfrm>
              <a:off x="1057276" y="280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Rectangle 711"/>
            <p:cNvSpPr>
              <a:spLocks noChangeArrowheads="1"/>
            </p:cNvSpPr>
            <p:nvPr/>
          </p:nvSpPr>
          <p:spPr bwMode="auto">
            <a:xfrm>
              <a:off x="1028701" y="280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712"/>
            <p:cNvSpPr>
              <a:spLocks noEditPoints="1"/>
            </p:cNvSpPr>
            <p:nvPr/>
          </p:nvSpPr>
          <p:spPr bwMode="auto">
            <a:xfrm>
              <a:off x="725488" y="2803525"/>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3"/>
                    <a:pt x="0" y="8"/>
                  </a:cubicBezTo>
                  <a:cubicBezTo>
                    <a:pt x="0" y="4"/>
                    <a:pt x="4" y="0"/>
                    <a:pt x="8" y="0"/>
                  </a:cubicBezTo>
                  <a:cubicBezTo>
                    <a:pt x="12" y="0"/>
                    <a:pt x="16" y="4"/>
                    <a:pt x="16" y="8"/>
                  </a:cubicBezTo>
                  <a:cubicBezTo>
                    <a:pt x="16" y="13"/>
                    <a:pt x="12"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1098029" y="2403271"/>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Standards</a:t>
            </a:r>
            <a:endParaRPr kumimoji="0" lang="en-CA" sz="12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9" name="Title 1">
            <a:extLst>
              <a:ext uri="{FF2B5EF4-FFF2-40B4-BE49-F238E27FC236}">
                <a16:creationId xmlns:a16="http://schemas.microsoft.com/office/drawing/2014/main" xmlns="" id="{C4CC0F66-F716-9E4A-A350-90E627E348D3}"/>
              </a:ext>
            </a:extLst>
          </p:cNvPr>
          <p:cNvSpPr txBox="1">
            <a:spLocks/>
          </p:cNvSpPr>
          <p:nvPr/>
        </p:nvSpPr>
        <p:spPr bwMode="auto">
          <a:xfrm>
            <a:off x="1098028" y="2755941"/>
            <a:ext cx="2257657" cy="537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Agile is easier with clearly defined architecture. Know, document, and share existing standards with team members.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0" name="Title 1">
            <a:extLst>
              <a:ext uri="{FF2B5EF4-FFF2-40B4-BE49-F238E27FC236}">
                <a16:creationId xmlns:a16="http://schemas.microsoft.com/office/drawing/2014/main" xmlns="" id="{C4CC0F66-F716-9E4A-A350-90E627E348D3}"/>
              </a:ext>
            </a:extLst>
          </p:cNvPr>
          <p:cNvSpPr txBox="1">
            <a:spLocks/>
          </p:cNvSpPr>
          <p:nvPr/>
        </p:nvSpPr>
        <p:spPr bwMode="auto">
          <a:xfrm>
            <a:off x="1098028" y="3523087"/>
            <a:ext cx="2257657" cy="345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Know and understand guidelines, directives, and policy.</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1" name="Title 1">
            <a:extLst>
              <a:ext uri="{FF2B5EF4-FFF2-40B4-BE49-F238E27FC236}">
                <a16:creationId xmlns:a16="http://schemas.microsoft.com/office/drawing/2014/main" xmlns="" id="{C4CC0F66-F716-9E4A-A350-90E627E348D3}"/>
              </a:ext>
            </a:extLst>
          </p:cNvPr>
          <p:cNvSpPr txBox="1">
            <a:spLocks/>
          </p:cNvSpPr>
          <p:nvPr/>
        </p:nvSpPr>
        <p:spPr bwMode="auto">
          <a:xfrm>
            <a:off x="1098028" y="4067626"/>
            <a:ext cx="2257657" cy="494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Communicate and share success stories to help stimulate ideas, re-use, and acknowledge team successes.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2" name="Title 1">
            <a:extLst>
              <a:ext uri="{FF2B5EF4-FFF2-40B4-BE49-F238E27FC236}">
                <a16:creationId xmlns:a16="http://schemas.microsoft.com/office/drawing/2014/main" xmlns="" id="{C4CC0F66-F716-9E4A-A350-90E627E348D3}"/>
              </a:ext>
            </a:extLst>
          </p:cNvPr>
          <p:cNvSpPr txBox="1">
            <a:spLocks/>
          </p:cNvSpPr>
          <p:nvPr/>
        </p:nvSpPr>
        <p:spPr bwMode="auto">
          <a:xfrm>
            <a:off x="1098028" y="4800281"/>
            <a:ext cx="2257657" cy="388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Consult with lessons learned from similar governed projects.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48" name="Group 47"/>
          <p:cNvGrpSpPr/>
          <p:nvPr/>
        </p:nvGrpSpPr>
        <p:grpSpPr>
          <a:xfrm>
            <a:off x="720557" y="2549807"/>
            <a:ext cx="374650" cy="463551"/>
            <a:chOff x="2351089" y="3155950"/>
            <a:chExt cx="374650" cy="463551"/>
          </a:xfrm>
        </p:grpSpPr>
        <p:sp>
          <p:nvSpPr>
            <p:cNvPr id="49" name="Freeform 473"/>
            <p:cNvSpPr>
              <a:spLocks/>
            </p:cNvSpPr>
            <p:nvPr/>
          </p:nvSpPr>
          <p:spPr bwMode="auto">
            <a:xfrm>
              <a:off x="2667001" y="3155950"/>
              <a:ext cx="58738" cy="101600"/>
            </a:xfrm>
            <a:custGeom>
              <a:avLst/>
              <a:gdLst>
                <a:gd name="T0" fmla="*/ 4 w 32"/>
                <a:gd name="T1" fmla="*/ 56 h 56"/>
                <a:gd name="T2" fmla="*/ 0 w 32"/>
                <a:gd name="T3" fmla="*/ 56 h 56"/>
                <a:gd name="T4" fmla="*/ 0 w 32"/>
                <a:gd name="T5" fmla="*/ 48 h 56"/>
                <a:gd name="T6" fmla="*/ 4 w 32"/>
                <a:gd name="T7" fmla="*/ 48 h 56"/>
                <a:gd name="T8" fmla="*/ 24 w 32"/>
                <a:gd name="T9" fmla="*/ 28 h 56"/>
                <a:gd name="T10" fmla="*/ 4 w 32"/>
                <a:gd name="T11" fmla="*/ 8 h 56"/>
                <a:gd name="T12" fmla="*/ 4 w 32"/>
                <a:gd name="T13" fmla="*/ 0 h 56"/>
                <a:gd name="T14" fmla="*/ 32 w 32"/>
                <a:gd name="T15" fmla="*/ 28 h 56"/>
                <a:gd name="T16" fmla="*/ 4 w 32"/>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6">
                  <a:moveTo>
                    <a:pt x="4" y="56"/>
                  </a:moveTo>
                  <a:cubicBezTo>
                    <a:pt x="0" y="56"/>
                    <a:pt x="0" y="56"/>
                    <a:pt x="0" y="56"/>
                  </a:cubicBezTo>
                  <a:cubicBezTo>
                    <a:pt x="0" y="48"/>
                    <a:pt x="0" y="48"/>
                    <a:pt x="0" y="48"/>
                  </a:cubicBezTo>
                  <a:cubicBezTo>
                    <a:pt x="4" y="48"/>
                    <a:pt x="4" y="48"/>
                    <a:pt x="4" y="48"/>
                  </a:cubicBezTo>
                  <a:cubicBezTo>
                    <a:pt x="15" y="48"/>
                    <a:pt x="24" y="39"/>
                    <a:pt x="24" y="28"/>
                  </a:cubicBezTo>
                  <a:cubicBezTo>
                    <a:pt x="24" y="17"/>
                    <a:pt x="15" y="8"/>
                    <a:pt x="4" y="8"/>
                  </a:cubicBezTo>
                  <a:cubicBezTo>
                    <a:pt x="4" y="0"/>
                    <a:pt x="4" y="0"/>
                    <a:pt x="4" y="0"/>
                  </a:cubicBezTo>
                  <a:cubicBezTo>
                    <a:pt x="20" y="0"/>
                    <a:pt x="32" y="13"/>
                    <a:pt x="32" y="28"/>
                  </a:cubicBezTo>
                  <a:cubicBezTo>
                    <a:pt x="32" y="44"/>
                    <a:pt x="20" y="56"/>
                    <a:pt x="4" y="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Rectangle 474"/>
            <p:cNvSpPr>
              <a:spLocks noChangeArrowheads="1"/>
            </p:cNvSpPr>
            <p:nvPr/>
          </p:nvSpPr>
          <p:spPr bwMode="auto">
            <a:xfrm>
              <a:off x="2487614" y="32432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475"/>
            <p:cNvSpPr>
              <a:spLocks noChangeArrowheads="1"/>
            </p:cNvSpPr>
            <p:nvPr/>
          </p:nvSpPr>
          <p:spPr bwMode="auto">
            <a:xfrm>
              <a:off x="2516189" y="32432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Rectangle 476"/>
            <p:cNvSpPr>
              <a:spLocks noChangeArrowheads="1"/>
            </p:cNvSpPr>
            <p:nvPr/>
          </p:nvSpPr>
          <p:spPr bwMode="auto">
            <a:xfrm>
              <a:off x="2459039" y="32432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Rectangle 477"/>
            <p:cNvSpPr>
              <a:spLocks noChangeArrowheads="1"/>
            </p:cNvSpPr>
            <p:nvPr/>
          </p:nvSpPr>
          <p:spPr bwMode="auto">
            <a:xfrm>
              <a:off x="2408239" y="3286125"/>
              <a:ext cx="1651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Rectangle 478"/>
            <p:cNvSpPr>
              <a:spLocks noChangeArrowheads="1"/>
            </p:cNvSpPr>
            <p:nvPr/>
          </p:nvSpPr>
          <p:spPr bwMode="auto">
            <a:xfrm>
              <a:off x="2408239" y="3314700"/>
              <a:ext cx="1651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479"/>
            <p:cNvSpPr>
              <a:spLocks noChangeArrowheads="1"/>
            </p:cNvSpPr>
            <p:nvPr/>
          </p:nvSpPr>
          <p:spPr bwMode="auto">
            <a:xfrm>
              <a:off x="2408239" y="3343275"/>
              <a:ext cx="16510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Rectangle 480"/>
            <p:cNvSpPr>
              <a:spLocks noChangeArrowheads="1"/>
            </p:cNvSpPr>
            <p:nvPr/>
          </p:nvSpPr>
          <p:spPr bwMode="auto">
            <a:xfrm>
              <a:off x="2408239" y="3373438"/>
              <a:ext cx="1651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Rectangle 481"/>
            <p:cNvSpPr>
              <a:spLocks noChangeArrowheads="1"/>
            </p:cNvSpPr>
            <p:nvPr/>
          </p:nvSpPr>
          <p:spPr bwMode="auto">
            <a:xfrm>
              <a:off x="2408239" y="3402013"/>
              <a:ext cx="1651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482"/>
            <p:cNvSpPr>
              <a:spLocks/>
            </p:cNvSpPr>
            <p:nvPr/>
          </p:nvSpPr>
          <p:spPr bwMode="auto">
            <a:xfrm>
              <a:off x="2351089" y="3155950"/>
              <a:ext cx="330200" cy="419100"/>
            </a:xfrm>
            <a:custGeom>
              <a:avLst/>
              <a:gdLst>
                <a:gd name="T0" fmla="*/ 156 w 184"/>
                <a:gd name="T1" fmla="*/ 232 h 232"/>
                <a:gd name="T2" fmla="*/ 108 w 184"/>
                <a:gd name="T3" fmla="*/ 232 h 232"/>
                <a:gd name="T4" fmla="*/ 108 w 184"/>
                <a:gd name="T5" fmla="*/ 224 h 232"/>
                <a:gd name="T6" fmla="*/ 152 w 184"/>
                <a:gd name="T7" fmla="*/ 224 h 232"/>
                <a:gd name="T8" fmla="*/ 152 w 184"/>
                <a:gd name="T9" fmla="*/ 28 h 232"/>
                <a:gd name="T10" fmla="*/ 161 w 184"/>
                <a:gd name="T11" fmla="*/ 8 h 232"/>
                <a:gd name="T12" fmla="*/ 28 w 184"/>
                <a:gd name="T13" fmla="*/ 8 h 232"/>
                <a:gd name="T14" fmla="*/ 8 w 184"/>
                <a:gd name="T15" fmla="*/ 28 h 232"/>
                <a:gd name="T16" fmla="*/ 8 w 184"/>
                <a:gd name="T17" fmla="*/ 224 h 232"/>
                <a:gd name="T18" fmla="*/ 52 w 184"/>
                <a:gd name="T19" fmla="*/ 224 h 232"/>
                <a:gd name="T20" fmla="*/ 52 w 184"/>
                <a:gd name="T21" fmla="*/ 232 h 232"/>
                <a:gd name="T22" fmla="*/ 4 w 184"/>
                <a:gd name="T23" fmla="*/ 232 h 232"/>
                <a:gd name="T24" fmla="*/ 0 w 184"/>
                <a:gd name="T25" fmla="*/ 228 h 232"/>
                <a:gd name="T26" fmla="*/ 0 w 184"/>
                <a:gd name="T27" fmla="*/ 28 h 232"/>
                <a:gd name="T28" fmla="*/ 28 w 184"/>
                <a:gd name="T29" fmla="*/ 0 h 232"/>
                <a:gd name="T30" fmla="*/ 180 w 184"/>
                <a:gd name="T31" fmla="*/ 0 h 232"/>
                <a:gd name="T32" fmla="*/ 184 w 184"/>
                <a:gd name="T33" fmla="*/ 4 h 232"/>
                <a:gd name="T34" fmla="*/ 180 w 184"/>
                <a:gd name="T35" fmla="*/ 8 h 232"/>
                <a:gd name="T36" fmla="*/ 160 w 184"/>
                <a:gd name="T37" fmla="*/ 28 h 232"/>
                <a:gd name="T38" fmla="*/ 160 w 184"/>
                <a:gd name="T39" fmla="*/ 228 h 232"/>
                <a:gd name="T40" fmla="*/ 156 w 184"/>
                <a:gd name="T4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232">
                  <a:moveTo>
                    <a:pt x="156" y="232"/>
                  </a:moveTo>
                  <a:cubicBezTo>
                    <a:pt x="108" y="232"/>
                    <a:pt x="108" y="232"/>
                    <a:pt x="108" y="232"/>
                  </a:cubicBezTo>
                  <a:cubicBezTo>
                    <a:pt x="108" y="224"/>
                    <a:pt x="108" y="224"/>
                    <a:pt x="108" y="224"/>
                  </a:cubicBezTo>
                  <a:cubicBezTo>
                    <a:pt x="152" y="224"/>
                    <a:pt x="152" y="224"/>
                    <a:pt x="152" y="224"/>
                  </a:cubicBezTo>
                  <a:cubicBezTo>
                    <a:pt x="152" y="28"/>
                    <a:pt x="152" y="28"/>
                    <a:pt x="152" y="28"/>
                  </a:cubicBezTo>
                  <a:cubicBezTo>
                    <a:pt x="152" y="21"/>
                    <a:pt x="155" y="13"/>
                    <a:pt x="161" y="8"/>
                  </a:cubicBezTo>
                  <a:cubicBezTo>
                    <a:pt x="28" y="8"/>
                    <a:pt x="28" y="8"/>
                    <a:pt x="28" y="8"/>
                  </a:cubicBezTo>
                  <a:cubicBezTo>
                    <a:pt x="17" y="8"/>
                    <a:pt x="8" y="17"/>
                    <a:pt x="8" y="28"/>
                  </a:cubicBezTo>
                  <a:cubicBezTo>
                    <a:pt x="8" y="224"/>
                    <a:pt x="8" y="224"/>
                    <a:pt x="8" y="224"/>
                  </a:cubicBezTo>
                  <a:cubicBezTo>
                    <a:pt x="52" y="224"/>
                    <a:pt x="52" y="224"/>
                    <a:pt x="52" y="224"/>
                  </a:cubicBezTo>
                  <a:cubicBezTo>
                    <a:pt x="52" y="232"/>
                    <a:pt x="52" y="232"/>
                    <a:pt x="52" y="232"/>
                  </a:cubicBezTo>
                  <a:cubicBezTo>
                    <a:pt x="4" y="232"/>
                    <a:pt x="4" y="232"/>
                    <a:pt x="4" y="232"/>
                  </a:cubicBezTo>
                  <a:cubicBezTo>
                    <a:pt x="2" y="232"/>
                    <a:pt x="0" y="231"/>
                    <a:pt x="0" y="228"/>
                  </a:cubicBezTo>
                  <a:cubicBezTo>
                    <a:pt x="0" y="28"/>
                    <a:pt x="0" y="28"/>
                    <a:pt x="0" y="28"/>
                  </a:cubicBezTo>
                  <a:cubicBezTo>
                    <a:pt x="0" y="13"/>
                    <a:pt x="13" y="0"/>
                    <a:pt x="28" y="0"/>
                  </a:cubicBezTo>
                  <a:cubicBezTo>
                    <a:pt x="180" y="0"/>
                    <a:pt x="180" y="0"/>
                    <a:pt x="180" y="0"/>
                  </a:cubicBezTo>
                  <a:cubicBezTo>
                    <a:pt x="182" y="0"/>
                    <a:pt x="184" y="2"/>
                    <a:pt x="184" y="4"/>
                  </a:cubicBezTo>
                  <a:cubicBezTo>
                    <a:pt x="184" y="7"/>
                    <a:pt x="182" y="8"/>
                    <a:pt x="180" y="8"/>
                  </a:cubicBezTo>
                  <a:cubicBezTo>
                    <a:pt x="169" y="8"/>
                    <a:pt x="160" y="17"/>
                    <a:pt x="160" y="28"/>
                  </a:cubicBezTo>
                  <a:cubicBezTo>
                    <a:pt x="160" y="228"/>
                    <a:pt x="160" y="228"/>
                    <a:pt x="160" y="228"/>
                  </a:cubicBezTo>
                  <a:cubicBezTo>
                    <a:pt x="160" y="231"/>
                    <a:pt x="158" y="232"/>
                    <a:pt x="156" y="23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483"/>
            <p:cNvSpPr>
              <a:spLocks/>
            </p:cNvSpPr>
            <p:nvPr/>
          </p:nvSpPr>
          <p:spPr bwMode="auto">
            <a:xfrm>
              <a:off x="2459039" y="3532188"/>
              <a:ext cx="71438" cy="87313"/>
            </a:xfrm>
            <a:custGeom>
              <a:avLst/>
              <a:gdLst>
                <a:gd name="T0" fmla="*/ 36 w 40"/>
                <a:gd name="T1" fmla="*/ 48 h 49"/>
                <a:gd name="T2" fmla="*/ 33 w 40"/>
                <a:gd name="T3" fmla="*/ 47 h 49"/>
                <a:gd name="T4" fmla="*/ 20 w 40"/>
                <a:gd name="T5" fmla="*/ 34 h 49"/>
                <a:gd name="T6" fmla="*/ 7 w 40"/>
                <a:gd name="T7" fmla="*/ 47 h 49"/>
                <a:gd name="T8" fmla="*/ 3 w 40"/>
                <a:gd name="T9" fmla="*/ 48 h 49"/>
                <a:gd name="T10" fmla="*/ 0 w 40"/>
                <a:gd name="T11" fmla="*/ 44 h 49"/>
                <a:gd name="T12" fmla="*/ 0 w 40"/>
                <a:gd name="T13" fmla="*/ 0 h 49"/>
                <a:gd name="T14" fmla="*/ 8 w 40"/>
                <a:gd name="T15" fmla="*/ 0 h 49"/>
                <a:gd name="T16" fmla="*/ 8 w 40"/>
                <a:gd name="T17" fmla="*/ 35 h 49"/>
                <a:gd name="T18" fmla="*/ 17 w 40"/>
                <a:gd name="T19" fmla="*/ 26 h 49"/>
                <a:gd name="T20" fmla="*/ 23 w 40"/>
                <a:gd name="T21" fmla="*/ 26 h 49"/>
                <a:gd name="T22" fmla="*/ 32 w 40"/>
                <a:gd name="T23" fmla="*/ 35 h 49"/>
                <a:gd name="T24" fmla="*/ 32 w 40"/>
                <a:gd name="T25" fmla="*/ 0 h 49"/>
                <a:gd name="T26" fmla="*/ 40 w 40"/>
                <a:gd name="T27" fmla="*/ 0 h 49"/>
                <a:gd name="T28" fmla="*/ 40 w 40"/>
                <a:gd name="T29" fmla="*/ 44 h 49"/>
                <a:gd name="T30" fmla="*/ 38 w 40"/>
                <a:gd name="T31" fmla="*/ 48 h 49"/>
                <a:gd name="T32" fmla="*/ 36 w 40"/>
                <a:gd name="T33" fmla="*/ 4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49">
                  <a:moveTo>
                    <a:pt x="36" y="48"/>
                  </a:moveTo>
                  <a:cubicBezTo>
                    <a:pt x="35" y="48"/>
                    <a:pt x="34" y="48"/>
                    <a:pt x="33" y="47"/>
                  </a:cubicBezTo>
                  <a:cubicBezTo>
                    <a:pt x="20" y="34"/>
                    <a:pt x="20" y="34"/>
                    <a:pt x="20" y="34"/>
                  </a:cubicBezTo>
                  <a:cubicBezTo>
                    <a:pt x="7" y="47"/>
                    <a:pt x="7" y="47"/>
                    <a:pt x="7" y="47"/>
                  </a:cubicBezTo>
                  <a:cubicBezTo>
                    <a:pt x="6" y="48"/>
                    <a:pt x="4" y="49"/>
                    <a:pt x="3" y="48"/>
                  </a:cubicBezTo>
                  <a:cubicBezTo>
                    <a:pt x="1" y="47"/>
                    <a:pt x="0" y="46"/>
                    <a:pt x="0" y="44"/>
                  </a:cubicBezTo>
                  <a:cubicBezTo>
                    <a:pt x="0" y="0"/>
                    <a:pt x="0" y="0"/>
                    <a:pt x="0" y="0"/>
                  </a:cubicBezTo>
                  <a:cubicBezTo>
                    <a:pt x="8" y="0"/>
                    <a:pt x="8" y="0"/>
                    <a:pt x="8" y="0"/>
                  </a:cubicBezTo>
                  <a:cubicBezTo>
                    <a:pt x="8" y="35"/>
                    <a:pt x="8" y="35"/>
                    <a:pt x="8" y="35"/>
                  </a:cubicBezTo>
                  <a:cubicBezTo>
                    <a:pt x="17" y="26"/>
                    <a:pt x="17" y="26"/>
                    <a:pt x="17" y="26"/>
                  </a:cubicBezTo>
                  <a:cubicBezTo>
                    <a:pt x="19" y="24"/>
                    <a:pt x="21" y="24"/>
                    <a:pt x="23" y="26"/>
                  </a:cubicBezTo>
                  <a:cubicBezTo>
                    <a:pt x="32" y="35"/>
                    <a:pt x="32" y="35"/>
                    <a:pt x="32" y="35"/>
                  </a:cubicBezTo>
                  <a:cubicBezTo>
                    <a:pt x="32" y="0"/>
                    <a:pt x="32" y="0"/>
                    <a:pt x="32" y="0"/>
                  </a:cubicBezTo>
                  <a:cubicBezTo>
                    <a:pt x="40" y="0"/>
                    <a:pt x="40" y="0"/>
                    <a:pt x="40" y="0"/>
                  </a:cubicBezTo>
                  <a:cubicBezTo>
                    <a:pt x="40" y="44"/>
                    <a:pt x="40" y="44"/>
                    <a:pt x="40" y="44"/>
                  </a:cubicBezTo>
                  <a:cubicBezTo>
                    <a:pt x="40" y="46"/>
                    <a:pt x="39" y="47"/>
                    <a:pt x="38" y="48"/>
                  </a:cubicBezTo>
                  <a:cubicBezTo>
                    <a:pt x="37" y="48"/>
                    <a:pt x="37" y="48"/>
                    <a:pt x="36" y="4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484"/>
            <p:cNvSpPr>
              <a:spLocks noEditPoints="1"/>
            </p:cNvSpPr>
            <p:nvPr/>
          </p:nvSpPr>
          <p:spPr bwMode="auto">
            <a:xfrm>
              <a:off x="2444751" y="3444875"/>
              <a:ext cx="100013" cy="101600"/>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8 h 56"/>
                <a:gd name="T12" fmla="*/ 8 w 56"/>
                <a:gd name="T13" fmla="*/ 28 h 56"/>
                <a:gd name="T14" fmla="*/ 28 w 56"/>
                <a:gd name="T15" fmla="*/ 48 h 56"/>
                <a:gd name="T16" fmla="*/ 48 w 56"/>
                <a:gd name="T17" fmla="*/ 28 h 56"/>
                <a:gd name="T18" fmla="*/ 28 w 56"/>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3" y="56"/>
                    <a:pt x="0" y="44"/>
                    <a:pt x="0" y="28"/>
                  </a:cubicBezTo>
                  <a:cubicBezTo>
                    <a:pt x="0" y="13"/>
                    <a:pt x="13" y="0"/>
                    <a:pt x="28" y="0"/>
                  </a:cubicBezTo>
                  <a:cubicBezTo>
                    <a:pt x="44" y="0"/>
                    <a:pt x="56" y="13"/>
                    <a:pt x="56" y="28"/>
                  </a:cubicBezTo>
                  <a:cubicBezTo>
                    <a:pt x="56" y="44"/>
                    <a:pt x="44" y="56"/>
                    <a:pt x="28" y="56"/>
                  </a:cubicBezTo>
                  <a:close/>
                  <a:moveTo>
                    <a:pt x="28" y="8"/>
                  </a:moveTo>
                  <a:cubicBezTo>
                    <a:pt x="17" y="8"/>
                    <a:pt x="8" y="17"/>
                    <a:pt x="8" y="28"/>
                  </a:cubicBezTo>
                  <a:cubicBezTo>
                    <a:pt x="8" y="39"/>
                    <a:pt x="17" y="48"/>
                    <a:pt x="28" y="48"/>
                  </a:cubicBezTo>
                  <a:cubicBezTo>
                    <a:pt x="39" y="48"/>
                    <a:pt x="48" y="39"/>
                    <a:pt x="48" y="28"/>
                  </a:cubicBezTo>
                  <a:cubicBezTo>
                    <a:pt x="48" y="17"/>
                    <a:pt x="39" y="8"/>
                    <a:pt x="2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Rectangle 485"/>
            <p:cNvSpPr>
              <a:spLocks noChangeArrowheads="1"/>
            </p:cNvSpPr>
            <p:nvPr/>
          </p:nvSpPr>
          <p:spPr bwMode="auto">
            <a:xfrm>
              <a:off x="2408239" y="34877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Rectangle 486"/>
            <p:cNvSpPr>
              <a:spLocks noChangeArrowheads="1"/>
            </p:cNvSpPr>
            <p:nvPr/>
          </p:nvSpPr>
          <p:spPr bwMode="auto">
            <a:xfrm>
              <a:off x="2559051" y="34877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Rectangle 487"/>
            <p:cNvSpPr>
              <a:spLocks noChangeArrowheads="1"/>
            </p:cNvSpPr>
            <p:nvPr/>
          </p:nvSpPr>
          <p:spPr bwMode="auto">
            <a:xfrm>
              <a:off x="2652714" y="3243263"/>
              <a:ext cx="14288" cy="2524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1" name="Group 80"/>
          <p:cNvGrpSpPr/>
          <p:nvPr/>
        </p:nvGrpSpPr>
        <p:grpSpPr>
          <a:xfrm>
            <a:off x="641182" y="4654958"/>
            <a:ext cx="460375" cy="460375"/>
            <a:chOff x="5562601" y="1658937"/>
            <a:chExt cx="460375" cy="460375"/>
          </a:xfrm>
        </p:grpSpPr>
        <p:sp>
          <p:nvSpPr>
            <p:cNvPr id="82" name="Freeform 373"/>
            <p:cNvSpPr>
              <a:spLocks/>
            </p:cNvSpPr>
            <p:nvPr/>
          </p:nvSpPr>
          <p:spPr bwMode="auto">
            <a:xfrm>
              <a:off x="5719764" y="1716087"/>
              <a:ext cx="274638" cy="158750"/>
            </a:xfrm>
            <a:custGeom>
              <a:avLst/>
              <a:gdLst>
                <a:gd name="T0" fmla="*/ 173 w 173"/>
                <a:gd name="T1" fmla="*/ 100 h 100"/>
                <a:gd name="T2" fmla="*/ 0 w 173"/>
                <a:gd name="T3" fmla="*/ 100 h 100"/>
                <a:gd name="T4" fmla="*/ 0 w 173"/>
                <a:gd name="T5" fmla="*/ 91 h 100"/>
                <a:gd name="T6" fmla="*/ 164 w 173"/>
                <a:gd name="T7" fmla="*/ 91 h 100"/>
                <a:gd name="T8" fmla="*/ 164 w 173"/>
                <a:gd name="T9" fmla="*/ 9 h 100"/>
                <a:gd name="T10" fmla="*/ 0 w 173"/>
                <a:gd name="T11" fmla="*/ 9 h 100"/>
                <a:gd name="T12" fmla="*/ 0 w 173"/>
                <a:gd name="T13" fmla="*/ 0 h 100"/>
                <a:gd name="T14" fmla="*/ 173 w 173"/>
                <a:gd name="T15" fmla="*/ 0 h 100"/>
                <a:gd name="T16" fmla="*/ 173 w 173"/>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173" y="100"/>
                  </a:moveTo>
                  <a:lnTo>
                    <a:pt x="0" y="100"/>
                  </a:lnTo>
                  <a:lnTo>
                    <a:pt x="0" y="91"/>
                  </a:lnTo>
                  <a:lnTo>
                    <a:pt x="164" y="91"/>
                  </a:lnTo>
                  <a:lnTo>
                    <a:pt x="164" y="9"/>
                  </a:lnTo>
                  <a:lnTo>
                    <a:pt x="0" y="9"/>
                  </a:lnTo>
                  <a:lnTo>
                    <a:pt x="0" y="0"/>
                  </a:lnTo>
                  <a:lnTo>
                    <a:pt x="173" y="0"/>
                  </a:lnTo>
                  <a:lnTo>
                    <a:pt x="173"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374"/>
            <p:cNvSpPr>
              <a:spLocks noEditPoints="1"/>
            </p:cNvSpPr>
            <p:nvPr/>
          </p:nvSpPr>
          <p:spPr bwMode="auto">
            <a:xfrm>
              <a:off x="5605464" y="1658937"/>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375"/>
            <p:cNvSpPr>
              <a:spLocks/>
            </p:cNvSpPr>
            <p:nvPr/>
          </p:nvSpPr>
          <p:spPr bwMode="auto">
            <a:xfrm>
              <a:off x="5562601" y="1687512"/>
              <a:ext cx="460375" cy="244475"/>
            </a:xfrm>
            <a:custGeom>
              <a:avLst/>
              <a:gdLst>
                <a:gd name="T0" fmla="*/ 256 w 256"/>
                <a:gd name="T1" fmla="*/ 136 h 136"/>
                <a:gd name="T2" fmla="*/ 72 w 256"/>
                <a:gd name="T3" fmla="*/ 136 h 136"/>
                <a:gd name="T4" fmla="*/ 72 w 256"/>
                <a:gd name="T5" fmla="*/ 64 h 136"/>
                <a:gd name="T6" fmla="*/ 136 w 256"/>
                <a:gd name="T7" fmla="*/ 64 h 136"/>
                <a:gd name="T8" fmla="*/ 136 w 256"/>
                <a:gd name="T9" fmla="*/ 48 h 136"/>
                <a:gd name="T10" fmla="*/ 32 w 256"/>
                <a:gd name="T11" fmla="*/ 48 h 136"/>
                <a:gd name="T12" fmla="*/ 8 w 256"/>
                <a:gd name="T13" fmla="*/ 72 h 136"/>
                <a:gd name="T14" fmla="*/ 8 w 256"/>
                <a:gd name="T15" fmla="*/ 128 h 136"/>
                <a:gd name="T16" fmla="*/ 24 w 256"/>
                <a:gd name="T17" fmla="*/ 128 h 136"/>
                <a:gd name="T18" fmla="*/ 24 w 256"/>
                <a:gd name="T19" fmla="*/ 96 h 136"/>
                <a:gd name="T20" fmla="*/ 32 w 256"/>
                <a:gd name="T21" fmla="*/ 96 h 136"/>
                <a:gd name="T22" fmla="*/ 32 w 256"/>
                <a:gd name="T23" fmla="*/ 136 h 136"/>
                <a:gd name="T24" fmla="*/ 0 w 256"/>
                <a:gd name="T25" fmla="*/ 136 h 136"/>
                <a:gd name="T26" fmla="*/ 0 w 256"/>
                <a:gd name="T27" fmla="*/ 72 h 136"/>
                <a:gd name="T28" fmla="*/ 32 w 256"/>
                <a:gd name="T29" fmla="*/ 40 h 136"/>
                <a:gd name="T30" fmla="*/ 144 w 256"/>
                <a:gd name="T31" fmla="*/ 40 h 136"/>
                <a:gd name="T32" fmla="*/ 144 w 256"/>
                <a:gd name="T33" fmla="*/ 72 h 136"/>
                <a:gd name="T34" fmla="*/ 80 w 256"/>
                <a:gd name="T35" fmla="*/ 72 h 136"/>
                <a:gd name="T36" fmla="*/ 80 w 256"/>
                <a:gd name="T37" fmla="*/ 128 h 136"/>
                <a:gd name="T38" fmla="*/ 248 w 256"/>
                <a:gd name="T39" fmla="*/ 128 h 136"/>
                <a:gd name="T40" fmla="*/ 248 w 256"/>
                <a:gd name="T41" fmla="*/ 8 h 136"/>
                <a:gd name="T42" fmla="*/ 80 w 256"/>
                <a:gd name="T43" fmla="*/ 8 h 136"/>
                <a:gd name="T44" fmla="*/ 80 w 256"/>
                <a:gd name="T45" fmla="*/ 0 h 136"/>
                <a:gd name="T46" fmla="*/ 256 w 256"/>
                <a:gd name="T47" fmla="*/ 0 h 136"/>
                <a:gd name="T48" fmla="*/ 256 w 256"/>
                <a:gd name="T49"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36">
                  <a:moveTo>
                    <a:pt x="256" y="136"/>
                  </a:moveTo>
                  <a:cubicBezTo>
                    <a:pt x="72" y="136"/>
                    <a:pt x="72" y="136"/>
                    <a:pt x="72" y="136"/>
                  </a:cubicBezTo>
                  <a:cubicBezTo>
                    <a:pt x="72" y="64"/>
                    <a:pt x="72" y="64"/>
                    <a:pt x="72" y="64"/>
                  </a:cubicBezTo>
                  <a:cubicBezTo>
                    <a:pt x="136" y="64"/>
                    <a:pt x="136" y="64"/>
                    <a:pt x="136" y="64"/>
                  </a:cubicBezTo>
                  <a:cubicBezTo>
                    <a:pt x="136" y="48"/>
                    <a:pt x="136" y="48"/>
                    <a:pt x="136" y="48"/>
                  </a:cubicBezTo>
                  <a:cubicBezTo>
                    <a:pt x="32" y="48"/>
                    <a:pt x="32" y="48"/>
                    <a:pt x="32" y="48"/>
                  </a:cubicBezTo>
                  <a:cubicBezTo>
                    <a:pt x="19" y="48"/>
                    <a:pt x="8" y="59"/>
                    <a:pt x="8" y="72"/>
                  </a:cubicBezTo>
                  <a:cubicBezTo>
                    <a:pt x="8" y="128"/>
                    <a:pt x="8" y="128"/>
                    <a:pt x="8" y="128"/>
                  </a:cubicBezTo>
                  <a:cubicBezTo>
                    <a:pt x="24" y="128"/>
                    <a:pt x="24" y="128"/>
                    <a:pt x="24" y="128"/>
                  </a:cubicBezTo>
                  <a:cubicBezTo>
                    <a:pt x="24" y="96"/>
                    <a:pt x="24" y="96"/>
                    <a:pt x="24" y="96"/>
                  </a:cubicBezTo>
                  <a:cubicBezTo>
                    <a:pt x="32" y="96"/>
                    <a:pt x="32" y="96"/>
                    <a:pt x="32" y="96"/>
                  </a:cubicBezTo>
                  <a:cubicBezTo>
                    <a:pt x="32" y="136"/>
                    <a:pt x="32" y="136"/>
                    <a:pt x="32" y="136"/>
                  </a:cubicBezTo>
                  <a:cubicBezTo>
                    <a:pt x="0" y="136"/>
                    <a:pt x="0" y="136"/>
                    <a:pt x="0" y="136"/>
                  </a:cubicBezTo>
                  <a:cubicBezTo>
                    <a:pt x="0" y="72"/>
                    <a:pt x="0" y="72"/>
                    <a:pt x="0" y="72"/>
                  </a:cubicBezTo>
                  <a:cubicBezTo>
                    <a:pt x="0" y="54"/>
                    <a:pt x="15" y="40"/>
                    <a:pt x="32" y="40"/>
                  </a:cubicBezTo>
                  <a:cubicBezTo>
                    <a:pt x="144" y="40"/>
                    <a:pt x="144" y="40"/>
                    <a:pt x="144" y="40"/>
                  </a:cubicBezTo>
                  <a:cubicBezTo>
                    <a:pt x="144" y="72"/>
                    <a:pt x="144" y="72"/>
                    <a:pt x="144" y="72"/>
                  </a:cubicBezTo>
                  <a:cubicBezTo>
                    <a:pt x="80" y="72"/>
                    <a:pt x="80" y="72"/>
                    <a:pt x="80" y="72"/>
                  </a:cubicBezTo>
                  <a:cubicBezTo>
                    <a:pt x="80" y="128"/>
                    <a:pt x="80" y="128"/>
                    <a:pt x="80" y="128"/>
                  </a:cubicBezTo>
                  <a:cubicBezTo>
                    <a:pt x="248" y="128"/>
                    <a:pt x="248" y="128"/>
                    <a:pt x="248" y="128"/>
                  </a:cubicBezTo>
                  <a:cubicBezTo>
                    <a:pt x="248" y="8"/>
                    <a:pt x="248" y="8"/>
                    <a:pt x="248" y="8"/>
                  </a:cubicBezTo>
                  <a:cubicBezTo>
                    <a:pt x="80" y="8"/>
                    <a:pt x="80" y="8"/>
                    <a:pt x="80" y="8"/>
                  </a:cubicBezTo>
                  <a:cubicBezTo>
                    <a:pt x="80" y="0"/>
                    <a:pt x="80" y="0"/>
                    <a:pt x="80" y="0"/>
                  </a:cubicBezTo>
                  <a:cubicBezTo>
                    <a:pt x="256" y="0"/>
                    <a:pt x="256" y="0"/>
                    <a:pt x="256" y="0"/>
                  </a:cubicBezTo>
                  <a:lnTo>
                    <a:pt x="256" y="1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Rectangle 376"/>
            <p:cNvSpPr>
              <a:spLocks noChangeArrowheads="1"/>
            </p:cNvSpPr>
            <p:nvPr/>
          </p:nvSpPr>
          <p:spPr bwMode="auto">
            <a:xfrm>
              <a:off x="5719764" y="1889125"/>
              <a:ext cx="274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377"/>
            <p:cNvSpPr>
              <a:spLocks/>
            </p:cNvSpPr>
            <p:nvPr/>
          </p:nvSpPr>
          <p:spPr bwMode="auto">
            <a:xfrm>
              <a:off x="5562601" y="2043112"/>
              <a:ext cx="460375" cy="76200"/>
            </a:xfrm>
            <a:custGeom>
              <a:avLst/>
              <a:gdLst>
                <a:gd name="T0" fmla="*/ 244 w 256"/>
                <a:gd name="T1" fmla="*/ 43 h 43"/>
                <a:gd name="T2" fmla="*/ 12 w 256"/>
                <a:gd name="T3" fmla="*/ 43 h 43"/>
                <a:gd name="T4" fmla="*/ 0 w 256"/>
                <a:gd name="T5" fmla="*/ 27 h 43"/>
                <a:gd name="T6" fmla="*/ 0 w 256"/>
                <a:gd name="T7" fmla="*/ 17 h 43"/>
                <a:gd name="T8" fmla="*/ 30 w 256"/>
                <a:gd name="T9" fmla="*/ 0 h 43"/>
                <a:gd name="T10" fmla="*/ 34 w 256"/>
                <a:gd name="T11" fmla="*/ 6 h 43"/>
                <a:gd name="T12" fmla="*/ 8 w 256"/>
                <a:gd name="T13" fmla="*/ 21 h 43"/>
                <a:gd name="T14" fmla="*/ 8 w 256"/>
                <a:gd name="T15" fmla="*/ 27 h 43"/>
                <a:gd name="T16" fmla="*/ 12 w 256"/>
                <a:gd name="T17" fmla="*/ 35 h 43"/>
                <a:gd name="T18" fmla="*/ 244 w 256"/>
                <a:gd name="T19" fmla="*/ 35 h 43"/>
                <a:gd name="T20" fmla="*/ 248 w 256"/>
                <a:gd name="T21" fmla="*/ 27 h 43"/>
                <a:gd name="T22" fmla="*/ 248 w 256"/>
                <a:gd name="T23" fmla="*/ 21 h 43"/>
                <a:gd name="T24" fmla="*/ 222 w 256"/>
                <a:gd name="T25" fmla="*/ 6 h 43"/>
                <a:gd name="T26" fmla="*/ 226 w 256"/>
                <a:gd name="T27" fmla="*/ 0 h 43"/>
                <a:gd name="T28" fmla="*/ 256 w 256"/>
                <a:gd name="T29" fmla="*/ 17 h 43"/>
                <a:gd name="T30" fmla="*/ 256 w 256"/>
                <a:gd name="T31" fmla="*/ 27 h 43"/>
                <a:gd name="T32" fmla="*/ 244 w 256"/>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6" h="43">
                  <a:moveTo>
                    <a:pt x="244"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44" y="35"/>
                    <a:pt x="244" y="35"/>
                    <a:pt x="244" y="35"/>
                  </a:cubicBezTo>
                  <a:cubicBezTo>
                    <a:pt x="245" y="35"/>
                    <a:pt x="248" y="32"/>
                    <a:pt x="248" y="27"/>
                  </a:cubicBezTo>
                  <a:cubicBezTo>
                    <a:pt x="248" y="21"/>
                    <a:pt x="248" y="21"/>
                    <a:pt x="248" y="21"/>
                  </a:cubicBezTo>
                  <a:cubicBezTo>
                    <a:pt x="222" y="6"/>
                    <a:pt x="222" y="6"/>
                    <a:pt x="222" y="6"/>
                  </a:cubicBezTo>
                  <a:cubicBezTo>
                    <a:pt x="226" y="0"/>
                    <a:pt x="226" y="0"/>
                    <a:pt x="226" y="0"/>
                  </a:cubicBezTo>
                  <a:cubicBezTo>
                    <a:pt x="256" y="17"/>
                    <a:pt x="256" y="17"/>
                    <a:pt x="256" y="17"/>
                  </a:cubicBezTo>
                  <a:cubicBezTo>
                    <a:pt x="256" y="27"/>
                    <a:pt x="256" y="27"/>
                    <a:pt x="256" y="27"/>
                  </a:cubicBezTo>
                  <a:cubicBezTo>
                    <a:pt x="256" y="36"/>
                    <a:pt x="251" y="43"/>
                    <a:pt x="244" y="4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378"/>
            <p:cNvSpPr>
              <a:spLocks/>
            </p:cNvSpPr>
            <p:nvPr/>
          </p:nvSpPr>
          <p:spPr bwMode="auto">
            <a:xfrm>
              <a:off x="5810251" y="2041525"/>
              <a:ext cx="115888" cy="44450"/>
            </a:xfrm>
            <a:custGeom>
              <a:avLst/>
              <a:gdLst>
                <a:gd name="T0" fmla="*/ 39 w 73"/>
                <a:gd name="T1" fmla="*/ 28 h 28"/>
                <a:gd name="T2" fmla="*/ 0 w 73"/>
                <a:gd name="T3" fmla="*/ 9 h 28"/>
                <a:gd name="T4" fmla="*/ 5 w 73"/>
                <a:gd name="T5" fmla="*/ 0 h 28"/>
                <a:gd name="T6" fmla="*/ 39 w 73"/>
                <a:gd name="T7" fmla="*/ 17 h 28"/>
                <a:gd name="T8" fmla="*/ 68 w 73"/>
                <a:gd name="T9" fmla="*/ 1 h 28"/>
                <a:gd name="T10" fmla="*/ 73 w 73"/>
                <a:gd name="T11" fmla="*/ 7 h 28"/>
                <a:gd name="T12" fmla="*/ 39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9" y="28"/>
                  </a:moveTo>
                  <a:lnTo>
                    <a:pt x="0" y="9"/>
                  </a:lnTo>
                  <a:lnTo>
                    <a:pt x="5" y="0"/>
                  </a:lnTo>
                  <a:lnTo>
                    <a:pt x="39" y="17"/>
                  </a:lnTo>
                  <a:lnTo>
                    <a:pt x="68" y="1"/>
                  </a:lnTo>
                  <a:lnTo>
                    <a:pt x="73" y="7"/>
                  </a:lnTo>
                  <a:lnTo>
                    <a:pt x="39"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379"/>
            <p:cNvSpPr>
              <a:spLocks/>
            </p:cNvSpPr>
            <p:nvPr/>
          </p:nvSpPr>
          <p:spPr bwMode="auto">
            <a:xfrm>
              <a:off x="5659439" y="2041525"/>
              <a:ext cx="114300" cy="44450"/>
            </a:xfrm>
            <a:custGeom>
              <a:avLst/>
              <a:gdLst>
                <a:gd name="T0" fmla="*/ 34 w 72"/>
                <a:gd name="T1" fmla="*/ 28 h 28"/>
                <a:gd name="T2" fmla="*/ 0 w 72"/>
                <a:gd name="T3" fmla="*/ 7 h 28"/>
                <a:gd name="T4" fmla="*/ 4 w 72"/>
                <a:gd name="T5" fmla="*/ 1 h 28"/>
                <a:gd name="T6" fmla="*/ 34 w 72"/>
                <a:gd name="T7" fmla="*/ 17 h 28"/>
                <a:gd name="T8" fmla="*/ 68 w 72"/>
                <a:gd name="T9" fmla="*/ 0 h 28"/>
                <a:gd name="T10" fmla="*/ 72 w 72"/>
                <a:gd name="T11" fmla="*/ 9 h 28"/>
                <a:gd name="T12" fmla="*/ 34 w 72"/>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2" h="28">
                  <a:moveTo>
                    <a:pt x="34" y="28"/>
                  </a:moveTo>
                  <a:lnTo>
                    <a:pt x="0" y="7"/>
                  </a:lnTo>
                  <a:lnTo>
                    <a:pt x="4" y="1"/>
                  </a:lnTo>
                  <a:lnTo>
                    <a:pt x="34" y="17"/>
                  </a:lnTo>
                  <a:lnTo>
                    <a:pt x="68" y="0"/>
                  </a:lnTo>
                  <a:lnTo>
                    <a:pt x="72" y="9"/>
                  </a:lnTo>
                  <a:lnTo>
                    <a:pt x="34"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380"/>
            <p:cNvSpPr>
              <a:spLocks noEditPoints="1"/>
            </p:cNvSpPr>
            <p:nvPr/>
          </p:nvSpPr>
          <p:spPr bwMode="auto">
            <a:xfrm>
              <a:off x="5597526"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Freeform 381"/>
            <p:cNvSpPr>
              <a:spLocks noEditPoints="1"/>
            </p:cNvSpPr>
            <p:nvPr/>
          </p:nvSpPr>
          <p:spPr bwMode="auto">
            <a:xfrm>
              <a:off x="5748339"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Freeform 382"/>
            <p:cNvSpPr>
              <a:spLocks noEditPoints="1"/>
            </p:cNvSpPr>
            <p:nvPr/>
          </p:nvSpPr>
          <p:spPr bwMode="auto">
            <a:xfrm>
              <a:off x="5900739"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Rectangle 383"/>
            <p:cNvSpPr>
              <a:spLocks noChangeArrowheads="1"/>
            </p:cNvSpPr>
            <p:nvPr/>
          </p:nvSpPr>
          <p:spPr bwMode="auto">
            <a:xfrm>
              <a:off x="570547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Rectangle 384"/>
            <p:cNvSpPr>
              <a:spLocks noChangeArrowheads="1"/>
            </p:cNvSpPr>
            <p:nvPr/>
          </p:nvSpPr>
          <p:spPr bwMode="auto">
            <a:xfrm>
              <a:off x="586422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385"/>
            <p:cNvSpPr>
              <a:spLocks noChangeArrowheads="1"/>
            </p:cNvSpPr>
            <p:nvPr/>
          </p:nvSpPr>
          <p:spPr bwMode="auto">
            <a:xfrm>
              <a:off x="5640389" y="1789112"/>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Rectangle 386"/>
            <p:cNvSpPr>
              <a:spLocks noChangeArrowheads="1"/>
            </p:cNvSpPr>
            <p:nvPr/>
          </p:nvSpPr>
          <p:spPr bwMode="auto">
            <a:xfrm>
              <a:off x="5640389" y="1817687"/>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6" name="Group 95"/>
          <p:cNvGrpSpPr/>
          <p:nvPr/>
        </p:nvGrpSpPr>
        <p:grpSpPr>
          <a:xfrm>
            <a:off x="640388" y="3950945"/>
            <a:ext cx="460376" cy="460375"/>
            <a:chOff x="5562601" y="3179763"/>
            <a:chExt cx="460376" cy="460375"/>
          </a:xfrm>
        </p:grpSpPr>
        <p:sp>
          <p:nvSpPr>
            <p:cNvPr id="97" name="Rectangle 538"/>
            <p:cNvSpPr>
              <a:spLocks noChangeArrowheads="1"/>
            </p:cNvSpPr>
            <p:nvPr/>
          </p:nvSpPr>
          <p:spPr bwMode="auto">
            <a:xfrm>
              <a:off x="5784851" y="3475038"/>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539"/>
            <p:cNvSpPr>
              <a:spLocks noEditPoints="1"/>
            </p:cNvSpPr>
            <p:nvPr/>
          </p:nvSpPr>
          <p:spPr bwMode="auto">
            <a:xfrm>
              <a:off x="5748339" y="3179763"/>
              <a:ext cx="87313"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Rectangle 540"/>
            <p:cNvSpPr>
              <a:spLocks noChangeArrowheads="1"/>
            </p:cNvSpPr>
            <p:nvPr/>
          </p:nvSpPr>
          <p:spPr bwMode="auto">
            <a:xfrm>
              <a:off x="5784851" y="3308350"/>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Rectangle 541"/>
            <p:cNvSpPr>
              <a:spLocks noChangeArrowheads="1"/>
            </p:cNvSpPr>
            <p:nvPr/>
          </p:nvSpPr>
          <p:spPr bwMode="auto">
            <a:xfrm>
              <a:off x="5784851" y="33385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Freeform 542"/>
            <p:cNvSpPr>
              <a:spLocks/>
            </p:cNvSpPr>
            <p:nvPr/>
          </p:nvSpPr>
          <p:spPr bwMode="auto">
            <a:xfrm>
              <a:off x="5597526" y="3208338"/>
              <a:ext cx="390525" cy="431800"/>
            </a:xfrm>
            <a:custGeom>
              <a:avLst/>
              <a:gdLst>
                <a:gd name="T0" fmla="*/ 140 w 217"/>
                <a:gd name="T1" fmla="*/ 240 h 240"/>
                <a:gd name="T2" fmla="*/ 132 w 217"/>
                <a:gd name="T3" fmla="*/ 240 h 240"/>
                <a:gd name="T4" fmla="*/ 132 w 217"/>
                <a:gd name="T5" fmla="*/ 76 h 240"/>
                <a:gd name="T6" fmla="*/ 134 w 217"/>
                <a:gd name="T7" fmla="*/ 73 h 240"/>
                <a:gd name="T8" fmla="*/ 170 w 217"/>
                <a:gd name="T9" fmla="*/ 53 h 240"/>
                <a:gd name="T10" fmla="*/ 207 w 217"/>
                <a:gd name="T11" fmla="*/ 16 h 240"/>
                <a:gd name="T12" fmla="*/ 200 w 217"/>
                <a:gd name="T13" fmla="*/ 10 h 240"/>
                <a:gd name="T14" fmla="*/ 171 w 217"/>
                <a:gd name="T15" fmla="*/ 39 h 240"/>
                <a:gd name="T16" fmla="*/ 169 w 217"/>
                <a:gd name="T17" fmla="*/ 40 h 240"/>
                <a:gd name="T18" fmla="*/ 137 w 217"/>
                <a:gd name="T19" fmla="*/ 48 h 240"/>
                <a:gd name="T20" fmla="*/ 136 w 217"/>
                <a:gd name="T21" fmla="*/ 48 h 240"/>
                <a:gd name="T22" fmla="*/ 80 w 217"/>
                <a:gd name="T23" fmla="*/ 48 h 240"/>
                <a:gd name="T24" fmla="*/ 79 w 217"/>
                <a:gd name="T25" fmla="*/ 48 h 240"/>
                <a:gd name="T26" fmla="*/ 47 w 217"/>
                <a:gd name="T27" fmla="*/ 40 h 240"/>
                <a:gd name="T28" fmla="*/ 45 w 217"/>
                <a:gd name="T29" fmla="*/ 39 h 240"/>
                <a:gd name="T30" fmla="*/ 16 w 217"/>
                <a:gd name="T31" fmla="*/ 10 h 240"/>
                <a:gd name="T32" fmla="*/ 10 w 217"/>
                <a:gd name="T33" fmla="*/ 16 h 240"/>
                <a:gd name="T34" fmla="*/ 47 w 217"/>
                <a:gd name="T35" fmla="*/ 53 h 240"/>
                <a:gd name="T36" fmla="*/ 82 w 217"/>
                <a:gd name="T37" fmla="*/ 73 h 240"/>
                <a:gd name="T38" fmla="*/ 84 w 217"/>
                <a:gd name="T39" fmla="*/ 76 h 240"/>
                <a:gd name="T40" fmla="*/ 84 w 217"/>
                <a:gd name="T41" fmla="*/ 184 h 240"/>
                <a:gd name="T42" fmla="*/ 76 w 217"/>
                <a:gd name="T43" fmla="*/ 184 h 240"/>
                <a:gd name="T44" fmla="*/ 76 w 217"/>
                <a:gd name="T45" fmla="*/ 78 h 240"/>
                <a:gd name="T46" fmla="*/ 42 w 217"/>
                <a:gd name="T47" fmla="*/ 59 h 240"/>
                <a:gd name="T48" fmla="*/ 41 w 217"/>
                <a:gd name="T49" fmla="*/ 59 h 240"/>
                <a:gd name="T50" fmla="*/ 1 w 217"/>
                <a:gd name="T51" fmla="*/ 19 h 240"/>
                <a:gd name="T52" fmla="*/ 1 w 217"/>
                <a:gd name="T53" fmla="*/ 13 h 240"/>
                <a:gd name="T54" fmla="*/ 13 w 217"/>
                <a:gd name="T55" fmla="*/ 1 h 240"/>
                <a:gd name="T56" fmla="*/ 19 w 217"/>
                <a:gd name="T57" fmla="*/ 1 h 240"/>
                <a:gd name="T58" fmla="*/ 50 w 217"/>
                <a:gd name="T59" fmla="*/ 32 h 240"/>
                <a:gd name="T60" fmla="*/ 81 w 217"/>
                <a:gd name="T61" fmla="*/ 40 h 240"/>
                <a:gd name="T62" fmla="*/ 136 w 217"/>
                <a:gd name="T63" fmla="*/ 40 h 240"/>
                <a:gd name="T64" fmla="*/ 166 w 217"/>
                <a:gd name="T65" fmla="*/ 32 h 240"/>
                <a:gd name="T66" fmla="*/ 197 w 217"/>
                <a:gd name="T67" fmla="*/ 1 h 240"/>
                <a:gd name="T68" fmla="*/ 203 w 217"/>
                <a:gd name="T69" fmla="*/ 1 h 240"/>
                <a:gd name="T70" fmla="*/ 215 w 217"/>
                <a:gd name="T71" fmla="*/ 13 h 240"/>
                <a:gd name="T72" fmla="*/ 215 w 217"/>
                <a:gd name="T73" fmla="*/ 19 h 240"/>
                <a:gd name="T74" fmla="*/ 175 w 217"/>
                <a:gd name="T75" fmla="*/ 59 h 240"/>
                <a:gd name="T76" fmla="*/ 174 w 217"/>
                <a:gd name="T77" fmla="*/ 59 h 240"/>
                <a:gd name="T78" fmla="*/ 140 w 217"/>
                <a:gd name="T79" fmla="*/ 78 h 240"/>
                <a:gd name="T80" fmla="*/ 140 w 217"/>
                <a:gd name="T8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 h="240">
                  <a:moveTo>
                    <a:pt x="140" y="240"/>
                  </a:moveTo>
                  <a:cubicBezTo>
                    <a:pt x="132" y="240"/>
                    <a:pt x="132" y="240"/>
                    <a:pt x="132" y="240"/>
                  </a:cubicBezTo>
                  <a:cubicBezTo>
                    <a:pt x="132" y="76"/>
                    <a:pt x="132" y="76"/>
                    <a:pt x="132" y="76"/>
                  </a:cubicBezTo>
                  <a:cubicBezTo>
                    <a:pt x="132" y="75"/>
                    <a:pt x="133" y="73"/>
                    <a:pt x="134" y="73"/>
                  </a:cubicBezTo>
                  <a:cubicBezTo>
                    <a:pt x="170" y="53"/>
                    <a:pt x="170" y="53"/>
                    <a:pt x="170" y="53"/>
                  </a:cubicBezTo>
                  <a:cubicBezTo>
                    <a:pt x="207" y="16"/>
                    <a:pt x="207" y="16"/>
                    <a:pt x="207" y="16"/>
                  </a:cubicBezTo>
                  <a:cubicBezTo>
                    <a:pt x="200" y="10"/>
                    <a:pt x="200" y="10"/>
                    <a:pt x="200" y="10"/>
                  </a:cubicBezTo>
                  <a:cubicBezTo>
                    <a:pt x="171" y="39"/>
                    <a:pt x="171" y="39"/>
                    <a:pt x="171" y="39"/>
                  </a:cubicBezTo>
                  <a:cubicBezTo>
                    <a:pt x="171" y="39"/>
                    <a:pt x="170" y="40"/>
                    <a:pt x="169" y="40"/>
                  </a:cubicBezTo>
                  <a:cubicBezTo>
                    <a:pt x="137" y="48"/>
                    <a:pt x="137" y="48"/>
                    <a:pt x="137" y="48"/>
                  </a:cubicBezTo>
                  <a:cubicBezTo>
                    <a:pt x="137" y="48"/>
                    <a:pt x="137" y="48"/>
                    <a:pt x="136" y="48"/>
                  </a:cubicBezTo>
                  <a:cubicBezTo>
                    <a:pt x="80" y="48"/>
                    <a:pt x="80" y="48"/>
                    <a:pt x="80" y="48"/>
                  </a:cubicBezTo>
                  <a:cubicBezTo>
                    <a:pt x="80" y="48"/>
                    <a:pt x="80" y="48"/>
                    <a:pt x="79" y="48"/>
                  </a:cubicBezTo>
                  <a:cubicBezTo>
                    <a:pt x="47" y="40"/>
                    <a:pt x="47" y="40"/>
                    <a:pt x="47" y="40"/>
                  </a:cubicBezTo>
                  <a:cubicBezTo>
                    <a:pt x="47" y="40"/>
                    <a:pt x="46" y="39"/>
                    <a:pt x="45" y="39"/>
                  </a:cubicBezTo>
                  <a:cubicBezTo>
                    <a:pt x="16" y="10"/>
                    <a:pt x="16" y="10"/>
                    <a:pt x="16" y="10"/>
                  </a:cubicBezTo>
                  <a:cubicBezTo>
                    <a:pt x="10" y="16"/>
                    <a:pt x="10" y="16"/>
                    <a:pt x="10" y="16"/>
                  </a:cubicBezTo>
                  <a:cubicBezTo>
                    <a:pt x="47" y="53"/>
                    <a:pt x="47" y="53"/>
                    <a:pt x="47" y="53"/>
                  </a:cubicBezTo>
                  <a:cubicBezTo>
                    <a:pt x="82" y="73"/>
                    <a:pt x="82" y="73"/>
                    <a:pt x="82" y="73"/>
                  </a:cubicBezTo>
                  <a:cubicBezTo>
                    <a:pt x="83" y="73"/>
                    <a:pt x="84" y="75"/>
                    <a:pt x="84" y="76"/>
                  </a:cubicBezTo>
                  <a:cubicBezTo>
                    <a:pt x="84" y="184"/>
                    <a:pt x="84" y="184"/>
                    <a:pt x="84" y="184"/>
                  </a:cubicBezTo>
                  <a:cubicBezTo>
                    <a:pt x="76" y="184"/>
                    <a:pt x="76" y="184"/>
                    <a:pt x="76" y="184"/>
                  </a:cubicBezTo>
                  <a:cubicBezTo>
                    <a:pt x="76" y="78"/>
                    <a:pt x="76" y="78"/>
                    <a:pt x="76" y="78"/>
                  </a:cubicBezTo>
                  <a:cubicBezTo>
                    <a:pt x="42" y="59"/>
                    <a:pt x="42" y="59"/>
                    <a:pt x="42" y="59"/>
                  </a:cubicBezTo>
                  <a:cubicBezTo>
                    <a:pt x="42" y="59"/>
                    <a:pt x="42" y="59"/>
                    <a:pt x="41" y="59"/>
                  </a:cubicBezTo>
                  <a:cubicBezTo>
                    <a:pt x="1" y="19"/>
                    <a:pt x="1" y="19"/>
                    <a:pt x="1" y="19"/>
                  </a:cubicBezTo>
                  <a:cubicBezTo>
                    <a:pt x="0" y="17"/>
                    <a:pt x="0" y="15"/>
                    <a:pt x="1" y="13"/>
                  </a:cubicBezTo>
                  <a:cubicBezTo>
                    <a:pt x="13" y="1"/>
                    <a:pt x="13" y="1"/>
                    <a:pt x="13" y="1"/>
                  </a:cubicBezTo>
                  <a:cubicBezTo>
                    <a:pt x="15" y="0"/>
                    <a:pt x="18" y="0"/>
                    <a:pt x="19" y="1"/>
                  </a:cubicBezTo>
                  <a:cubicBezTo>
                    <a:pt x="50" y="32"/>
                    <a:pt x="50" y="32"/>
                    <a:pt x="50" y="32"/>
                  </a:cubicBezTo>
                  <a:cubicBezTo>
                    <a:pt x="81" y="40"/>
                    <a:pt x="81" y="40"/>
                    <a:pt x="81" y="40"/>
                  </a:cubicBezTo>
                  <a:cubicBezTo>
                    <a:pt x="136" y="40"/>
                    <a:pt x="136" y="40"/>
                    <a:pt x="136" y="40"/>
                  </a:cubicBezTo>
                  <a:cubicBezTo>
                    <a:pt x="166" y="32"/>
                    <a:pt x="166" y="32"/>
                    <a:pt x="166" y="32"/>
                  </a:cubicBezTo>
                  <a:cubicBezTo>
                    <a:pt x="197" y="1"/>
                    <a:pt x="197" y="1"/>
                    <a:pt x="197" y="1"/>
                  </a:cubicBezTo>
                  <a:cubicBezTo>
                    <a:pt x="199" y="0"/>
                    <a:pt x="202" y="0"/>
                    <a:pt x="203" y="1"/>
                  </a:cubicBezTo>
                  <a:cubicBezTo>
                    <a:pt x="215" y="13"/>
                    <a:pt x="215" y="13"/>
                    <a:pt x="215" y="13"/>
                  </a:cubicBezTo>
                  <a:cubicBezTo>
                    <a:pt x="217" y="15"/>
                    <a:pt x="217" y="17"/>
                    <a:pt x="215" y="19"/>
                  </a:cubicBezTo>
                  <a:cubicBezTo>
                    <a:pt x="175" y="59"/>
                    <a:pt x="175" y="59"/>
                    <a:pt x="175" y="59"/>
                  </a:cubicBezTo>
                  <a:cubicBezTo>
                    <a:pt x="175" y="59"/>
                    <a:pt x="175" y="59"/>
                    <a:pt x="174" y="59"/>
                  </a:cubicBezTo>
                  <a:cubicBezTo>
                    <a:pt x="140" y="78"/>
                    <a:pt x="140" y="78"/>
                    <a:pt x="140" y="78"/>
                  </a:cubicBezTo>
                  <a:lnTo>
                    <a:pt x="140" y="2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Freeform 543"/>
            <p:cNvSpPr>
              <a:spLocks/>
            </p:cNvSpPr>
            <p:nvPr/>
          </p:nvSpPr>
          <p:spPr bwMode="auto">
            <a:xfrm>
              <a:off x="5734051" y="3540125"/>
              <a:ext cx="65088" cy="28575"/>
            </a:xfrm>
            <a:custGeom>
              <a:avLst/>
              <a:gdLst>
                <a:gd name="T0" fmla="*/ 18 w 36"/>
                <a:gd name="T1" fmla="*/ 16 h 16"/>
                <a:gd name="T2" fmla="*/ 0 w 36"/>
                <a:gd name="T3" fmla="*/ 0 h 16"/>
                <a:gd name="T4" fmla="*/ 8 w 36"/>
                <a:gd name="T5" fmla="*/ 0 h 16"/>
                <a:gd name="T6" fmla="*/ 18 w 36"/>
                <a:gd name="T7" fmla="*/ 8 h 16"/>
                <a:gd name="T8" fmla="*/ 28 w 36"/>
                <a:gd name="T9" fmla="*/ 0 h 16"/>
                <a:gd name="T10" fmla="*/ 36 w 36"/>
                <a:gd name="T11" fmla="*/ 0 h 16"/>
                <a:gd name="T12" fmla="*/ 18 w 3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6" h="16">
                  <a:moveTo>
                    <a:pt x="18" y="16"/>
                  </a:moveTo>
                  <a:cubicBezTo>
                    <a:pt x="8" y="16"/>
                    <a:pt x="0" y="9"/>
                    <a:pt x="0" y="0"/>
                  </a:cubicBezTo>
                  <a:cubicBezTo>
                    <a:pt x="8" y="0"/>
                    <a:pt x="8" y="0"/>
                    <a:pt x="8" y="0"/>
                  </a:cubicBezTo>
                  <a:cubicBezTo>
                    <a:pt x="8" y="6"/>
                    <a:pt x="13" y="8"/>
                    <a:pt x="18" y="8"/>
                  </a:cubicBezTo>
                  <a:cubicBezTo>
                    <a:pt x="23" y="8"/>
                    <a:pt x="28" y="6"/>
                    <a:pt x="28" y="0"/>
                  </a:cubicBezTo>
                  <a:cubicBezTo>
                    <a:pt x="36" y="0"/>
                    <a:pt x="36" y="0"/>
                    <a:pt x="36" y="0"/>
                  </a:cubicBezTo>
                  <a:cubicBezTo>
                    <a:pt x="36" y="9"/>
                    <a:pt x="29" y="16"/>
                    <a:pt x="18"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544"/>
            <p:cNvSpPr>
              <a:spLocks/>
            </p:cNvSpPr>
            <p:nvPr/>
          </p:nvSpPr>
          <p:spPr bwMode="auto">
            <a:xfrm>
              <a:off x="5562601" y="3352800"/>
              <a:ext cx="42863" cy="287338"/>
            </a:xfrm>
            <a:custGeom>
              <a:avLst/>
              <a:gdLst>
                <a:gd name="T0" fmla="*/ 24 w 24"/>
                <a:gd name="T1" fmla="*/ 160 h 160"/>
                <a:gd name="T2" fmla="*/ 16 w 24"/>
                <a:gd name="T3" fmla="*/ 160 h 160"/>
                <a:gd name="T4" fmla="*/ 16 w 24"/>
                <a:gd name="T5" fmla="*/ 8 h 160"/>
                <a:gd name="T6" fmla="*/ 8 w 24"/>
                <a:gd name="T7" fmla="*/ 8 h 160"/>
                <a:gd name="T8" fmla="*/ 8 w 24"/>
                <a:gd name="T9" fmla="*/ 160 h 160"/>
                <a:gd name="T10" fmla="*/ 0 w 24"/>
                <a:gd name="T11" fmla="*/ 160 h 160"/>
                <a:gd name="T12" fmla="*/ 0 w 24"/>
                <a:gd name="T13" fmla="*/ 4 h 160"/>
                <a:gd name="T14" fmla="*/ 4 w 24"/>
                <a:gd name="T15" fmla="*/ 0 h 160"/>
                <a:gd name="T16" fmla="*/ 20 w 24"/>
                <a:gd name="T17" fmla="*/ 0 h 160"/>
                <a:gd name="T18" fmla="*/ 24 w 24"/>
                <a:gd name="T19" fmla="*/ 4 h 160"/>
                <a:gd name="T20" fmla="*/ 24 w 24"/>
                <a:gd name="T21"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60">
                  <a:moveTo>
                    <a:pt x="24" y="160"/>
                  </a:moveTo>
                  <a:cubicBezTo>
                    <a:pt x="16" y="160"/>
                    <a:pt x="16" y="160"/>
                    <a:pt x="16" y="160"/>
                  </a:cubicBezTo>
                  <a:cubicBezTo>
                    <a:pt x="16" y="8"/>
                    <a:pt x="16" y="8"/>
                    <a:pt x="16" y="8"/>
                  </a:cubicBezTo>
                  <a:cubicBezTo>
                    <a:pt x="8" y="8"/>
                    <a:pt x="8" y="8"/>
                    <a:pt x="8" y="8"/>
                  </a:cubicBezTo>
                  <a:cubicBezTo>
                    <a:pt x="8" y="160"/>
                    <a:pt x="8" y="160"/>
                    <a:pt x="8" y="160"/>
                  </a:cubicBezTo>
                  <a:cubicBezTo>
                    <a:pt x="0" y="160"/>
                    <a:pt x="0" y="160"/>
                    <a:pt x="0" y="160"/>
                  </a:cubicBezTo>
                  <a:cubicBezTo>
                    <a:pt x="0" y="4"/>
                    <a:pt x="0" y="4"/>
                    <a:pt x="0" y="4"/>
                  </a:cubicBezTo>
                  <a:cubicBezTo>
                    <a:pt x="0" y="2"/>
                    <a:pt x="2" y="0"/>
                    <a:pt x="4" y="0"/>
                  </a:cubicBezTo>
                  <a:cubicBezTo>
                    <a:pt x="20" y="0"/>
                    <a:pt x="20" y="0"/>
                    <a:pt x="20" y="0"/>
                  </a:cubicBezTo>
                  <a:cubicBezTo>
                    <a:pt x="22" y="0"/>
                    <a:pt x="24" y="2"/>
                    <a:pt x="24" y="4"/>
                  </a:cubicBezTo>
                  <a:lnTo>
                    <a:pt x="24" y="16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545"/>
            <p:cNvSpPr>
              <a:spLocks/>
            </p:cNvSpPr>
            <p:nvPr/>
          </p:nvSpPr>
          <p:spPr bwMode="auto">
            <a:xfrm>
              <a:off x="5980114" y="3352800"/>
              <a:ext cx="42863" cy="287338"/>
            </a:xfrm>
            <a:custGeom>
              <a:avLst/>
              <a:gdLst>
                <a:gd name="T0" fmla="*/ 24 w 24"/>
                <a:gd name="T1" fmla="*/ 160 h 160"/>
                <a:gd name="T2" fmla="*/ 16 w 24"/>
                <a:gd name="T3" fmla="*/ 160 h 160"/>
                <a:gd name="T4" fmla="*/ 16 w 24"/>
                <a:gd name="T5" fmla="*/ 8 h 160"/>
                <a:gd name="T6" fmla="*/ 8 w 24"/>
                <a:gd name="T7" fmla="*/ 8 h 160"/>
                <a:gd name="T8" fmla="*/ 8 w 24"/>
                <a:gd name="T9" fmla="*/ 160 h 160"/>
                <a:gd name="T10" fmla="*/ 0 w 24"/>
                <a:gd name="T11" fmla="*/ 160 h 160"/>
                <a:gd name="T12" fmla="*/ 0 w 24"/>
                <a:gd name="T13" fmla="*/ 4 h 160"/>
                <a:gd name="T14" fmla="*/ 4 w 24"/>
                <a:gd name="T15" fmla="*/ 0 h 160"/>
                <a:gd name="T16" fmla="*/ 20 w 24"/>
                <a:gd name="T17" fmla="*/ 0 h 160"/>
                <a:gd name="T18" fmla="*/ 24 w 24"/>
                <a:gd name="T19" fmla="*/ 4 h 160"/>
                <a:gd name="T20" fmla="*/ 24 w 24"/>
                <a:gd name="T21"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60">
                  <a:moveTo>
                    <a:pt x="24" y="160"/>
                  </a:moveTo>
                  <a:cubicBezTo>
                    <a:pt x="16" y="160"/>
                    <a:pt x="16" y="160"/>
                    <a:pt x="16" y="160"/>
                  </a:cubicBezTo>
                  <a:cubicBezTo>
                    <a:pt x="16" y="8"/>
                    <a:pt x="16" y="8"/>
                    <a:pt x="16" y="8"/>
                  </a:cubicBezTo>
                  <a:cubicBezTo>
                    <a:pt x="8" y="8"/>
                    <a:pt x="8" y="8"/>
                    <a:pt x="8" y="8"/>
                  </a:cubicBezTo>
                  <a:cubicBezTo>
                    <a:pt x="8" y="160"/>
                    <a:pt x="8" y="160"/>
                    <a:pt x="8" y="160"/>
                  </a:cubicBezTo>
                  <a:cubicBezTo>
                    <a:pt x="0" y="160"/>
                    <a:pt x="0" y="160"/>
                    <a:pt x="0" y="160"/>
                  </a:cubicBezTo>
                  <a:cubicBezTo>
                    <a:pt x="0" y="4"/>
                    <a:pt x="0" y="4"/>
                    <a:pt x="0" y="4"/>
                  </a:cubicBezTo>
                  <a:cubicBezTo>
                    <a:pt x="0" y="2"/>
                    <a:pt x="2" y="0"/>
                    <a:pt x="4" y="0"/>
                  </a:cubicBezTo>
                  <a:cubicBezTo>
                    <a:pt x="20" y="0"/>
                    <a:pt x="20" y="0"/>
                    <a:pt x="20" y="0"/>
                  </a:cubicBezTo>
                  <a:cubicBezTo>
                    <a:pt x="22" y="0"/>
                    <a:pt x="24" y="2"/>
                    <a:pt x="24" y="4"/>
                  </a:cubicBezTo>
                  <a:lnTo>
                    <a:pt x="24" y="16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Freeform 546"/>
            <p:cNvSpPr>
              <a:spLocks/>
            </p:cNvSpPr>
            <p:nvPr/>
          </p:nvSpPr>
          <p:spPr bwMode="auto">
            <a:xfrm>
              <a:off x="5568951" y="3424238"/>
              <a:ext cx="446088" cy="57150"/>
            </a:xfrm>
            <a:custGeom>
              <a:avLst/>
              <a:gdLst>
                <a:gd name="T0" fmla="*/ 152 w 248"/>
                <a:gd name="T1" fmla="*/ 32 h 32"/>
                <a:gd name="T2" fmla="*/ 96 w 248"/>
                <a:gd name="T3" fmla="*/ 32 h 32"/>
                <a:gd name="T4" fmla="*/ 93 w 248"/>
                <a:gd name="T5" fmla="*/ 31 h 32"/>
                <a:gd name="T6" fmla="*/ 90 w 248"/>
                <a:gd name="T7" fmla="*/ 28 h 32"/>
                <a:gd name="T8" fmla="*/ 20 w 248"/>
                <a:gd name="T9" fmla="*/ 8 h 32"/>
                <a:gd name="T10" fmla="*/ 0 w 248"/>
                <a:gd name="T11" fmla="*/ 8 h 32"/>
                <a:gd name="T12" fmla="*/ 0 w 248"/>
                <a:gd name="T13" fmla="*/ 0 h 32"/>
                <a:gd name="T14" fmla="*/ 20 w 248"/>
                <a:gd name="T15" fmla="*/ 0 h 32"/>
                <a:gd name="T16" fmla="*/ 21 w 248"/>
                <a:gd name="T17" fmla="*/ 0 h 32"/>
                <a:gd name="T18" fmla="*/ 93 w 248"/>
                <a:gd name="T19" fmla="*/ 20 h 32"/>
                <a:gd name="T20" fmla="*/ 95 w 248"/>
                <a:gd name="T21" fmla="*/ 21 h 32"/>
                <a:gd name="T22" fmla="*/ 98 w 248"/>
                <a:gd name="T23" fmla="*/ 24 h 32"/>
                <a:gd name="T24" fmla="*/ 151 w 248"/>
                <a:gd name="T25" fmla="*/ 24 h 32"/>
                <a:gd name="T26" fmla="*/ 153 w 248"/>
                <a:gd name="T27" fmla="*/ 21 h 32"/>
                <a:gd name="T28" fmla="*/ 155 w 248"/>
                <a:gd name="T29" fmla="*/ 20 h 32"/>
                <a:gd name="T30" fmla="*/ 227 w 248"/>
                <a:gd name="T31" fmla="*/ 0 h 32"/>
                <a:gd name="T32" fmla="*/ 228 w 248"/>
                <a:gd name="T33" fmla="*/ 0 h 32"/>
                <a:gd name="T34" fmla="*/ 248 w 248"/>
                <a:gd name="T35" fmla="*/ 0 h 32"/>
                <a:gd name="T36" fmla="*/ 248 w 248"/>
                <a:gd name="T37" fmla="*/ 8 h 32"/>
                <a:gd name="T38" fmla="*/ 229 w 248"/>
                <a:gd name="T39" fmla="*/ 8 h 32"/>
                <a:gd name="T40" fmla="*/ 158 w 248"/>
                <a:gd name="T41" fmla="*/ 28 h 32"/>
                <a:gd name="T42" fmla="*/ 155 w 248"/>
                <a:gd name="T43" fmla="*/ 31 h 32"/>
                <a:gd name="T44" fmla="*/ 152 w 248"/>
                <a:gd name="T4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8" h="32">
                  <a:moveTo>
                    <a:pt x="152" y="32"/>
                  </a:moveTo>
                  <a:cubicBezTo>
                    <a:pt x="96" y="32"/>
                    <a:pt x="96" y="32"/>
                    <a:pt x="96" y="32"/>
                  </a:cubicBezTo>
                  <a:cubicBezTo>
                    <a:pt x="95" y="32"/>
                    <a:pt x="94" y="32"/>
                    <a:pt x="93" y="31"/>
                  </a:cubicBezTo>
                  <a:cubicBezTo>
                    <a:pt x="90" y="28"/>
                    <a:pt x="90" y="28"/>
                    <a:pt x="90" y="28"/>
                  </a:cubicBezTo>
                  <a:cubicBezTo>
                    <a:pt x="20" y="8"/>
                    <a:pt x="20" y="8"/>
                    <a:pt x="20" y="8"/>
                  </a:cubicBezTo>
                  <a:cubicBezTo>
                    <a:pt x="0" y="8"/>
                    <a:pt x="0" y="8"/>
                    <a:pt x="0" y="8"/>
                  </a:cubicBezTo>
                  <a:cubicBezTo>
                    <a:pt x="0" y="0"/>
                    <a:pt x="0" y="0"/>
                    <a:pt x="0" y="0"/>
                  </a:cubicBezTo>
                  <a:cubicBezTo>
                    <a:pt x="20" y="0"/>
                    <a:pt x="20" y="0"/>
                    <a:pt x="20" y="0"/>
                  </a:cubicBezTo>
                  <a:cubicBezTo>
                    <a:pt x="21" y="0"/>
                    <a:pt x="21" y="0"/>
                    <a:pt x="21" y="0"/>
                  </a:cubicBezTo>
                  <a:cubicBezTo>
                    <a:pt x="93" y="20"/>
                    <a:pt x="93" y="20"/>
                    <a:pt x="93" y="20"/>
                  </a:cubicBezTo>
                  <a:cubicBezTo>
                    <a:pt x="94" y="20"/>
                    <a:pt x="95" y="21"/>
                    <a:pt x="95" y="21"/>
                  </a:cubicBezTo>
                  <a:cubicBezTo>
                    <a:pt x="98" y="24"/>
                    <a:pt x="98" y="24"/>
                    <a:pt x="98" y="24"/>
                  </a:cubicBezTo>
                  <a:cubicBezTo>
                    <a:pt x="151" y="24"/>
                    <a:pt x="151" y="24"/>
                    <a:pt x="151" y="24"/>
                  </a:cubicBezTo>
                  <a:cubicBezTo>
                    <a:pt x="153" y="21"/>
                    <a:pt x="153" y="21"/>
                    <a:pt x="153" y="21"/>
                  </a:cubicBezTo>
                  <a:cubicBezTo>
                    <a:pt x="154" y="21"/>
                    <a:pt x="155" y="20"/>
                    <a:pt x="155" y="20"/>
                  </a:cubicBezTo>
                  <a:cubicBezTo>
                    <a:pt x="227" y="0"/>
                    <a:pt x="227" y="0"/>
                    <a:pt x="227" y="0"/>
                  </a:cubicBezTo>
                  <a:cubicBezTo>
                    <a:pt x="228" y="0"/>
                    <a:pt x="228" y="0"/>
                    <a:pt x="228" y="0"/>
                  </a:cubicBezTo>
                  <a:cubicBezTo>
                    <a:pt x="248" y="0"/>
                    <a:pt x="248" y="0"/>
                    <a:pt x="248" y="0"/>
                  </a:cubicBezTo>
                  <a:cubicBezTo>
                    <a:pt x="248" y="8"/>
                    <a:pt x="248" y="8"/>
                    <a:pt x="248" y="8"/>
                  </a:cubicBezTo>
                  <a:cubicBezTo>
                    <a:pt x="229" y="8"/>
                    <a:pt x="229" y="8"/>
                    <a:pt x="229" y="8"/>
                  </a:cubicBezTo>
                  <a:cubicBezTo>
                    <a:pt x="158" y="28"/>
                    <a:pt x="158" y="28"/>
                    <a:pt x="158" y="28"/>
                  </a:cubicBezTo>
                  <a:cubicBezTo>
                    <a:pt x="155" y="31"/>
                    <a:pt x="155" y="31"/>
                    <a:pt x="155" y="31"/>
                  </a:cubicBezTo>
                  <a:cubicBezTo>
                    <a:pt x="154" y="32"/>
                    <a:pt x="153" y="32"/>
                    <a:pt x="152" y="3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547"/>
            <p:cNvSpPr>
              <a:spLocks/>
            </p:cNvSpPr>
            <p:nvPr/>
          </p:nvSpPr>
          <p:spPr bwMode="auto">
            <a:xfrm>
              <a:off x="5568951" y="3381375"/>
              <a:ext cx="446088" cy="57150"/>
            </a:xfrm>
            <a:custGeom>
              <a:avLst/>
              <a:gdLst>
                <a:gd name="T0" fmla="*/ 152 w 248"/>
                <a:gd name="T1" fmla="*/ 32 h 32"/>
                <a:gd name="T2" fmla="*/ 96 w 248"/>
                <a:gd name="T3" fmla="*/ 32 h 32"/>
                <a:gd name="T4" fmla="*/ 93 w 248"/>
                <a:gd name="T5" fmla="*/ 31 h 32"/>
                <a:gd name="T6" fmla="*/ 90 w 248"/>
                <a:gd name="T7" fmla="*/ 28 h 32"/>
                <a:gd name="T8" fmla="*/ 20 w 248"/>
                <a:gd name="T9" fmla="*/ 8 h 32"/>
                <a:gd name="T10" fmla="*/ 0 w 248"/>
                <a:gd name="T11" fmla="*/ 8 h 32"/>
                <a:gd name="T12" fmla="*/ 0 w 248"/>
                <a:gd name="T13" fmla="*/ 0 h 32"/>
                <a:gd name="T14" fmla="*/ 20 w 248"/>
                <a:gd name="T15" fmla="*/ 0 h 32"/>
                <a:gd name="T16" fmla="*/ 21 w 248"/>
                <a:gd name="T17" fmla="*/ 0 h 32"/>
                <a:gd name="T18" fmla="*/ 93 w 248"/>
                <a:gd name="T19" fmla="*/ 20 h 32"/>
                <a:gd name="T20" fmla="*/ 95 w 248"/>
                <a:gd name="T21" fmla="*/ 21 h 32"/>
                <a:gd name="T22" fmla="*/ 98 w 248"/>
                <a:gd name="T23" fmla="*/ 24 h 32"/>
                <a:gd name="T24" fmla="*/ 151 w 248"/>
                <a:gd name="T25" fmla="*/ 24 h 32"/>
                <a:gd name="T26" fmla="*/ 153 w 248"/>
                <a:gd name="T27" fmla="*/ 21 h 32"/>
                <a:gd name="T28" fmla="*/ 155 w 248"/>
                <a:gd name="T29" fmla="*/ 20 h 32"/>
                <a:gd name="T30" fmla="*/ 227 w 248"/>
                <a:gd name="T31" fmla="*/ 0 h 32"/>
                <a:gd name="T32" fmla="*/ 228 w 248"/>
                <a:gd name="T33" fmla="*/ 0 h 32"/>
                <a:gd name="T34" fmla="*/ 248 w 248"/>
                <a:gd name="T35" fmla="*/ 0 h 32"/>
                <a:gd name="T36" fmla="*/ 248 w 248"/>
                <a:gd name="T37" fmla="*/ 8 h 32"/>
                <a:gd name="T38" fmla="*/ 229 w 248"/>
                <a:gd name="T39" fmla="*/ 8 h 32"/>
                <a:gd name="T40" fmla="*/ 158 w 248"/>
                <a:gd name="T41" fmla="*/ 28 h 32"/>
                <a:gd name="T42" fmla="*/ 155 w 248"/>
                <a:gd name="T43" fmla="*/ 31 h 32"/>
                <a:gd name="T44" fmla="*/ 152 w 248"/>
                <a:gd name="T4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8" h="32">
                  <a:moveTo>
                    <a:pt x="152" y="32"/>
                  </a:moveTo>
                  <a:cubicBezTo>
                    <a:pt x="96" y="32"/>
                    <a:pt x="96" y="32"/>
                    <a:pt x="96" y="32"/>
                  </a:cubicBezTo>
                  <a:cubicBezTo>
                    <a:pt x="95" y="32"/>
                    <a:pt x="94" y="32"/>
                    <a:pt x="93" y="31"/>
                  </a:cubicBezTo>
                  <a:cubicBezTo>
                    <a:pt x="90" y="28"/>
                    <a:pt x="90" y="28"/>
                    <a:pt x="90" y="28"/>
                  </a:cubicBezTo>
                  <a:cubicBezTo>
                    <a:pt x="20" y="8"/>
                    <a:pt x="20" y="8"/>
                    <a:pt x="20" y="8"/>
                  </a:cubicBezTo>
                  <a:cubicBezTo>
                    <a:pt x="0" y="8"/>
                    <a:pt x="0" y="8"/>
                    <a:pt x="0" y="8"/>
                  </a:cubicBezTo>
                  <a:cubicBezTo>
                    <a:pt x="0" y="0"/>
                    <a:pt x="0" y="0"/>
                    <a:pt x="0" y="0"/>
                  </a:cubicBezTo>
                  <a:cubicBezTo>
                    <a:pt x="20" y="0"/>
                    <a:pt x="20" y="0"/>
                    <a:pt x="20" y="0"/>
                  </a:cubicBezTo>
                  <a:cubicBezTo>
                    <a:pt x="21" y="0"/>
                    <a:pt x="21" y="0"/>
                    <a:pt x="21" y="0"/>
                  </a:cubicBezTo>
                  <a:cubicBezTo>
                    <a:pt x="93" y="20"/>
                    <a:pt x="93" y="20"/>
                    <a:pt x="93" y="20"/>
                  </a:cubicBezTo>
                  <a:cubicBezTo>
                    <a:pt x="94" y="20"/>
                    <a:pt x="95" y="21"/>
                    <a:pt x="95" y="21"/>
                  </a:cubicBezTo>
                  <a:cubicBezTo>
                    <a:pt x="98" y="24"/>
                    <a:pt x="98" y="24"/>
                    <a:pt x="98" y="24"/>
                  </a:cubicBezTo>
                  <a:cubicBezTo>
                    <a:pt x="151" y="24"/>
                    <a:pt x="151" y="24"/>
                    <a:pt x="151" y="24"/>
                  </a:cubicBezTo>
                  <a:cubicBezTo>
                    <a:pt x="153" y="21"/>
                    <a:pt x="153" y="21"/>
                    <a:pt x="153" y="21"/>
                  </a:cubicBezTo>
                  <a:cubicBezTo>
                    <a:pt x="154" y="21"/>
                    <a:pt x="155" y="20"/>
                    <a:pt x="155" y="20"/>
                  </a:cubicBezTo>
                  <a:cubicBezTo>
                    <a:pt x="227" y="0"/>
                    <a:pt x="227" y="0"/>
                    <a:pt x="227" y="0"/>
                  </a:cubicBezTo>
                  <a:cubicBezTo>
                    <a:pt x="228" y="0"/>
                    <a:pt x="228" y="0"/>
                    <a:pt x="228" y="0"/>
                  </a:cubicBezTo>
                  <a:cubicBezTo>
                    <a:pt x="248" y="0"/>
                    <a:pt x="248" y="0"/>
                    <a:pt x="248" y="0"/>
                  </a:cubicBezTo>
                  <a:cubicBezTo>
                    <a:pt x="248" y="8"/>
                    <a:pt x="248" y="8"/>
                    <a:pt x="248" y="8"/>
                  </a:cubicBezTo>
                  <a:cubicBezTo>
                    <a:pt x="229" y="8"/>
                    <a:pt x="229" y="8"/>
                    <a:pt x="229" y="8"/>
                  </a:cubicBezTo>
                  <a:cubicBezTo>
                    <a:pt x="158" y="28"/>
                    <a:pt x="158" y="28"/>
                    <a:pt x="158" y="28"/>
                  </a:cubicBezTo>
                  <a:cubicBezTo>
                    <a:pt x="155" y="31"/>
                    <a:pt x="155" y="31"/>
                    <a:pt x="155" y="31"/>
                  </a:cubicBezTo>
                  <a:cubicBezTo>
                    <a:pt x="154" y="32"/>
                    <a:pt x="153" y="32"/>
                    <a:pt x="152" y="3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7" name="Group 106"/>
          <p:cNvGrpSpPr/>
          <p:nvPr/>
        </p:nvGrpSpPr>
        <p:grpSpPr>
          <a:xfrm>
            <a:off x="630863" y="3325488"/>
            <a:ext cx="461963" cy="461963"/>
            <a:chOff x="3119439" y="2398713"/>
            <a:chExt cx="461963" cy="461963"/>
          </a:xfrm>
        </p:grpSpPr>
        <p:sp>
          <p:nvSpPr>
            <p:cNvPr id="108" name="Freeform 549"/>
            <p:cNvSpPr>
              <a:spLocks/>
            </p:cNvSpPr>
            <p:nvPr/>
          </p:nvSpPr>
          <p:spPr bwMode="auto">
            <a:xfrm>
              <a:off x="3121026" y="2490788"/>
              <a:ext cx="57150" cy="279400"/>
            </a:xfrm>
            <a:custGeom>
              <a:avLst/>
              <a:gdLst>
                <a:gd name="T0" fmla="*/ 26 w 32"/>
                <a:gd name="T1" fmla="*/ 155 h 155"/>
                <a:gd name="T2" fmla="*/ 0 w 32"/>
                <a:gd name="T3" fmla="*/ 77 h 155"/>
                <a:gd name="T4" fmla="*/ 26 w 32"/>
                <a:gd name="T5" fmla="*/ 0 h 155"/>
                <a:gd name="T6" fmla="*/ 32 w 32"/>
                <a:gd name="T7" fmla="*/ 5 h 155"/>
                <a:gd name="T8" fmla="*/ 8 w 32"/>
                <a:gd name="T9" fmla="*/ 77 h 155"/>
                <a:gd name="T10" fmla="*/ 32 w 32"/>
                <a:gd name="T11" fmla="*/ 150 h 155"/>
                <a:gd name="T12" fmla="*/ 26 w 32"/>
                <a:gd name="T13" fmla="*/ 155 h 155"/>
              </a:gdLst>
              <a:ahLst/>
              <a:cxnLst>
                <a:cxn ang="0">
                  <a:pos x="T0" y="T1"/>
                </a:cxn>
                <a:cxn ang="0">
                  <a:pos x="T2" y="T3"/>
                </a:cxn>
                <a:cxn ang="0">
                  <a:pos x="T4" y="T5"/>
                </a:cxn>
                <a:cxn ang="0">
                  <a:pos x="T6" y="T7"/>
                </a:cxn>
                <a:cxn ang="0">
                  <a:pos x="T8" y="T9"/>
                </a:cxn>
                <a:cxn ang="0">
                  <a:pos x="T10" y="T11"/>
                </a:cxn>
                <a:cxn ang="0">
                  <a:pos x="T12" y="T13"/>
                </a:cxn>
              </a:cxnLst>
              <a:rect l="0" t="0" r="r" b="b"/>
              <a:pathLst>
                <a:path w="32" h="155">
                  <a:moveTo>
                    <a:pt x="26" y="155"/>
                  </a:moveTo>
                  <a:cubicBezTo>
                    <a:pt x="9" y="132"/>
                    <a:pt x="0" y="106"/>
                    <a:pt x="0" y="77"/>
                  </a:cubicBezTo>
                  <a:cubicBezTo>
                    <a:pt x="0" y="49"/>
                    <a:pt x="9" y="22"/>
                    <a:pt x="26" y="0"/>
                  </a:cubicBezTo>
                  <a:cubicBezTo>
                    <a:pt x="32" y="5"/>
                    <a:pt x="32" y="5"/>
                    <a:pt x="32" y="5"/>
                  </a:cubicBezTo>
                  <a:cubicBezTo>
                    <a:pt x="16" y="26"/>
                    <a:pt x="8" y="51"/>
                    <a:pt x="8" y="77"/>
                  </a:cubicBezTo>
                  <a:cubicBezTo>
                    <a:pt x="8" y="104"/>
                    <a:pt x="16" y="129"/>
                    <a:pt x="32" y="150"/>
                  </a:cubicBezTo>
                  <a:lnTo>
                    <a:pt x="26" y="15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Freeform 550"/>
            <p:cNvSpPr>
              <a:spLocks/>
            </p:cNvSpPr>
            <p:nvPr/>
          </p:nvSpPr>
          <p:spPr bwMode="auto">
            <a:xfrm>
              <a:off x="3211514" y="2803525"/>
              <a:ext cx="279400" cy="57150"/>
            </a:xfrm>
            <a:custGeom>
              <a:avLst/>
              <a:gdLst>
                <a:gd name="T0" fmla="*/ 78 w 155"/>
                <a:gd name="T1" fmla="*/ 32 h 32"/>
                <a:gd name="T2" fmla="*/ 0 w 155"/>
                <a:gd name="T3" fmla="*/ 6 h 32"/>
                <a:gd name="T4" fmla="*/ 5 w 155"/>
                <a:gd name="T5" fmla="*/ 0 h 32"/>
                <a:gd name="T6" fmla="*/ 78 w 155"/>
                <a:gd name="T7" fmla="*/ 24 h 32"/>
                <a:gd name="T8" fmla="*/ 150 w 155"/>
                <a:gd name="T9" fmla="*/ 0 h 32"/>
                <a:gd name="T10" fmla="*/ 155 w 155"/>
                <a:gd name="T11" fmla="*/ 6 h 32"/>
                <a:gd name="T12" fmla="*/ 78 w 155"/>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155" h="32">
                  <a:moveTo>
                    <a:pt x="78" y="32"/>
                  </a:moveTo>
                  <a:cubicBezTo>
                    <a:pt x="49" y="32"/>
                    <a:pt x="23" y="23"/>
                    <a:pt x="0" y="6"/>
                  </a:cubicBezTo>
                  <a:cubicBezTo>
                    <a:pt x="5" y="0"/>
                    <a:pt x="5" y="0"/>
                    <a:pt x="5" y="0"/>
                  </a:cubicBezTo>
                  <a:cubicBezTo>
                    <a:pt x="26" y="16"/>
                    <a:pt x="51" y="24"/>
                    <a:pt x="78" y="24"/>
                  </a:cubicBezTo>
                  <a:cubicBezTo>
                    <a:pt x="104" y="24"/>
                    <a:pt x="129" y="16"/>
                    <a:pt x="150" y="0"/>
                  </a:cubicBezTo>
                  <a:cubicBezTo>
                    <a:pt x="155" y="6"/>
                    <a:pt x="155" y="6"/>
                    <a:pt x="155" y="6"/>
                  </a:cubicBezTo>
                  <a:cubicBezTo>
                    <a:pt x="133" y="23"/>
                    <a:pt x="106" y="32"/>
                    <a:pt x="78" y="3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Freeform 551"/>
            <p:cNvSpPr>
              <a:spLocks/>
            </p:cNvSpPr>
            <p:nvPr/>
          </p:nvSpPr>
          <p:spPr bwMode="auto">
            <a:xfrm>
              <a:off x="3522664" y="2490788"/>
              <a:ext cx="58738" cy="279400"/>
            </a:xfrm>
            <a:custGeom>
              <a:avLst/>
              <a:gdLst>
                <a:gd name="T0" fmla="*/ 7 w 33"/>
                <a:gd name="T1" fmla="*/ 155 h 155"/>
                <a:gd name="T2" fmla="*/ 0 w 33"/>
                <a:gd name="T3" fmla="*/ 150 h 155"/>
                <a:gd name="T4" fmla="*/ 25 w 33"/>
                <a:gd name="T5" fmla="*/ 77 h 155"/>
                <a:gd name="T6" fmla="*/ 0 w 33"/>
                <a:gd name="T7" fmla="*/ 5 h 155"/>
                <a:gd name="T8" fmla="*/ 7 w 33"/>
                <a:gd name="T9" fmla="*/ 0 h 155"/>
                <a:gd name="T10" fmla="*/ 33 w 33"/>
                <a:gd name="T11" fmla="*/ 77 h 155"/>
                <a:gd name="T12" fmla="*/ 7 w 33"/>
                <a:gd name="T13" fmla="*/ 155 h 155"/>
              </a:gdLst>
              <a:ahLst/>
              <a:cxnLst>
                <a:cxn ang="0">
                  <a:pos x="T0" y="T1"/>
                </a:cxn>
                <a:cxn ang="0">
                  <a:pos x="T2" y="T3"/>
                </a:cxn>
                <a:cxn ang="0">
                  <a:pos x="T4" y="T5"/>
                </a:cxn>
                <a:cxn ang="0">
                  <a:pos x="T6" y="T7"/>
                </a:cxn>
                <a:cxn ang="0">
                  <a:pos x="T8" y="T9"/>
                </a:cxn>
                <a:cxn ang="0">
                  <a:pos x="T10" y="T11"/>
                </a:cxn>
                <a:cxn ang="0">
                  <a:pos x="T12" y="T13"/>
                </a:cxn>
              </a:cxnLst>
              <a:rect l="0" t="0" r="r" b="b"/>
              <a:pathLst>
                <a:path w="33" h="155">
                  <a:moveTo>
                    <a:pt x="7" y="155"/>
                  </a:moveTo>
                  <a:cubicBezTo>
                    <a:pt x="0" y="150"/>
                    <a:pt x="0" y="150"/>
                    <a:pt x="0" y="150"/>
                  </a:cubicBezTo>
                  <a:cubicBezTo>
                    <a:pt x="16" y="129"/>
                    <a:pt x="25" y="104"/>
                    <a:pt x="25" y="77"/>
                  </a:cubicBezTo>
                  <a:cubicBezTo>
                    <a:pt x="25" y="51"/>
                    <a:pt x="16" y="26"/>
                    <a:pt x="0" y="5"/>
                  </a:cubicBezTo>
                  <a:cubicBezTo>
                    <a:pt x="7" y="0"/>
                    <a:pt x="7" y="0"/>
                    <a:pt x="7" y="0"/>
                  </a:cubicBezTo>
                  <a:cubicBezTo>
                    <a:pt x="24" y="22"/>
                    <a:pt x="33" y="49"/>
                    <a:pt x="33" y="77"/>
                  </a:cubicBezTo>
                  <a:cubicBezTo>
                    <a:pt x="33" y="106"/>
                    <a:pt x="24" y="132"/>
                    <a:pt x="7" y="15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Freeform 552"/>
            <p:cNvSpPr>
              <a:spLocks/>
            </p:cNvSpPr>
            <p:nvPr/>
          </p:nvSpPr>
          <p:spPr bwMode="auto">
            <a:xfrm>
              <a:off x="3211514" y="2398713"/>
              <a:ext cx="279400" cy="60325"/>
            </a:xfrm>
            <a:custGeom>
              <a:avLst/>
              <a:gdLst>
                <a:gd name="T0" fmla="*/ 150 w 155"/>
                <a:gd name="T1" fmla="*/ 33 h 33"/>
                <a:gd name="T2" fmla="*/ 78 w 155"/>
                <a:gd name="T3" fmla="*/ 8 h 33"/>
                <a:gd name="T4" fmla="*/ 5 w 155"/>
                <a:gd name="T5" fmla="*/ 33 h 33"/>
                <a:gd name="T6" fmla="*/ 0 w 155"/>
                <a:gd name="T7" fmla="*/ 26 h 33"/>
                <a:gd name="T8" fmla="*/ 78 w 155"/>
                <a:gd name="T9" fmla="*/ 0 h 33"/>
                <a:gd name="T10" fmla="*/ 155 w 155"/>
                <a:gd name="T11" fmla="*/ 26 h 33"/>
                <a:gd name="T12" fmla="*/ 150 w 155"/>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55" h="33">
                  <a:moveTo>
                    <a:pt x="150" y="33"/>
                  </a:moveTo>
                  <a:cubicBezTo>
                    <a:pt x="129" y="17"/>
                    <a:pt x="104" y="8"/>
                    <a:pt x="78" y="8"/>
                  </a:cubicBezTo>
                  <a:cubicBezTo>
                    <a:pt x="51" y="8"/>
                    <a:pt x="26" y="17"/>
                    <a:pt x="5" y="33"/>
                  </a:cubicBezTo>
                  <a:cubicBezTo>
                    <a:pt x="0" y="26"/>
                    <a:pt x="0" y="26"/>
                    <a:pt x="0" y="26"/>
                  </a:cubicBezTo>
                  <a:cubicBezTo>
                    <a:pt x="23" y="9"/>
                    <a:pt x="50" y="0"/>
                    <a:pt x="78" y="0"/>
                  </a:cubicBezTo>
                  <a:cubicBezTo>
                    <a:pt x="106" y="0"/>
                    <a:pt x="133" y="9"/>
                    <a:pt x="155" y="26"/>
                  </a:cubicBezTo>
                  <a:lnTo>
                    <a:pt x="150" y="3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2" name="Freeform 553"/>
            <p:cNvSpPr>
              <a:spLocks/>
            </p:cNvSpPr>
            <p:nvPr/>
          </p:nvSpPr>
          <p:spPr bwMode="auto">
            <a:xfrm>
              <a:off x="3263901" y="2471738"/>
              <a:ext cx="174625" cy="39688"/>
            </a:xfrm>
            <a:custGeom>
              <a:avLst/>
              <a:gdLst>
                <a:gd name="T0" fmla="*/ 5 w 97"/>
                <a:gd name="T1" fmla="*/ 22 h 22"/>
                <a:gd name="T2" fmla="*/ 0 w 97"/>
                <a:gd name="T3" fmla="*/ 15 h 22"/>
                <a:gd name="T4" fmla="*/ 49 w 97"/>
                <a:gd name="T5" fmla="*/ 0 h 22"/>
                <a:gd name="T6" fmla="*/ 97 w 97"/>
                <a:gd name="T7" fmla="*/ 15 h 22"/>
                <a:gd name="T8" fmla="*/ 92 w 97"/>
                <a:gd name="T9" fmla="*/ 21 h 22"/>
                <a:gd name="T10" fmla="*/ 49 w 97"/>
                <a:gd name="T11" fmla="*/ 8 h 22"/>
                <a:gd name="T12" fmla="*/ 5 w 97"/>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97" h="22">
                  <a:moveTo>
                    <a:pt x="5" y="22"/>
                  </a:moveTo>
                  <a:cubicBezTo>
                    <a:pt x="0" y="15"/>
                    <a:pt x="0" y="15"/>
                    <a:pt x="0" y="15"/>
                  </a:cubicBezTo>
                  <a:cubicBezTo>
                    <a:pt x="15" y="5"/>
                    <a:pt x="31" y="0"/>
                    <a:pt x="49" y="0"/>
                  </a:cubicBezTo>
                  <a:cubicBezTo>
                    <a:pt x="66" y="0"/>
                    <a:pt x="83" y="5"/>
                    <a:pt x="97" y="15"/>
                  </a:cubicBezTo>
                  <a:cubicBezTo>
                    <a:pt x="92" y="21"/>
                    <a:pt x="92" y="21"/>
                    <a:pt x="92" y="21"/>
                  </a:cubicBezTo>
                  <a:cubicBezTo>
                    <a:pt x="79" y="13"/>
                    <a:pt x="64" y="8"/>
                    <a:pt x="49" y="8"/>
                  </a:cubicBezTo>
                  <a:cubicBezTo>
                    <a:pt x="33" y="8"/>
                    <a:pt x="18" y="13"/>
                    <a:pt x="5" y="2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554"/>
            <p:cNvSpPr>
              <a:spLocks/>
            </p:cNvSpPr>
            <p:nvPr/>
          </p:nvSpPr>
          <p:spPr bwMode="auto">
            <a:xfrm>
              <a:off x="3192464" y="2543175"/>
              <a:ext cx="38100" cy="174625"/>
            </a:xfrm>
            <a:custGeom>
              <a:avLst/>
              <a:gdLst>
                <a:gd name="T0" fmla="*/ 14 w 21"/>
                <a:gd name="T1" fmla="*/ 97 h 97"/>
                <a:gd name="T2" fmla="*/ 0 w 21"/>
                <a:gd name="T3" fmla="*/ 48 h 97"/>
                <a:gd name="T4" fmla="*/ 14 w 21"/>
                <a:gd name="T5" fmla="*/ 0 h 97"/>
                <a:gd name="T6" fmla="*/ 21 w 21"/>
                <a:gd name="T7" fmla="*/ 5 h 97"/>
                <a:gd name="T8" fmla="*/ 8 w 21"/>
                <a:gd name="T9" fmla="*/ 48 h 97"/>
                <a:gd name="T10" fmla="*/ 21 w 21"/>
                <a:gd name="T11" fmla="*/ 92 h 97"/>
                <a:gd name="T12" fmla="*/ 14 w 21"/>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1" h="97">
                  <a:moveTo>
                    <a:pt x="14" y="97"/>
                  </a:moveTo>
                  <a:cubicBezTo>
                    <a:pt x="5" y="82"/>
                    <a:pt x="0" y="66"/>
                    <a:pt x="0" y="48"/>
                  </a:cubicBezTo>
                  <a:cubicBezTo>
                    <a:pt x="0" y="31"/>
                    <a:pt x="5" y="15"/>
                    <a:pt x="14" y="0"/>
                  </a:cubicBezTo>
                  <a:cubicBezTo>
                    <a:pt x="21" y="5"/>
                    <a:pt x="21" y="5"/>
                    <a:pt x="21" y="5"/>
                  </a:cubicBezTo>
                  <a:cubicBezTo>
                    <a:pt x="12" y="18"/>
                    <a:pt x="8" y="33"/>
                    <a:pt x="8" y="48"/>
                  </a:cubicBezTo>
                  <a:cubicBezTo>
                    <a:pt x="8" y="64"/>
                    <a:pt x="12" y="79"/>
                    <a:pt x="21" y="92"/>
                  </a:cubicBezTo>
                  <a:lnTo>
                    <a:pt x="14" y="9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Freeform 555"/>
            <p:cNvSpPr>
              <a:spLocks/>
            </p:cNvSpPr>
            <p:nvPr/>
          </p:nvSpPr>
          <p:spPr bwMode="auto">
            <a:xfrm>
              <a:off x="3265489" y="2751138"/>
              <a:ext cx="173038" cy="38100"/>
            </a:xfrm>
            <a:custGeom>
              <a:avLst/>
              <a:gdLst>
                <a:gd name="T0" fmla="*/ 48 w 96"/>
                <a:gd name="T1" fmla="*/ 21 h 21"/>
                <a:gd name="T2" fmla="*/ 0 w 96"/>
                <a:gd name="T3" fmla="*/ 7 h 21"/>
                <a:gd name="T4" fmla="*/ 4 w 96"/>
                <a:gd name="T5" fmla="*/ 0 h 21"/>
                <a:gd name="T6" fmla="*/ 48 w 96"/>
                <a:gd name="T7" fmla="*/ 13 h 21"/>
                <a:gd name="T8" fmla="*/ 92 w 96"/>
                <a:gd name="T9" fmla="*/ 0 h 21"/>
                <a:gd name="T10" fmla="*/ 96 w 96"/>
                <a:gd name="T11" fmla="*/ 7 h 21"/>
                <a:gd name="T12" fmla="*/ 48 w 96"/>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96" h="21">
                  <a:moveTo>
                    <a:pt x="48" y="21"/>
                  </a:moveTo>
                  <a:cubicBezTo>
                    <a:pt x="30" y="21"/>
                    <a:pt x="14" y="16"/>
                    <a:pt x="0" y="7"/>
                  </a:cubicBezTo>
                  <a:cubicBezTo>
                    <a:pt x="4" y="0"/>
                    <a:pt x="4" y="0"/>
                    <a:pt x="4" y="0"/>
                  </a:cubicBezTo>
                  <a:cubicBezTo>
                    <a:pt x="17" y="9"/>
                    <a:pt x="32" y="13"/>
                    <a:pt x="48" y="13"/>
                  </a:cubicBezTo>
                  <a:cubicBezTo>
                    <a:pt x="63" y="13"/>
                    <a:pt x="79" y="9"/>
                    <a:pt x="92" y="0"/>
                  </a:cubicBezTo>
                  <a:cubicBezTo>
                    <a:pt x="96" y="7"/>
                    <a:pt x="96" y="7"/>
                    <a:pt x="96" y="7"/>
                  </a:cubicBezTo>
                  <a:cubicBezTo>
                    <a:pt x="82" y="16"/>
                    <a:pt x="65" y="21"/>
                    <a:pt x="48" y="21"/>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5" name="Freeform 556"/>
            <p:cNvSpPr>
              <a:spLocks/>
            </p:cNvSpPr>
            <p:nvPr/>
          </p:nvSpPr>
          <p:spPr bwMode="auto">
            <a:xfrm>
              <a:off x="3471864" y="2544763"/>
              <a:ext cx="38100" cy="171450"/>
            </a:xfrm>
            <a:custGeom>
              <a:avLst/>
              <a:gdLst>
                <a:gd name="T0" fmla="*/ 6 w 21"/>
                <a:gd name="T1" fmla="*/ 95 h 95"/>
                <a:gd name="T2" fmla="*/ 0 w 21"/>
                <a:gd name="T3" fmla="*/ 91 h 95"/>
                <a:gd name="T4" fmla="*/ 13 w 21"/>
                <a:gd name="T5" fmla="*/ 47 h 95"/>
                <a:gd name="T6" fmla="*/ 0 w 21"/>
                <a:gd name="T7" fmla="*/ 4 h 95"/>
                <a:gd name="T8" fmla="*/ 7 w 21"/>
                <a:gd name="T9" fmla="*/ 0 h 95"/>
                <a:gd name="T10" fmla="*/ 21 w 21"/>
                <a:gd name="T11" fmla="*/ 47 h 95"/>
                <a:gd name="T12" fmla="*/ 6 w 2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21" h="95">
                  <a:moveTo>
                    <a:pt x="6" y="95"/>
                  </a:moveTo>
                  <a:cubicBezTo>
                    <a:pt x="0" y="91"/>
                    <a:pt x="0" y="91"/>
                    <a:pt x="0" y="91"/>
                  </a:cubicBezTo>
                  <a:cubicBezTo>
                    <a:pt x="8" y="78"/>
                    <a:pt x="13" y="63"/>
                    <a:pt x="13" y="47"/>
                  </a:cubicBezTo>
                  <a:cubicBezTo>
                    <a:pt x="13" y="32"/>
                    <a:pt x="8" y="17"/>
                    <a:pt x="0" y="4"/>
                  </a:cubicBezTo>
                  <a:cubicBezTo>
                    <a:pt x="7" y="0"/>
                    <a:pt x="7" y="0"/>
                    <a:pt x="7" y="0"/>
                  </a:cubicBezTo>
                  <a:cubicBezTo>
                    <a:pt x="16" y="14"/>
                    <a:pt x="21" y="30"/>
                    <a:pt x="21" y="47"/>
                  </a:cubicBezTo>
                  <a:cubicBezTo>
                    <a:pt x="21" y="64"/>
                    <a:pt x="16" y="81"/>
                    <a:pt x="6" y="9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557"/>
            <p:cNvSpPr>
              <a:spLocks/>
            </p:cNvSpPr>
            <p:nvPr/>
          </p:nvSpPr>
          <p:spPr bwMode="auto">
            <a:xfrm>
              <a:off x="3173414" y="2452688"/>
              <a:ext cx="354013" cy="355600"/>
            </a:xfrm>
            <a:custGeom>
              <a:avLst/>
              <a:gdLst>
                <a:gd name="T0" fmla="*/ 6 w 223"/>
                <a:gd name="T1" fmla="*/ 224 h 224"/>
                <a:gd name="T2" fmla="*/ 0 w 223"/>
                <a:gd name="T3" fmla="*/ 219 h 224"/>
                <a:gd name="T4" fmla="*/ 218 w 223"/>
                <a:gd name="T5" fmla="*/ 0 h 224"/>
                <a:gd name="T6" fmla="*/ 223 w 223"/>
                <a:gd name="T7" fmla="*/ 6 h 224"/>
                <a:gd name="T8" fmla="*/ 6 w 223"/>
                <a:gd name="T9" fmla="*/ 224 h 224"/>
              </a:gdLst>
              <a:ahLst/>
              <a:cxnLst>
                <a:cxn ang="0">
                  <a:pos x="T0" y="T1"/>
                </a:cxn>
                <a:cxn ang="0">
                  <a:pos x="T2" y="T3"/>
                </a:cxn>
                <a:cxn ang="0">
                  <a:pos x="T4" y="T5"/>
                </a:cxn>
                <a:cxn ang="0">
                  <a:pos x="T6" y="T7"/>
                </a:cxn>
                <a:cxn ang="0">
                  <a:pos x="T8" y="T9"/>
                </a:cxn>
              </a:cxnLst>
              <a:rect l="0" t="0" r="r" b="b"/>
              <a:pathLst>
                <a:path w="223" h="224">
                  <a:moveTo>
                    <a:pt x="6" y="224"/>
                  </a:moveTo>
                  <a:lnTo>
                    <a:pt x="0" y="219"/>
                  </a:lnTo>
                  <a:lnTo>
                    <a:pt x="218" y="0"/>
                  </a:lnTo>
                  <a:lnTo>
                    <a:pt x="223" y="6"/>
                  </a:lnTo>
                  <a:lnTo>
                    <a:pt x="6" y="2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Freeform 558"/>
            <p:cNvSpPr>
              <a:spLocks/>
            </p:cNvSpPr>
            <p:nvPr/>
          </p:nvSpPr>
          <p:spPr bwMode="auto">
            <a:xfrm>
              <a:off x="3151189" y="2778125"/>
              <a:ext cx="52388" cy="52388"/>
            </a:xfrm>
            <a:custGeom>
              <a:avLst/>
              <a:gdLst>
                <a:gd name="T0" fmla="*/ 28 w 33"/>
                <a:gd name="T1" fmla="*/ 33 h 33"/>
                <a:gd name="T2" fmla="*/ 0 w 33"/>
                <a:gd name="T3" fmla="*/ 6 h 33"/>
                <a:gd name="T4" fmla="*/ 6 w 33"/>
                <a:gd name="T5" fmla="*/ 0 h 33"/>
                <a:gd name="T6" fmla="*/ 33 w 33"/>
                <a:gd name="T7" fmla="*/ 27 h 33"/>
                <a:gd name="T8" fmla="*/ 28 w 33"/>
                <a:gd name="T9" fmla="*/ 33 h 33"/>
              </a:gdLst>
              <a:ahLst/>
              <a:cxnLst>
                <a:cxn ang="0">
                  <a:pos x="T0" y="T1"/>
                </a:cxn>
                <a:cxn ang="0">
                  <a:pos x="T2" y="T3"/>
                </a:cxn>
                <a:cxn ang="0">
                  <a:pos x="T4" y="T5"/>
                </a:cxn>
                <a:cxn ang="0">
                  <a:pos x="T6" y="T7"/>
                </a:cxn>
                <a:cxn ang="0">
                  <a:pos x="T8" y="T9"/>
                </a:cxn>
              </a:cxnLst>
              <a:rect l="0" t="0" r="r" b="b"/>
              <a:pathLst>
                <a:path w="33" h="33">
                  <a:moveTo>
                    <a:pt x="28" y="33"/>
                  </a:moveTo>
                  <a:lnTo>
                    <a:pt x="0" y="6"/>
                  </a:lnTo>
                  <a:lnTo>
                    <a:pt x="6" y="0"/>
                  </a:lnTo>
                  <a:lnTo>
                    <a:pt x="33" y="27"/>
                  </a:lnTo>
                  <a:lnTo>
                    <a:pt x="28" y="3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Freeform 559"/>
            <p:cNvSpPr>
              <a:spLocks noEditPoints="1"/>
            </p:cNvSpPr>
            <p:nvPr/>
          </p:nvSpPr>
          <p:spPr bwMode="auto">
            <a:xfrm>
              <a:off x="3119439" y="2428875"/>
              <a:ext cx="433388" cy="431800"/>
            </a:xfrm>
            <a:custGeom>
              <a:avLst/>
              <a:gdLst>
                <a:gd name="T0" fmla="*/ 29 w 241"/>
                <a:gd name="T1" fmla="*/ 240 h 240"/>
                <a:gd name="T2" fmla="*/ 26 w 241"/>
                <a:gd name="T3" fmla="*/ 239 h 240"/>
                <a:gd name="T4" fmla="*/ 2 w 241"/>
                <a:gd name="T5" fmla="*/ 215 h 240"/>
                <a:gd name="T6" fmla="*/ 2 w 241"/>
                <a:gd name="T7" fmla="*/ 210 h 240"/>
                <a:gd name="T8" fmla="*/ 210 w 241"/>
                <a:gd name="T9" fmla="*/ 2 h 240"/>
                <a:gd name="T10" fmla="*/ 215 w 241"/>
                <a:gd name="T11" fmla="*/ 2 h 240"/>
                <a:gd name="T12" fmla="*/ 239 w 241"/>
                <a:gd name="T13" fmla="*/ 26 h 240"/>
                <a:gd name="T14" fmla="*/ 239 w 241"/>
                <a:gd name="T15" fmla="*/ 31 h 240"/>
                <a:gd name="T16" fmla="*/ 31 w 241"/>
                <a:gd name="T17" fmla="*/ 239 h 240"/>
                <a:gd name="T18" fmla="*/ 29 w 241"/>
                <a:gd name="T19" fmla="*/ 240 h 240"/>
                <a:gd name="T20" fmla="*/ 10 w 241"/>
                <a:gd name="T21" fmla="*/ 212 h 240"/>
                <a:gd name="T22" fmla="*/ 29 w 241"/>
                <a:gd name="T23" fmla="*/ 231 h 240"/>
                <a:gd name="T24" fmla="*/ 231 w 241"/>
                <a:gd name="T25" fmla="*/ 28 h 240"/>
                <a:gd name="T26" fmla="*/ 213 w 241"/>
                <a:gd name="T27" fmla="*/ 10 h 240"/>
                <a:gd name="T28" fmla="*/ 10 w 241"/>
                <a:gd name="T29" fmla="*/ 21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1" h="240">
                  <a:moveTo>
                    <a:pt x="29" y="240"/>
                  </a:moveTo>
                  <a:cubicBezTo>
                    <a:pt x="28" y="240"/>
                    <a:pt x="27" y="240"/>
                    <a:pt x="26" y="239"/>
                  </a:cubicBezTo>
                  <a:cubicBezTo>
                    <a:pt x="2" y="215"/>
                    <a:pt x="2" y="215"/>
                    <a:pt x="2" y="215"/>
                  </a:cubicBezTo>
                  <a:cubicBezTo>
                    <a:pt x="0" y="214"/>
                    <a:pt x="0" y="211"/>
                    <a:pt x="2" y="210"/>
                  </a:cubicBezTo>
                  <a:cubicBezTo>
                    <a:pt x="210" y="2"/>
                    <a:pt x="210" y="2"/>
                    <a:pt x="210" y="2"/>
                  </a:cubicBezTo>
                  <a:cubicBezTo>
                    <a:pt x="211" y="0"/>
                    <a:pt x="214" y="0"/>
                    <a:pt x="215" y="2"/>
                  </a:cubicBezTo>
                  <a:cubicBezTo>
                    <a:pt x="239" y="26"/>
                    <a:pt x="239" y="26"/>
                    <a:pt x="239" y="26"/>
                  </a:cubicBezTo>
                  <a:cubicBezTo>
                    <a:pt x="241" y="27"/>
                    <a:pt x="241" y="30"/>
                    <a:pt x="239" y="31"/>
                  </a:cubicBezTo>
                  <a:cubicBezTo>
                    <a:pt x="31" y="239"/>
                    <a:pt x="31" y="239"/>
                    <a:pt x="31" y="239"/>
                  </a:cubicBezTo>
                  <a:cubicBezTo>
                    <a:pt x="31" y="240"/>
                    <a:pt x="30" y="240"/>
                    <a:pt x="29" y="240"/>
                  </a:cubicBezTo>
                  <a:close/>
                  <a:moveTo>
                    <a:pt x="10" y="212"/>
                  </a:moveTo>
                  <a:cubicBezTo>
                    <a:pt x="29" y="231"/>
                    <a:pt x="29" y="231"/>
                    <a:pt x="29" y="231"/>
                  </a:cubicBezTo>
                  <a:cubicBezTo>
                    <a:pt x="231" y="28"/>
                    <a:pt x="231" y="28"/>
                    <a:pt x="231" y="28"/>
                  </a:cubicBezTo>
                  <a:cubicBezTo>
                    <a:pt x="213" y="10"/>
                    <a:pt x="213" y="10"/>
                    <a:pt x="213" y="10"/>
                  </a:cubicBezTo>
                  <a:lnTo>
                    <a:pt x="10" y="2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 name="Freeform 560"/>
            <p:cNvSpPr>
              <a:spLocks/>
            </p:cNvSpPr>
            <p:nvPr/>
          </p:nvSpPr>
          <p:spPr bwMode="auto">
            <a:xfrm>
              <a:off x="3498851" y="2398713"/>
              <a:ext cx="82550" cy="84138"/>
            </a:xfrm>
            <a:custGeom>
              <a:avLst/>
              <a:gdLst>
                <a:gd name="T0" fmla="*/ 29 w 46"/>
                <a:gd name="T1" fmla="*/ 46 h 46"/>
                <a:gd name="T2" fmla="*/ 22 w 46"/>
                <a:gd name="T3" fmla="*/ 43 h 46"/>
                <a:gd name="T4" fmla="*/ 34 w 46"/>
                <a:gd name="T5" fmla="*/ 12 h 46"/>
                <a:gd name="T6" fmla="*/ 3 w 46"/>
                <a:gd name="T7" fmla="*/ 24 h 46"/>
                <a:gd name="T8" fmla="*/ 0 w 46"/>
                <a:gd name="T9" fmla="*/ 17 h 46"/>
                <a:gd name="T10" fmla="*/ 40 w 46"/>
                <a:gd name="T11" fmla="*/ 1 h 46"/>
                <a:gd name="T12" fmla="*/ 44 w 46"/>
                <a:gd name="T13" fmla="*/ 2 h 46"/>
                <a:gd name="T14" fmla="*/ 45 w 46"/>
                <a:gd name="T15" fmla="*/ 6 h 46"/>
                <a:gd name="T16" fmla="*/ 29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9" y="46"/>
                  </a:moveTo>
                  <a:cubicBezTo>
                    <a:pt x="22" y="43"/>
                    <a:pt x="22" y="43"/>
                    <a:pt x="22" y="43"/>
                  </a:cubicBezTo>
                  <a:cubicBezTo>
                    <a:pt x="34" y="12"/>
                    <a:pt x="34" y="12"/>
                    <a:pt x="34" y="12"/>
                  </a:cubicBezTo>
                  <a:cubicBezTo>
                    <a:pt x="3" y="24"/>
                    <a:pt x="3" y="24"/>
                    <a:pt x="3" y="24"/>
                  </a:cubicBezTo>
                  <a:cubicBezTo>
                    <a:pt x="0" y="17"/>
                    <a:pt x="0" y="17"/>
                    <a:pt x="0" y="17"/>
                  </a:cubicBezTo>
                  <a:cubicBezTo>
                    <a:pt x="40" y="1"/>
                    <a:pt x="40" y="1"/>
                    <a:pt x="40" y="1"/>
                  </a:cubicBezTo>
                  <a:cubicBezTo>
                    <a:pt x="42" y="0"/>
                    <a:pt x="43" y="0"/>
                    <a:pt x="44" y="2"/>
                  </a:cubicBezTo>
                  <a:cubicBezTo>
                    <a:pt x="46" y="3"/>
                    <a:pt x="46" y="4"/>
                    <a:pt x="45" y="6"/>
                  </a:cubicBezTo>
                  <a:lnTo>
                    <a:pt x="2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 name="Freeform 561"/>
            <p:cNvSpPr>
              <a:spLocks/>
            </p:cNvSpPr>
            <p:nvPr/>
          </p:nvSpPr>
          <p:spPr bwMode="auto">
            <a:xfrm>
              <a:off x="3367089" y="2647950"/>
              <a:ext cx="160338" cy="160338"/>
            </a:xfrm>
            <a:custGeom>
              <a:avLst/>
              <a:gdLst>
                <a:gd name="T0" fmla="*/ 96 w 101"/>
                <a:gd name="T1" fmla="*/ 101 h 101"/>
                <a:gd name="T2" fmla="*/ 0 w 101"/>
                <a:gd name="T3" fmla="*/ 6 h 101"/>
                <a:gd name="T4" fmla="*/ 6 w 101"/>
                <a:gd name="T5" fmla="*/ 0 h 101"/>
                <a:gd name="T6" fmla="*/ 101 w 101"/>
                <a:gd name="T7" fmla="*/ 96 h 101"/>
                <a:gd name="T8" fmla="*/ 96 w 101"/>
                <a:gd name="T9" fmla="*/ 101 h 101"/>
              </a:gdLst>
              <a:ahLst/>
              <a:cxnLst>
                <a:cxn ang="0">
                  <a:pos x="T0" y="T1"/>
                </a:cxn>
                <a:cxn ang="0">
                  <a:pos x="T2" y="T3"/>
                </a:cxn>
                <a:cxn ang="0">
                  <a:pos x="T4" y="T5"/>
                </a:cxn>
                <a:cxn ang="0">
                  <a:pos x="T6" y="T7"/>
                </a:cxn>
                <a:cxn ang="0">
                  <a:pos x="T8" y="T9"/>
                </a:cxn>
              </a:cxnLst>
              <a:rect l="0" t="0" r="r" b="b"/>
              <a:pathLst>
                <a:path w="101" h="101">
                  <a:moveTo>
                    <a:pt x="96" y="101"/>
                  </a:moveTo>
                  <a:lnTo>
                    <a:pt x="0" y="6"/>
                  </a:lnTo>
                  <a:lnTo>
                    <a:pt x="6" y="0"/>
                  </a:lnTo>
                  <a:lnTo>
                    <a:pt x="101" y="96"/>
                  </a:lnTo>
                  <a:lnTo>
                    <a:pt x="96" y="10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Freeform 562"/>
            <p:cNvSpPr>
              <a:spLocks/>
            </p:cNvSpPr>
            <p:nvPr/>
          </p:nvSpPr>
          <p:spPr bwMode="auto">
            <a:xfrm>
              <a:off x="3173414" y="2452688"/>
              <a:ext cx="160338" cy="161925"/>
            </a:xfrm>
            <a:custGeom>
              <a:avLst/>
              <a:gdLst>
                <a:gd name="T0" fmla="*/ 95 w 101"/>
                <a:gd name="T1" fmla="*/ 102 h 102"/>
                <a:gd name="T2" fmla="*/ 0 w 101"/>
                <a:gd name="T3" fmla="*/ 6 h 102"/>
                <a:gd name="T4" fmla="*/ 6 w 101"/>
                <a:gd name="T5" fmla="*/ 0 h 102"/>
                <a:gd name="T6" fmla="*/ 101 w 101"/>
                <a:gd name="T7" fmla="*/ 96 h 102"/>
                <a:gd name="T8" fmla="*/ 95 w 101"/>
                <a:gd name="T9" fmla="*/ 102 h 102"/>
              </a:gdLst>
              <a:ahLst/>
              <a:cxnLst>
                <a:cxn ang="0">
                  <a:pos x="T0" y="T1"/>
                </a:cxn>
                <a:cxn ang="0">
                  <a:pos x="T2" y="T3"/>
                </a:cxn>
                <a:cxn ang="0">
                  <a:pos x="T4" y="T5"/>
                </a:cxn>
                <a:cxn ang="0">
                  <a:pos x="T6" y="T7"/>
                </a:cxn>
                <a:cxn ang="0">
                  <a:pos x="T8" y="T9"/>
                </a:cxn>
              </a:cxnLst>
              <a:rect l="0" t="0" r="r" b="b"/>
              <a:pathLst>
                <a:path w="101" h="102">
                  <a:moveTo>
                    <a:pt x="95" y="102"/>
                  </a:moveTo>
                  <a:lnTo>
                    <a:pt x="0" y="6"/>
                  </a:lnTo>
                  <a:lnTo>
                    <a:pt x="6" y="0"/>
                  </a:lnTo>
                  <a:lnTo>
                    <a:pt x="101" y="96"/>
                  </a:lnTo>
                  <a:lnTo>
                    <a:pt x="95" y="10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Freeform 563"/>
            <p:cNvSpPr>
              <a:spLocks/>
            </p:cNvSpPr>
            <p:nvPr/>
          </p:nvSpPr>
          <p:spPr bwMode="auto">
            <a:xfrm>
              <a:off x="3497264" y="2778125"/>
              <a:ext cx="52388" cy="52388"/>
            </a:xfrm>
            <a:custGeom>
              <a:avLst/>
              <a:gdLst>
                <a:gd name="T0" fmla="*/ 6 w 33"/>
                <a:gd name="T1" fmla="*/ 33 h 33"/>
                <a:gd name="T2" fmla="*/ 0 w 33"/>
                <a:gd name="T3" fmla="*/ 27 h 33"/>
                <a:gd name="T4" fmla="*/ 27 w 33"/>
                <a:gd name="T5" fmla="*/ 0 h 33"/>
                <a:gd name="T6" fmla="*/ 33 w 33"/>
                <a:gd name="T7" fmla="*/ 6 h 33"/>
                <a:gd name="T8" fmla="*/ 6 w 33"/>
                <a:gd name="T9" fmla="*/ 33 h 33"/>
              </a:gdLst>
              <a:ahLst/>
              <a:cxnLst>
                <a:cxn ang="0">
                  <a:pos x="T0" y="T1"/>
                </a:cxn>
                <a:cxn ang="0">
                  <a:pos x="T2" y="T3"/>
                </a:cxn>
                <a:cxn ang="0">
                  <a:pos x="T4" y="T5"/>
                </a:cxn>
                <a:cxn ang="0">
                  <a:pos x="T6" y="T7"/>
                </a:cxn>
                <a:cxn ang="0">
                  <a:pos x="T8" y="T9"/>
                </a:cxn>
              </a:cxnLst>
              <a:rect l="0" t="0" r="r" b="b"/>
              <a:pathLst>
                <a:path w="33" h="33">
                  <a:moveTo>
                    <a:pt x="6" y="33"/>
                  </a:moveTo>
                  <a:lnTo>
                    <a:pt x="0" y="27"/>
                  </a:lnTo>
                  <a:lnTo>
                    <a:pt x="27" y="0"/>
                  </a:lnTo>
                  <a:lnTo>
                    <a:pt x="33" y="6"/>
                  </a:lnTo>
                  <a:lnTo>
                    <a:pt x="6" y="3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Freeform 564"/>
            <p:cNvSpPr>
              <a:spLocks/>
            </p:cNvSpPr>
            <p:nvPr/>
          </p:nvSpPr>
          <p:spPr bwMode="auto">
            <a:xfrm>
              <a:off x="3346451" y="2627313"/>
              <a:ext cx="234950" cy="233363"/>
            </a:xfrm>
            <a:custGeom>
              <a:avLst/>
              <a:gdLst>
                <a:gd name="T0" fmla="*/ 103 w 131"/>
                <a:gd name="T1" fmla="*/ 130 h 130"/>
                <a:gd name="T2" fmla="*/ 100 w 131"/>
                <a:gd name="T3" fmla="*/ 129 h 130"/>
                <a:gd name="T4" fmla="*/ 0 w 131"/>
                <a:gd name="T5" fmla="*/ 29 h 130"/>
                <a:gd name="T6" fmla="*/ 5 w 131"/>
                <a:gd name="T7" fmla="*/ 24 h 130"/>
                <a:gd name="T8" fmla="*/ 103 w 131"/>
                <a:gd name="T9" fmla="*/ 121 h 130"/>
                <a:gd name="T10" fmla="*/ 121 w 131"/>
                <a:gd name="T11" fmla="*/ 102 h 130"/>
                <a:gd name="T12" fmla="*/ 24 w 131"/>
                <a:gd name="T13" fmla="*/ 5 h 130"/>
                <a:gd name="T14" fmla="*/ 30 w 131"/>
                <a:gd name="T15" fmla="*/ 0 h 130"/>
                <a:gd name="T16" fmla="*/ 129 w 131"/>
                <a:gd name="T17" fmla="*/ 100 h 130"/>
                <a:gd name="T18" fmla="*/ 131 w 131"/>
                <a:gd name="T19" fmla="*/ 102 h 130"/>
                <a:gd name="T20" fmla="*/ 129 w 131"/>
                <a:gd name="T21" fmla="*/ 105 h 130"/>
                <a:gd name="T22" fmla="*/ 105 w 131"/>
                <a:gd name="T23" fmla="*/ 129 h 130"/>
                <a:gd name="T24" fmla="*/ 103 w 131"/>
                <a:gd name="T2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30">
                  <a:moveTo>
                    <a:pt x="103" y="130"/>
                  </a:moveTo>
                  <a:cubicBezTo>
                    <a:pt x="102" y="130"/>
                    <a:pt x="101" y="130"/>
                    <a:pt x="100" y="129"/>
                  </a:cubicBezTo>
                  <a:cubicBezTo>
                    <a:pt x="0" y="29"/>
                    <a:pt x="0" y="29"/>
                    <a:pt x="0" y="29"/>
                  </a:cubicBezTo>
                  <a:cubicBezTo>
                    <a:pt x="5" y="24"/>
                    <a:pt x="5" y="24"/>
                    <a:pt x="5" y="24"/>
                  </a:cubicBezTo>
                  <a:cubicBezTo>
                    <a:pt x="103" y="121"/>
                    <a:pt x="103" y="121"/>
                    <a:pt x="103" y="121"/>
                  </a:cubicBezTo>
                  <a:cubicBezTo>
                    <a:pt x="121" y="102"/>
                    <a:pt x="121" y="102"/>
                    <a:pt x="121" y="102"/>
                  </a:cubicBezTo>
                  <a:cubicBezTo>
                    <a:pt x="24" y="5"/>
                    <a:pt x="24" y="5"/>
                    <a:pt x="24" y="5"/>
                  </a:cubicBezTo>
                  <a:cubicBezTo>
                    <a:pt x="30" y="0"/>
                    <a:pt x="30" y="0"/>
                    <a:pt x="30" y="0"/>
                  </a:cubicBezTo>
                  <a:cubicBezTo>
                    <a:pt x="129" y="100"/>
                    <a:pt x="129" y="100"/>
                    <a:pt x="129" y="100"/>
                  </a:cubicBezTo>
                  <a:cubicBezTo>
                    <a:pt x="130" y="100"/>
                    <a:pt x="131" y="101"/>
                    <a:pt x="131" y="102"/>
                  </a:cubicBezTo>
                  <a:cubicBezTo>
                    <a:pt x="131" y="103"/>
                    <a:pt x="130" y="104"/>
                    <a:pt x="129" y="105"/>
                  </a:cubicBezTo>
                  <a:cubicBezTo>
                    <a:pt x="105" y="129"/>
                    <a:pt x="105" y="129"/>
                    <a:pt x="105" y="129"/>
                  </a:cubicBezTo>
                  <a:cubicBezTo>
                    <a:pt x="105" y="130"/>
                    <a:pt x="104" y="130"/>
                    <a:pt x="103" y="13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Freeform 565"/>
            <p:cNvSpPr>
              <a:spLocks/>
            </p:cNvSpPr>
            <p:nvPr/>
          </p:nvSpPr>
          <p:spPr bwMode="auto">
            <a:xfrm>
              <a:off x="3148014" y="2428875"/>
              <a:ext cx="207963" cy="206375"/>
            </a:xfrm>
            <a:custGeom>
              <a:avLst/>
              <a:gdLst>
                <a:gd name="T0" fmla="*/ 86 w 115"/>
                <a:gd name="T1" fmla="*/ 115 h 115"/>
                <a:gd name="T2" fmla="*/ 2 w 115"/>
                <a:gd name="T3" fmla="*/ 31 h 115"/>
                <a:gd name="T4" fmla="*/ 2 w 115"/>
                <a:gd name="T5" fmla="*/ 26 h 115"/>
                <a:gd name="T6" fmla="*/ 26 w 115"/>
                <a:gd name="T7" fmla="*/ 2 h 115"/>
                <a:gd name="T8" fmla="*/ 29 w 115"/>
                <a:gd name="T9" fmla="*/ 0 h 115"/>
                <a:gd name="T10" fmla="*/ 29 w 115"/>
                <a:gd name="T11" fmla="*/ 0 h 115"/>
                <a:gd name="T12" fmla="*/ 31 w 115"/>
                <a:gd name="T13" fmla="*/ 2 h 115"/>
                <a:gd name="T14" fmla="*/ 115 w 115"/>
                <a:gd name="T15" fmla="*/ 86 h 115"/>
                <a:gd name="T16" fmla="*/ 110 w 115"/>
                <a:gd name="T17" fmla="*/ 91 h 115"/>
                <a:gd name="T18" fmla="*/ 29 w 115"/>
                <a:gd name="T19" fmla="*/ 10 h 115"/>
                <a:gd name="T20" fmla="*/ 10 w 115"/>
                <a:gd name="T21" fmla="*/ 28 h 115"/>
                <a:gd name="T22" fmla="*/ 91 w 115"/>
                <a:gd name="T23" fmla="*/ 110 h 115"/>
                <a:gd name="T24" fmla="*/ 86 w 115"/>
                <a:gd name="T25"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 h="115">
                  <a:moveTo>
                    <a:pt x="86" y="115"/>
                  </a:moveTo>
                  <a:cubicBezTo>
                    <a:pt x="2" y="31"/>
                    <a:pt x="2" y="31"/>
                    <a:pt x="2" y="31"/>
                  </a:cubicBezTo>
                  <a:cubicBezTo>
                    <a:pt x="0" y="30"/>
                    <a:pt x="0" y="27"/>
                    <a:pt x="2" y="26"/>
                  </a:cubicBezTo>
                  <a:cubicBezTo>
                    <a:pt x="26" y="2"/>
                    <a:pt x="26" y="2"/>
                    <a:pt x="26" y="2"/>
                  </a:cubicBezTo>
                  <a:cubicBezTo>
                    <a:pt x="27" y="1"/>
                    <a:pt x="28" y="0"/>
                    <a:pt x="29" y="0"/>
                  </a:cubicBezTo>
                  <a:cubicBezTo>
                    <a:pt x="29" y="0"/>
                    <a:pt x="29" y="0"/>
                    <a:pt x="29" y="0"/>
                  </a:cubicBezTo>
                  <a:cubicBezTo>
                    <a:pt x="30" y="0"/>
                    <a:pt x="31" y="1"/>
                    <a:pt x="31" y="2"/>
                  </a:cubicBezTo>
                  <a:cubicBezTo>
                    <a:pt x="115" y="86"/>
                    <a:pt x="115" y="86"/>
                    <a:pt x="115" y="86"/>
                  </a:cubicBezTo>
                  <a:cubicBezTo>
                    <a:pt x="110" y="91"/>
                    <a:pt x="110" y="91"/>
                    <a:pt x="110" y="91"/>
                  </a:cubicBezTo>
                  <a:cubicBezTo>
                    <a:pt x="29" y="10"/>
                    <a:pt x="29" y="10"/>
                    <a:pt x="29" y="10"/>
                  </a:cubicBezTo>
                  <a:cubicBezTo>
                    <a:pt x="10" y="28"/>
                    <a:pt x="10" y="28"/>
                    <a:pt x="10" y="28"/>
                  </a:cubicBezTo>
                  <a:cubicBezTo>
                    <a:pt x="91" y="110"/>
                    <a:pt x="91" y="110"/>
                    <a:pt x="91" y="110"/>
                  </a:cubicBezTo>
                  <a:lnTo>
                    <a:pt x="86" y="11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Freeform 566"/>
            <p:cNvSpPr>
              <a:spLocks/>
            </p:cNvSpPr>
            <p:nvPr/>
          </p:nvSpPr>
          <p:spPr bwMode="auto">
            <a:xfrm>
              <a:off x="3119439" y="2398713"/>
              <a:ext cx="82550" cy="84138"/>
            </a:xfrm>
            <a:custGeom>
              <a:avLst/>
              <a:gdLst>
                <a:gd name="T0" fmla="*/ 17 w 46"/>
                <a:gd name="T1" fmla="*/ 46 h 46"/>
                <a:gd name="T2" fmla="*/ 1 w 46"/>
                <a:gd name="T3" fmla="*/ 6 h 46"/>
                <a:gd name="T4" fmla="*/ 2 w 46"/>
                <a:gd name="T5" fmla="*/ 2 h 46"/>
                <a:gd name="T6" fmla="*/ 6 w 46"/>
                <a:gd name="T7" fmla="*/ 1 h 46"/>
                <a:gd name="T8" fmla="*/ 46 w 46"/>
                <a:gd name="T9" fmla="*/ 17 h 46"/>
                <a:gd name="T10" fmla="*/ 43 w 46"/>
                <a:gd name="T11" fmla="*/ 24 h 46"/>
                <a:gd name="T12" fmla="*/ 12 w 46"/>
                <a:gd name="T13" fmla="*/ 12 h 46"/>
                <a:gd name="T14" fmla="*/ 24 w 46"/>
                <a:gd name="T15" fmla="*/ 43 h 46"/>
                <a:gd name="T16" fmla="*/ 17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7" y="46"/>
                  </a:moveTo>
                  <a:cubicBezTo>
                    <a:pt x="1" y="6"/>
                    <a:pt x="1" y="6"/>
                    <a:pt x="1" y="6"/>
                  </a:cubicBezTo>
                  <a:cubicBezTo>
                    <a:pt x="0" y="4"/>
                    <a:pt x="1" y="3"/>
                    <a:pt x="2" y="2"/>
                  </a:cubicBezTo>
                  <a:cubicBezTo>
                    <a:pt x="3" y="0"/>
                    <a:pt x="5" y="0"/>
                    <a:pt x="6" y="1"/>
                  </a:cubicBezTo>
                  <a:cubicBezTo>
                    <a:pt x="46" y="17"/>
                    <a:pt x="46" y="17"/>
                    <a:pt x="46" y="17"/>
                  </a:cubicBezTo>
                  <a:cubicBezTo>
                    <a:pt x="43" y="24"/>
                    <a:pt x="43" y="24"/>
                    <a:pt x="43" y="24"/>
                  </a:cubicBezTo>
                  <a:cubicBezTo>
                    <a:pt x="12" y="12"/>
                    <a:pt x="12" y="12"/>
                    <a:pt x="12" y="12"/>
                  </a:cubicBezTo>
                  <a:cubicBezTo>
                    <a:pt x="24" y="43"/>
                    <a:pt x="24" y="43"/>
                    <a:pt x="24" y="43"/>
                  </a:cubicBezTo>
                  <a:lnTo>
                    <a:pt x="17"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Rectangle 567"/>
            <p:cNvSpPr>
              <a:spLocks noChangeArrowheads="1"/>
            </p:cNvSpPr>
            <p:nvPr/>
          </p:nvSpPr>
          <p:spPr bwMode="auto">
            <a:xfrm>
              <a:off x="3532189" y="26225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Rectangle 568"/>
            <p:cNvSpPr>
              <a:spLocks noChangeArrowheads="1"/>
            </p:cNvSpPr>
            <p:nvPr/>
          </p:nvSpPr>
          <p:spPr bwMode="auto">
            <a:xfrm>
              <a:off x="3452814" y="26225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Rectangle 569"/>
            <p:cNvSpPr>
              <a:spLocks noChangeArrowheads="1"/>
            </p:cNvSpPr>
            <p:nvPr/>
          </p:nvSpPr>
          <p:spPr bwMode="auto">
            <a:xfrm>
              <a:off x="3236914" y="26225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Rectangle 570"/>
            <p:cNvSpPr>
              <a:spLocks noChangeArrowheads="1"/>
            </p:cNvSpPr>
            <p:nvPr/>
          </p:nvSpPr>
          <p:spPr bwMode="auto">
            <a:xfrm>
              <a:off x="3157539" y="26225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0" name="Rectangle 571"/>
            <p:cNvSpPr>
              <a:spLocks noChangeArrowheads="1"/>
            </p:cNvSpPr>
            <p:nvPr/>
          </p:nvSpPr>
          <p:spPr bwMode="auto">
            <a:xfrm>
              <a:off x="3344864" y="25146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Rectangle 572"/>
            <p:cNvSpPr>
              <a:spLocks noChangeArrowheads="1"/>
            </p:cNvSpPr>
            <p:nvPr/>
          </p:nvSpPr>
          <p:spPr bwMode="auto">
            <a:xfrm>
              <a:off x="3344864" y="24352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Rectangle 573"/>
            <p:cNvSpPr>
              <a:spLocks noChangeArrowheads="1"/>
            </p:cNvSpPr>
            <p:nvPr/>
          </p:nvSpPr>
          <p:spPr bwMode="auto">
            <a:xfrm>
              <a:off x="3344864" y="27305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Rectangle 574"/>
            <p:cNvSpPr>
              <a:spLocks noChangeArrowheads="1"/>
            </p:cNvSpPr>
            <p:nvPr/>
          </p:nvSpPr>
          <p:spPr bwMode="auto">
            <a:xfrm>
              <a:off x="3344864" y="28098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34" name="Group 133"/>
          <p:cNvGrpSpPr/>
          <p:nvPr/>
        </p:nvGrpSpPr>
        <p:grpSpPr>
          <a:xfrm>
            <a:off x="4579317" y="3354932"/>
            <a:ext cx="460375" cy="461963"/>
            <a:chOff x="7207251" y="1619250"/>
            <a:chExt cx="460375" cy="461963"/>
          </a:xfrm>
        </p:grpSpPr>
        <p:sp>
          <p:nvSpPr>
            <p:cNvPr id="135" name="Freeform 110"/>
            <p:cNvSpPr>
              <a:spLocks noEditPoints="1"/>
            </p:cNvSpPr>
            <p:nvPr/>
          </p:nvSpPr>
          <p:spPr bwMode="auto">
            <a:xfrm>
              <a:off x="7207251" y="1690688"/>
              <a:ext cx="403225" cy="73025"/>
            </a:xfrm>
            <a:custGeom>
              <a:avLst/>
              <a:gdLst>
                <a:gd name="T0" fmla="*/ 220 w 224"/>
                <a:gd name="T1" fmla="*/ 40 h 40"/>
                <a:gd name="T2" fmla="*/ 12 w 224"/>
                <a:gd name="T3" fmla="*/ 40 h 40"/>
                <a:gd name="T4" fmla="*/ 0 w 224"/>
                <a:gd name="T5" fmla="*/ 28 h 40"/>
                <a:gd name="T6" fmla="*/ 0 w 224"/>
                <a:gd name="T7" fmla="*/ 12 h 40"/>
                <a:gd name="T8" fmla="*/ 12 w 224"/>
                <a:gd name="T9" fmla="*/ 0 h 40"/>
                <a:gd name="T10" fmla="*/ 220 w 224"/>
                <a:gd name="T11" fmla="*/ 0 h 40"/>
                <a:gd name="T12" fmla="*/ 224 w 224"/>
                <a:gd name="T13" fmla="*/ 4 h 40"/>
                <a:gd name="T14" fmla="*/ 224 w 224"/>
                <a:gd name="T15" fmla="*/ 36 h 40"/>
                <a:gd name="T16" fmla="*/ 220 w 224"/>
                <a:gd name="T17" fmla="*/ 40 h 40"/>
                <a:gd name="T18" fmla="*/ 12 w 224"/>
                <a:gd name="T19" fmla="*/ 8 h 40"/>
                <a:gd name="T20" fmla="*/ 8 w 224"/>
                <a:gd name="T21" fmla="*/ 12 h 40"/>
                <a:gd name="T22" fmla="*/ 8 w 224"/>
                <a:gd name="T23" fmla="*/ 28 h 40"/>
                <a:gd name="T24" fmla="*/ 12 w 224"/>
                <a:gd name="T25" fmla="*/ 32 h 40"/>
                <a:gd name="T26" fmla="*/ 216 w 224"/>
                <a:gd name="T27" fmla="*/ 32 h 40"/>
                <a:gd name="T28" fmla="*/ 216 w 224"/>
                <a:gd name="T29" fmla="*/ 8 h 40"/>
                <a:gd name="T30" fmla="*/ 12 w 224"/>
                <a:gd name="T31"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4" h="40">
                  <a:moveTo>
                    <a:pt x="220" y="40"/>
                  </a:moveTo>
                  <a:cubicBezTo>
                    <a:pt x="12" y="40"/>
                    <a:pt x="12" y="40"/>
                    <a:pt x="12" y="40"/>
                  </a:cubicBezTo>
                  <a:cubicBezTo>
                    <a:pt x="5" y="40"/>
                    <a:pt x="0" y="35"/>
                    <a:pt x="0" y="28"/>
                  </a:cubicBezTo>
                  <a:cubicBezTo>
                    <a:pt x="0" y="12"/>
                    <a:pt x="0" y="12"/>
                    <a:pt x="0" y="12"/>
                  </a:cubicBezTo>
                  <a:cubicBezTo>
                    <a:pt x="0" y="5"/>
                    <a:pt x="5" y="0"/>
                    <a:pt x="12" y="0"/>
                  </a:cubicBezTo>
                  <a:cubicBezTo>
                    <a:pt x="220" y="0"/>
                    <a:pt x="220" y="0"/>
                    <a:pt x="220" y="0"/>
                  </a:cubicBezTo>
                  <a:cubicBezTo>
                    <a:pt x="222" y="0"/>
                    <a:pt x="224" y="2"/>
                    <a:pt x="224" y="4"/>
                  </a:cubicBezTo>
                  <a:cubicBezTo>
                    <a:pt x="224" y="36"/>
                    <a:pt x="224" y="36"/>
                    <a:pt x="224" y="36"/>
                  </a:cubicBezTo>
                  <a:cubicBezTo>
                    <a:pt x="224" y="38"/>
                    <a:pt x="222" y="40"/>
                    <a:pt x="220" y="40"/>
                  </a:cubicBezTo>
                  <a:close/>
                  <a:moveTo>
                    <a:pt x="12" y="8"/>
                  </a:moveTo>
                  <a:cubicBezTo>
                    <a:pt x="10" y="8"/>
                    <a:pt x="8" y="10"/>
                    <a:pt x="8" y="12"/>
                  </a:cubicBezTo>
                  <a:cubicBezTo>
                    <a:pt x="8" y="28"/>
                    <a:pt x="8" y="28"/>
                    <a:pt x="8" y="28"/>
                  </a:cubicBezTo>
                  <a:cubicBezTo>
                    <a:pt x="8" y="30"/>
                    <a:pt x="10" y="32"/>
                    <a:pt x="12" y="32"/>
                  </a:cubicBezTo>
                  <a:cubicBezTo>
                    <a:pt x="216" y="32"/>
                    <a:pt x="216" y="32"/>
                    <a:pt x="216" y="32"/>
                  </a:cubicBezTo>
                  <a:cubicBezTo>
                    <a:pt x="216" y="8"/>
                    <a:pt x="216" y="8"/>
                    <a:pt x="216" y="8"/>
                  </a:cubicBezTo>
                  <a:lnTo>
                    <a:pt x="12"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6" name="Freeform 111"/>
            <p:cNvSpPr>
              <a:spLocks/>
            </p:cNvSpPr>
            <p:nvPr/>
          </p:nvSpPr>
          <p:spPr bwMode="auto">
            <a:xfrm>
              <a:off x="7599363" y="1690688"/>
              <a:ext cx="68263" cy="73025"/>
            </a:xfrm>
            <a:custGeom>
              <a:avLst/>
              <a:gdLst>
                <a:gd name="T0" fmla="*/ 4 w 38"/>
                <a:gd name="T1" fmla="*/ 40 h 40"/>
                <a:gd name="T2" fmla="*/ 0 w 38"/>
                <a:gd name="T3" fmla="*/ 32 h 40"/>
                <a:gd name="T4" fmla="*/ 25 w 38"/>
                <a:gd name="T5" fmla="*/ 20 h 40"/>
                <a:gd name="T6" fmla="*/ 0 w 38"/>
                <a:gd name="T7" fmla="*/ 8 h 40"/>
                <a:gd name="T8" fmla="*/ 4 w 38"/>
                <a:gd name="T9" fmla="*/ 0 h 40"/>
                <a:gd name="T10" fmla="*/ 36 w 38"/>
                <a:gd name="T11" fmla="*/ 16 h 40"/>
                <a:gd name="T12" fmla="*/ 38 w 38"/>
                <a:gd name="T13" fmla="*/ 20 h 40"/>
                <a:gd name="T14" fmla="*/ 36 w 38"/>
                <a:gd name="T15" fmla="*/ 24 h 40"/>
                <a:gd name="T16" fmla="*/ 4 w 38"/>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0">
                  <a:moveTo>
                    <a:pt x="4" y="40"/>
                  </a:moveTo>
                  <a:cubicBezTo>
                    <a:pt x="0" y="32"/>
                    <a:pt x="0" y="32"/>
                    <a:pt x="0" y="32"/>
                  </a:cubicBezTo>
                  <a:cubicBezTo>
                    <a:pt x="25" y="20"/>
                    <a:pt x="25" y="20"/>
                    <a:pt x="25" y="20"/>
                  </a:cubicBezTo>
                  <a:cubicBezTo>
                    <a:pt x="0" y="8"/>
                    <a:pt x="0" y="8"/>
                    <a:pt x="0" y="8"/>
                  </a:cubicBezTo>
                  <a:cubicBezTo>
                    <a:pt x="4" y="0"/>
                    <a:pt x="4" y="0"/>
                    <a:pt x="4" y="0"/>
                  </a:cubicBezTo>
                  <a:cubicBezTo>
                    <a:pt x="36" y="16"/>
                    <a:pt x="36" y="16"/>
                    <a:pt x="36" y="16"/>
                  </a:cubicBezTo>
                  <a:cubicBezTo>
                    <a:pt x="37" y="17"/>
                    <a:pt x="38" y="18"/>
                    <a:pt x="38" y="20"/>
                  </a:cubicBezTo>
                  <a:cubicBezTo>
                    <a:pt x="38" y="22"/>
                    <a:pt x="37" y="23"/>
                    <a:pt x="36" y="24"/>
                  </a:cubicBezTo>
                  <a:lnTo>
                    <a:pt x="4"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Rectangle 112"/>
            <p:cNvSpPr>
              <a:spLocks noChangeArrowheads="1"/>
            </p:cNvSpPr>
            <p:nvPr/>
          </p:nvSpPr>
          <p:spPr bwMode="auto">
            <a:xfrm>
              <a:off x="7264401" y="1720850"/>
              <a:ext cx="3381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Rectangle 113"/>
            <p:cNvSpPr>
              <a:spLocks noChangeArrowheads="1"/>
            </p:cNvSpPr>
            <p:nvPr/>
          </p:nvSpPr>
          <p:spPr bwMode="auto">
            <a:xfrm>
              <a:off x="7366001" y="1849438"/>
              <a:ext cx="14288" cy="2317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9" name="Freeform 114"/>
            <p:cNvSpPr>
              <a:spLocks/>
            </p:cNvSpPr>
            <p:nvPr/>
          </p:nvSpPr>
          <p:spPr bwMode="auto">
            <a:xfrm>
              <a:off x="7366001" y="1778000"/>
              <a:ext cx="71438" cy="71438"/>
            </a:xfrm>
            <a:custGeom>
              <a:avLst/>
              <a:gdLst>
                <a:gd name="T0" fmla="*/ 8 w 40"/>
                <a:gd name="T1" fmla="*/ 40 h 40"/>
                <a:gd name="T2" fmla="*/ 0 w 40"/>
                <a:gd name="T3" fmla="*/ 40 h 40"/>
                <a:gd name="T4" fmla="*/ 40 w 40"/>
                <a:gd name="T5" fmla="*/ 0 h 40"/>
                <a:gd name="T6" fmla="*/ 40 w 40"/>
                <a:gd name="T7" fmla="*/ 8 h 40"/>
                <a:gd name="T8" fmla="*/ 8 w 40"/>
                <a:gd name="T9" fmla="*/ 40 h 40"/>
              </a:gdLst>
              <a:ahLst/>
              <a:cxnLst>
                <a:cxn ang="0">
                  <a:pos x="T0" y="T1"/>
                </a:cxn>
                <a:cxn ang="0">
                  <a:pos x="T2" y="T3"/>
                </a:cxn>
                <a:cxn ang="0">
                  <a:pos x="T4" y="T5"/>
                </a:cxn>
                <a:cxn ang="0">
                  <a:pos x="T6" y="T7"/>
                </a:cxn>
                <a:cxn ang="0">
                  <a:pos x="T8" y="T9"/>
                </a:cxn>
              </a:cxnLst>
              <a:rect l="0" t="0" r="r" b="b"/>
              <a:pathLst>
                <a:path w="40" h="40">
                  <a:moveTo>
                    <a:pt x="8" y="40"/>
                  </a:moveTo>
                  <a:cubicBezTo>
                    <a:pt x="0" y="40"/>
                    <a:pt x="0" y="40"/>
                    <a:pt x="0" y="40"/>
                  </a:cubicBezTo>
                  <a:cubicBezTo>
                    <a:pt x="0" y="18"/>
                    <a:pt x="18" y="0"/>
                    <a:pt x="40" y="0"/>
                  </a:cubicBezTo>
                  <a:cubicBezTo>
                    <a:pt x="40" y="8"/>
                    <a:pt x="40" y="8"/>
                    <a:pt x="40" y="8"/>
                  </a:cubicBezTo>
                  <a:cubicBezTo>
                    <a:pt x="22" y="8"/>
                    <a:pt x="8" y="22"/>
                    <a:pt x="8" y="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0" name="Freeform 115"/>
            <p:cNvSpPr>
              <a:spLocks/>
            </p:cNvSpPr>
            <p:nvPr/>
          </p:nvSpPr>
          <p:spPr bwMode="auto">
            <a:xfrm>
              <a:off x="7394576" y="1806575"/>
              <a:ext cx="42863" cy="42863"/>
            </a:xfrm>
            <a:custGeom>
              <a:avLst/>
              <a:gdLst>
                <a:gd name="T0" fmla="*/ 8 w 24"/>
                <a:gd name="T1" fmla="*/ 24 h 24"/>
                <a:gd name="T2" fmla="*/ 0 w 24"/>
                <a:gd name="T3" fmla="*/ 24 h 24"/>
                <a:gd name="T4" fmla="*/ 24 w 24"/>
                <a:gd name="T5" fmla="*/ 0 h 24"/>
                <a:gd name="T6" fmla="*/ 24 w 24"/>
                <a:gd name="T7" fmla="*/ 8 h 24"/>
                <a:gd name="T8" fmla="*/ 8 w 24"/>
                <a:gd name="T9" fmla="*/ 24 h 24"/>
              </a:gdLst>
              <a:ahLst/>
              <a:cxnLst>
                <a:cxn ang="0">
                  <a:pos x="T0" y="T1"/>
                </a:cxn>
                <a:cxn ang="0">
                  <a:pos x="T2" y="T3"/>
                </a:cxn>
                <a:cxn ang="0">
                  <a:pos x="T4" y="T5"/>
                </a:cxn>
                <a:cxn ang="0">
                  <a:pos x="T6" y="T7"/>
                </a:cxn>
                <a:cxn ang="0">
                  <a:pos x="T8" y="T9"/>
                </a:cxn>
              </a:cxnLst>
              <a:rect l="0" t="0" r="r" b="b"/>
              <a:pathLst>
                <a:path w="24" h="24">
                  <a:moveTo>
                    <a:pt x="8" y="24"/>
                  </a:moveTo>
                  <a:cubicBezTo>
                    <a:pt x="0" y="24"/>
                    <a:pt x="0" y="24"/>
                    <a:pt x="0" y="24"/>
                  </a:cubicBezTo>
                  <a:cubicBezTo>
                    <a:pt x="0" y="11"/>
                    <a:pt x="11" y="0"/>
                    <a:pt x="24" y="0"/>
                  </a:cubicBezTo>
                  <a:cubicBezTo>
                    <a:pt x="24" y="8"/>
                    <a:pt x="24" y="8"/>
                    <a:pt x="24" y="8"/>
                  </a:cubicBezTo>
                  <a:cubicBezTo>
                    <a:pt x="15" y="8"/>
                    <a:pt x="8" y="15"/>
                    <a:pt x="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Rectangle 116"/>
            <p:cNvSpPr>
              <a:spLocks noChangeArrowheads="1"/>
            </p:cNvSpPr>
            <p:nvPr/>
          </p:nvSpPr>
          <p:spPr bwMode="auto">
            <a:xfrm>
              <a:off x="7437438" y="1778000"/>
              <a:ext cx="936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Rectangle 117"/>
            <p:cNvSpPr>
              <a:spLocks noChangeArrowheads="1"/>
            </p:cNvSpPr>
            <p:nvPr/>
          </p:nvSpPr>
          <p:spPr bwMode="auto">
            <a:xfrm>
              <a:off x="7437438" y="1806575"/>
              <a:ext cx="650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Rectangle 118"/>
            <p:cNvSpPr>
              <a:spLocks noChangeArrowheads="1"/>
            </p:cNvSpPr>
            <p:nvPr/>
          </p:nvSpPr>
          <p:spPr bwMode="auto">
            <a:xfrm>
              <a:off x="7394576" y="18494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Rectangle 119"/>
            <p:cNvSpPr>
              <a:spLocks noChangeArrowheads="1"/>
            </p:cNvSpPr>
            <p:nvPr/>
          </p:nvSpPr>
          <p:spPr bwMode="auto">
            <a:xfrm>
              <a:off x="7335838" y="1957388"/>
              <a:ext cx="15875" cy="1238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120"/>
            <p:cNvSpPr>
              <a:spLocks noChangeArrowheads="1"/>
            </p:cNvSpPr>
            <p:nvPr/>
          </p:nvSpPr>
          <p:spPr bwMode="auto">
            <a:xfrm>
              <a:off x="7335838" y="192881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Rectangle 121"/>
            <p:cNvSpPr>
              <a:spLocks noChangeArrowheads="1"/>
            </p:cNvSpPr>
            <p:nvPr/>
          </p:nvSpPr>
          <p:spPr bwMode="auto">
            <a:xfrm>
              <a:off x="7335838" y="1900238"/>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Rectangle 122"/>
            <p:cNvSpPr>
              <a:spLocks noChangeArrowheads="1"/>
            </p:cNvSpPr>
            <p:nvPr/>
          </p:nvSpPr>
          <p:spPr bwMode="auto">
            <a:xfrm>
              <a:off x="7335838" y="18716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Freeform 123"/>
            <p:cNvSpPr>
              <a:spLocks/>
            </p:cNvSpPr>
            <p:nvPr/>
          </p:nvSpPr>
          <p:spPr bwMode="auto">
            <a:xfrm>
              <a:off x="7473951" y="1774825"/>
              <a:ext cx="142875" cy="306388"/>
            </a:xfrm>
            <a:custGeom>
              <a:avLst/>
              <a:gdLst>
                <a:gd name="T0" fmla="*/ 8 w 80"/>
                <a:gd name="T1" fmla="*/ 170 h 170"/>
                <a:gd name="T2" fmla="*/ 0 w 80"/>
                <a:gd name="T3" fmla="*/ 170 h 170"/>
                <a:gd name="T4" fmla="*/ 0 w 80"/>
                <a:gd name="T5" fmla="*/ 122 h 170"/>
                <a:gd name="T6" fmla="*/ 4 w 80"/>
                <a:gd name="T7" fmla="*/ 118 h 170"/>
                <a:gd name="T8" fmla="*/ 28 w 80"/>
                <a:gd name="T9" fmla="*/ 118 h 170"/>
                <a:gd name="T10" fmla="*/ 48 w 80"/>
                <a:gd name="T11" fmla="*/ 98 h 170"/>
                <a:gd name="T12" fmla="*/ 48 w 80"/>
                <a:gd name="T13" fmla="*/ 62 h 170"/>
                <a:gd name="T14" fmla="*/ 52 w 80"/>
                <a:gd name="T15" fmla="*/ 58 h 170"/>
                <a:gd name="T16" fmla="*/ 72 w 80"/>
                <a:gd name="T17" fmla="*/ 58 h 170"/>
                <a:gd name="T18" fmla="*/ 72 w 80"/>
                <a:gd name="T19" fmla="*/ 55 h 170"/>
                <a:gd name="T20" fmla="*/ 48 w 80"/>
                <a:gd name="T21" fmla="*/ 4 h 170"/>
                <a:gd name="T22" fmla="*/ 55 w 80"/>
                <a:gd name="T23" fmla="*/ 0 h 170"/>
                <a:gd name="T24" fmla="*/ 79 w 80"/>
                <a:gd name="T25" fmla="*/ 52 h 170"/>
                <a:gd name="T26" fmla="*/ 80 w 80"/>
                <a:gd name="T27" fmla="*/ 54 h 170"/>
                <a:gd name="T28" fmla="*/ 80 w 80"/>
                <a:gd name="T29" fmla="*/ 62 h 170"/>
                <a:gd name="T30" fmla="*/ 76 w 80"/>
                <a:gd name="T31" fmla="*/ 66 h 170"/>
                <a:gd name="T32" fmla="*/ 56 w 80"/>
                <a:gd name="T33" fmla="*/ 66 h 170"/>
                <a:gd name="T34" fmla="*/ 56 w 80"/>
                <a:gd name="T35" fmla="*/ 98 h 170"/>
                <a:gd name="T36" fmla="*/ 28 w 80"/>
                <a:gd name="T37" fmla="*/ 126 h 170"/>
                <a:gd name="T38" fmla="*/ 8 w 80"/>
                <a:gd name="T39" fmla="*/ 126 h 170"/>
                <a:gd name="T40" fmla="*/ 8 w 80"/>
                <a:gd name="T41"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70">
                  <a:moveTo>
                    <a:pt x="8" y="170"/>
                  </a:moveTo>
                  <a:cubicBezTo>
                    <a:pt x="0" y="170"/>
                    <a:pt x="0" y="170"/>
                    <a:pt x="0" y="170"/>
                  </a:cubicBezTo>
                  <a:cubicBezTo>
                    <a:pt x="0" y="122"/>
                    <a:pt x="0" y="122"/>
                    <a:pt x="0" y="122"/>
                  </a:cubicBezTo>
                  <a:cubicBezTo>
                    <a:pt x="0" y="120"/>
                    <a:pt x="2" y="118"/>
                    <a:pt x="4" y="118"/>
                  </a:cubicBezTo>
                  <a:cubicBezTo>
                    <a:pt x="28" y="118"/>
                    <a:pt x="28" y="118"/>
                    <a:pt x="28" y="118"/>
                  </a:cubicBezTo>
                  <a:cubicBezTo>
                    <a:pt x="39" y="118"/>
                    <a:pt x="48" y="109"/>
                    <a:pt x="48" y="98"/>
                  </a:cubicBezTo>
                  <a:cubicBezTo>
                    <a:pt x="48" y="62"/>
                    <a:pt x="48" y="62"/>
                    <a:pt x="48" y="62"/>
                  </a:cubicBezTo>
                  <a:cubicBezTo>
                    <a:pt x="48" y="60"/>
                    <a:pt x="50" y="58"/>
                    <a:pt x="52" y="58"/>
                  </a:cubicBezTo>
                  <a:cubicBezTo>
                    <a:pt x="72" y="58"/>
                    <a:pt x="72" y="58"/>
                    <a:pt x="72" y="58"/>
                  </a:cubicBezTo>
                  <a:cubicBezTo>
                    <a:pt x="72" y="55"/>
                    <a:pt x="72" y="55"/>
                    <a:pt x="72" y="55"/>
                  </a:cubicBezTo>
                  <a:cubicBezTo>
                    <a:pt x="48" y="4"/>
                    <a:pt x="48" y="4"/>
                    <a:pt x="48" y="4"/>
                  </a:cubicBezTo>
                  <a:cubicBezTo>
                    <a:pt x="55" y="0"/>
                    <a:pt x="55" y="0"/>
                    <a:pt x="55" y="0"/>
                  </a:cubicBezTo>
                  <a:cubicBezTo>
                    <a:pt x="79" y="52"/>
                    <a:pt x="79" y="52"/>
                    <a:pt x="79" y="52"/>
                  </a:cubicBezTo>
                  <a:cubicBezTo>
                    <a:pt x="80" y="53"/>
                    <a:pt x="80" y="53"/>
                    <a:pt x="80" y="54"/>
                  </a:cubicBezTo>
                  <a:cubicBezTo>
                    <a:pt x="80" y="62"/>
                    <a:pt x="80" y="62"/>
                    <a:pt x="80" y="62"/>
                  </a:cubicBezTo>
                  <a:cubicBezTo>
                    <a:pt x="80" y="64"/>
                    <a:pt x="78" y="66"/>
                    <a:pt x="76" y="66"/>
                  </a:cubicBezTo>
                  <a:cubicBezTo>
                    <a:pt x="56" y="66"/>
                    <a:pt x="56" y="66"/>
                    <a:pt x="56" y="66"/>
                  </a:cubicBezTo>
                  <a:cubicBezTo>
                    <a:pt x="56" y="98"/>
                    <a:pt x="56" y="98"/>
                    <a:pt x="56" y="98"/>
                  </a:cubicBezTo>
                  <a:cubicBezTo>
                    <a:pt x="56" y="113"/>
                    <a:pt x="43" y="126"/>
                    <a:pt x="28" y="126"/>
                  </a:cubicBezTo>
                  <a:cubicBezTo>
                    <a:pt x="8" y="126"/>
                    <a:pt x="8" y="126"/>
                    <a:pt x="8" y="126"/>
                  </a:cubicBezTo>
                  <a:lnTo>
                    <a:pt x="8" y="1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9" name="Freeform 124"/>
            <p:cNvSpPr>
              <a:spLocks/>
            </p:cNvSpPr>
            <p:nvPr/>
          </p:nvSpPr>
          <p:spPr bwMode="auto">
            <a:xfrm>
              <a:off x="7294563" y="1619250"/>
              <a:ext cx="241300" cy="63500"/>
            </a:xfrm>
            <a:custGeom>
              <a:avLst/>
              <a:gdLst>
                <a:gd name="T0" fmla="*/ 6 w 134"/>
                <a:gd name="T1" fmla="*/ 35 h 35"/>
                <a:gd name="T2" fmla="*/ 0 w 134"/>
                <a:gd name="T3" fmla="*/ 29 h 35"/>
                <a:gd name="T4" fmla="*/ 67 w 134"/>
                <a:gd name="T5" fmla="*/ 0 h 35"/>
                <a:gd name="T6" fmla="*/ 134 w 134"/>
                <a:gd name="T7" fmla="*/ 29 h 35"/>
                <a:gd name="T8" fmla="*/ 128 w 134"/>
                <a:gd name="T9" fmla="*/ 35 h 35"/>
                <a:gd name="T10" fmla="*/ 67 w 134"/>
                <a:gd name="T11" fmla="*/ 8 h 35"/>
                <a:gd name="T12" fmla="*/ 6 w 134"/>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34" h="35">
                  <a:moveTo>
                    <a:pt x="6" y="35"/>
                  </a:moveTo>
                  <a:cubicBezTo>
                    <a:pt x="0" y="29"/>
                    <a:pt x="0" y="29"/>
                    <a:pt x="0" y="29"/>
                  </a:cubicBezTo>
                  <a:cubicBezTo>
                    <a:pt x="16" y="11"/>
                    <a:pt x="41" y="0"/>
                    <a:pt x="67" y="0"/>
                  </a:cubicBezTo>
                  <a:cubicBezTo>
                    <a:pt x="93" y="0"/>
                    <a:pt x="118" y="11"/>
                    <a:pt x="134" y="29"/>
                  </a:cubicBezTo>
                  <a:cubicBezTo>
                    <a:pt x="128" y="35"/>
                    <a:pt x="128" y="35"/>
                    <a:pt x="128" y="35"/>
                  </a:cubicBezTo>
                  <a:cubicBezTo>
                    <a:pt x="113" y="18"/>
                    <a:pt x="91" y="8"/>
                    <a:pt x="67" y="8"/>
                  </a:cubicBezTo>
                  <a:cubicBezTo>
                    <a:pt x="44" y="8"/>
                    <a:pt x="21" y="18"/>
                    <a:pt x="6" y="3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0" name="Freeform 125"/>
            <p:cNvSpPr>
              <a:spLocks/>
            </p:cNvSpPr>
            <p:nvPr/>
          </p:nvSpPr>
          <p:spPr bwMode="auto">
            <a:xfrm>
              <a:off x="7258051" y="1778000"/>
              <a:ext cx="63500" cy="303213"/>
            </a:xfrm>
            <a:custGeom>
              <a:avLst/>
              <a:gdLst>
                <a:gd name="T0" fmla="*/ 36 w 36"/>
                <a:gd name="T1" fmla="*/ 168 h 168"/>
                <a:gd name="T2" fmla="*/ 28 w 36"/>
                <a:gd name="T3" fmla="*/ 168 h 168"/>
                <a:gd name="T4" fmla="*/ 28 w 36"/>
                <a:gd name="T5" fmla="*/ 120 h 168"/>
                <a:gd name="T6" fmla="*/ 15 w 36"/>
                <a:gd name="T7" fmla="*/ 66 h 168"/>
                <a:gd name="T8" fmla="*/ 0 w 36"/>
                <a:gd name="T9" fmla="*/ 0 h 168"/>
                <a:gd name="T10" fmla="*/ 8 w 36"/>
                <a:gd name="T11" fmla="*/ 0 h 168"/>
                <a:gd name="T12" fmla="*/ 22 w 36"/>
                <a:gd name="T13" fmla="*/ 63 h 168"/>
                <a:gd name="T14" fmla="*/ 36 w 36"/>
                <a:gd name="T15" fmla="*/ 120 h 168"/>
                <a:gd name="T16" fmla="*/ 36 w 36"/>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68">
                  <a:moveTo>
                    <a:pt x="36" y="168"/>
                  </a:moveTo>
                  <a:cubicBezTo>
                    <a:pt x="28" y="168"/>
                    <a:pt x="28" y="168"/>
                    <a:pt x="28" y="168"/>
                  </a:cubicBezTo>
                  <a:cubicBezTo>
                    <a:pt x="28" y="120"/>
                    <a:pt x="28" y="120"/>
                    <a:pt x="28" y="120"/>
                  </a:cubicBezTo>
                  <a:cubicBezTo>
                    <a:pt x="28" y="101"/>
                    <a:pt x="22" y="84"/>
                    <a:pt x="15" y="66"/>
                  </a:cubicBezTo>
                  <a:cubicBezTo>
                    <a:pt x="7" y="46"/>
                    <a:pt x="0" y="25"/>
                    <a:pt x="0" y="0"/>
                  </a:cubicBezTo>
                  <a:cubicBezTo>
                    <a:pt x="8" y="0"/>
                    <a:pt x="8" y="0"/>
                    <a:pt x="8" y="0"/>
                  </a:cubicBezTo>
                  <a:cubicBezTo>
                    <a:pt x="8" y="23"/>
                    <a:pt x="15" y="44"/>
                    <a:pt x="22" y="63"/>
                  </a:cubicBezTo>
                  <a:cubicBezTo>
                    <a:pt x="29" y="82"/>
                    <a:pt x="36" y="100"/>
                    <a:pt x="36" y="120"/>
                  </a:cubicBezTo>
                  <a:lnTo>
                    <a:pt x="36" y="16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Rectangle 126"/>
            <p:cNvSpPr>
              <a:spLocks noChangeArrowheads="1"/>
            </p:cNvSpPr>
            <p:nvPr/>
          </p:nvSpPr>
          <p:spPr bwMode="auto">
            <a:xfrm>
              <a:off x="7258051" y="1698625"/>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Rectangle 127"/>
            <p:cNvSpPr>
              <a:spLocks noChangeArrowheads="1"/>
            </p:cNvSpPr>
            <p:nvPr/>
          </p:nvSpPr>
          <p:spPr bwMode="auto">
            <a:xfrm>
              <a:off x="7459663"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3" name="Group 152"/>
          <p:cNvGrpSpPr/>
          <p:nvPr/>
        </p:nvGrpSpPr>
        <p:grpSpPr>
          <a:xfrm>
            <a:off x="4579317" y="3967155"/>
            <a:ext cx="431801" cy="461963"/>
            <a:chOff x="3957638" y="1619250"/>
            <a:chExt cx="431801" cy="461963"/>
          </a:xfrm>
        </p:grpSpPr>
        <p:sp>
          <p:nvSpPr>
            <p:cNvPr id="154" name="Freeform 181"/>
            <p:cNvSpPr>
              <a:spLocks noEditPoints="1"/>
            </p:cNvSpPr>
            <p:nvPr/>
          </p:nvSpPr>
          <p:spPr bwMode="auto">
            <a:xfrm>
              <a:off x="3957638" y="1676400"/>
              <a:ext cx="246063" cy="217488"/>
            </a:xfrm>
            <a:custGeom>
              <a:avLst/>
              <a:gdLst>
                <a:gd name="T0" fmla="*/ 28 w 136"/>
                <a:gd name="T1" fmla="*/ 120 h 120"/>
                <a:gd name="T2" fmla="*/ 27 w 136"/>
                <a:gd name="T3" fmla="*/ 120 h 120"/>
                <a:gd name="T4" fmla="*/ 24 w 136"/>
                <a:gd name="T5" fmla="*/ 116 h 120"/>
                <a:gd name="T6" fmla="*/ 24 w 136"/>
                <a:gd name="T7" fmla="*/ 96 h 120"/>
                <a:gd name="T8" fmla="*/ 4 w 136"/>
                <a:gd name="T9" fmla="*/ 96 h 120"/>
                <a:gd name="T10" fmla="*/ 0 w 136"/>
                <a:gd name="T11" fmla="*/ 92 h 120"/>
                <a:gd name="T12" fmla="*/ 0 w 136"/>
                <a:gd name="T13" fmla="*/ 4 h 120"/>
                <a:gd name="T14" fmla="*/ 4 w 136"/>
                <a:gd name="T15" fmla="*/ 0 h 120"/>
                <a:gd name="T16" fmla="*/ 132 w 136"/>
                <a:gd name="T17" fmla="*/ 0 h 120"/>
                <a:gd name="T18" fmla="*/ 136 w 136"/>
                <a:gd name="T19" fmla="*/ 4 h 120"/>
                <a:gd name="T20" fmla="*/ 136 w 136"/>
                <a:gd name="T21" fmla="*/ 92 h 120"/>
                <a:gd name="T22" fmla="*/ 132 w 136"/>
                <a:gd name="T23" fmla="*/ 96 h 120"/>
                <a:gd name="T24" fmla="*/ 62 w 136"/>
                <a:gd name="T25" fmla="*/ 96 h 120"/>
                <a:gd name="T26" fmla="*/ 31 w 136"/>
                <a:gd name="T27" fmla="*/ 119 h 120"/>
                <a:gd name="T28" fmla="*/ 28 w 136"/>
                <a:gd name="T29" fmla="*/ 120 h 120"/>
                <a:gd name="T30" fmla="*/ 8 w 136"/>
                <a:gd name="T31" fmla="*/ 88 h 120"/>
                <a:gd name="T32" fmla="*/ 28 w 136"/>
                <a:gd name="T33" fmla="*/ 88 h 120"/>
                <a:gd name="T34" fmla="*/ 32 w 136"/>
                <a:gd name="T35" fmla="*/ 92 h 120"/>
                <a:gd name="T36" fmla="*/ 32 w 136"/>
                <a:gd name="T37" fmla="*/ 108 h 120"/>
                <a:gd name="T38" fmla="*/ 58 w 136"/>
                <a:gd name="T39" fmla="*/ 89 h 120"/>
                <a:gd name="T40" fmla="*/ 60 w 136"/>
                <a:gd name="T41" fmla="*/ 88 h 120"/>
                <a:gd name="T42" fmla="*/ 128 w 136"/>
                <a:gd name="T43" fmla="*/ 88 h 120"/>
                <a:gd name="T44" fmla="*/ 128 w 136"/>
                <a:gd name="T45" fmla="*/ 8 h 120"/>
                <a:gd name="T46" fmla="*/ 8 w 136"/>
                <a:gd name="T47" fmla="*/ 8 h 120"/>
                <a:gd name="T48" fmla="*/ 8 w 136"/>
                <a:gd name="T49" fmla="*/ 8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20">
                  <a:moveTo>
                    <a:pt x="28" y="120"/>
                  </a:moveTo>
                  <a:cubicBezTo>
                    <a:pt x="28" y="120"/>
                    <a:pt x="27" y="120"/>
                    <a:pt x="27" y="120"/>
                  </a:cubicBezTo>
                  <a:cubicBezTo>
                    <a:pt x="25" y="119"/>
                    <a:pt x="24" y="118"/>
                    <a:pt x="24" y="116"/>
                  </a:cubicBezTo>
                  <a:cubicBezTo>
                    <a:pt x="24" y="96"/>
                    <a:pt x="24" y="96"/>
                    <a:pt x="24" y="96"/>
                  </a:cubicBezTo>
                  <a:cubicBezTo>
                    <a:pt x="4" y="96"/>
                    <a:pt x="4" y="96"/>
                    <a:pt x="4" y="96"/>
                  </a:cubicBezTo>
                  <a:cubicBezTo>
                    <a:pt x="2" y="96"/>
                    <a:pt x="0" y="94"/>
                    <a:pt x="0" y="92"/>
                  </a:cubicBezTo>
                  <a:cubicBezTo>
                    <a:pt x="0" y="4"/>
                    <a:pt x="0" y="4"/>
                    <a:pt x="0" y="4"/>
                  </a:cubicBezTo>
                  <a:cubicBezTo>
                    <a:pt x="0" y="2"/>
                    <a:pt x="2" y="0"/>
                    <a:pt x="4" y="0"/>
                  </a:cubicBezTo>
                  <a:cubicBezTo>
                    <a:pt x="132" y="0"/>
                    <a:pt x="132" y="0"/>
                    <a:pt x="132" y="0"/>
                  </a:cubicBezTo>
                  <a:cubicBezTo>
                    <a:pt x="135" y="0"/>
                    <a:pt x="136" y="2"/>
                    <a:pt x="136" y="4"/>
                  </a:cubicBezTo>
                  <a:cubicBezTo>
                    <a:pt x="136" y="92"/>
                    <a:pt x="136" y="92"/>
                    <a:pt x="136" y="92"/>
                  </a:cubicBezTo>
                  <a:cubicBezTo>
                    <a:pt x="136" y="94"/>
                    <a:pt x="135" y="96"/>
                    <a:pt x="132" y="96"/>
                  </a:cubicBezTo>
                  <a:cubicBezTo>
                    <a:pt x="62" y="96"/>
                    <a:pt x="62" y="96"/>
                    <a:pt x="62" y="96"/>
                  </a:cubicBezTo>
                  <a:cubicBezTo>
                    <a:pt x="31" y="119"/>
                    <a:pt x="31" y="119"/>
                    <a:pt x="31" y="119"/>
                  </a:cubicBezTo>
                  <a:cubicBezTo>
                    <a:pt x="30" y="120"/>
                    <a:pt x="29" y="120"/>
                    <a:pt x="28" y="120"/>
                  </a:cubicBezTo>
                  <a:close/>
                  <a:moveTo>
                    <a:pt x="8" y="88"/>
                  </a:moveTo>
                  <a:cubicBezTo>
                    <a:pt x="28" y="88"/>
                    <a:pt x="28" y="88"/>
                    <a:pt x="28" y="88"/>
                  </a:cubicBezTo>
                  <a:cubicBezTo>
                    <a:pt x="31" y="88"/>
                    <a:pt x="32" y="90"/>
                    <a:pt x="32" y="92"/>
                  </a:cubicBezTo>
                  <a:cubicBezTo>
                    <a:pt x="32" y="108"/>
                    <a:pt x="32" y="108"/>
                    <a:pt x="32" y="108"/>
                  </a:cubicBezTo>
                  <a:cubicBezTo>
                    <a:pt x="58" y="89"/>
                    <a:pt x="58" y="89"/>
                    <a:pt x="58" y="89"/>
                  </a:cubicBezTo>
                  <a:cubicBezTo>
                    <a:pt x="59" y="88"/>
                    <a:pt x="60" y="88"/>
                    <a:pt x="60" y="88"/>
                  </a:cubicBezTo>
                  <a:cubicBezTo>
                    <a:pt x="128" y="88"/>
                    <a:pt x="128" y="88"/>
                    <a:pt x="128" y="88"/>
                  </a:cubicBezTo>
                  <a:cubicBezTo>
                    <a:pt x="128" y="8"/>
                    <a:pt x="128" y="8"/>
                    <a:pt x="128" y="8"/>
                  </a:cubicBezTo>
                  <a:cubicBezTo>
                    <a:pt x="8" y="8"/>
                    <a:pt x="8" y="8"/>
                    <a:pt x="8" y="8"/>
                  </a:cubicBezTo>
                  <a:lnTo>
                    <a:pt x="8"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Rectangle 182"/>
            <p:cNvSpPr>
              <a:spLocks noChangeArrowheads="1"/>
            </p:cNvSpPr>
            <p:nvPr/>
          </p:nvSpPr>
          <p:spPr bwMode="auto">
            <a:xfrm>
              <a:off x="404495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Rectangle 183"/>
            <p:cNvSpPr>
              <a:spLocks noChangeArrowheads="1"/>
            </p:cNvSpPr>
            <p:nvPr/>
          </p:nvSpPr>
          <p:spPr bwMode="auto">
            <a:xfrm>
              <a:off x="4073526"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7" name="Rectangle 184"/>
            <p:cNvSpPr>
              <a:spLocks noChangeArrowheads="1"/>
            </p:cNvSpPr>
            <p:nvPr/>
          </p:nvSpPr>
          <p:spPr bwMode="auto">
            <a:xfrm>
              <a:off x="410210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Freeform 185"/>
            <p:cNvSpPr>
              <a:spLocks/>
            </p:cNvSpPr>
            <p:nvPr/>
          </p:nvSpPr>
          <p:spPr bwMode="auto">
            <a:xfrm>
              <a:off x="4051301" y="1720850"/>
              <a:ext cx="209550" cy="360363"/>
            </a:xfrm>
            <a:custGeom>
              <a:avLst/>
              <a:gdLst>
                <a:gd name="T0" fmla="*/ 28 w 116"/>
                <a:gd name="T1" fmla="*/ 200 h 200"/>
                <a:gd name="T2" fmla="*/ 20 w 116"/>
                <a:gd name="T3" fmla="*/ 200 h 200"/>
                <a:gd name="T4" fmla="*/ 20 w 116"/>
                <a:gd name="T5" fmla="*/ 152 h 200"/>
                <a:gd name="T6" fmla="*/ 5 w 116"/>
                <a:gd name="T7" fmla="*/ 103 h 200"/>
                <a:gd name="T8" fmla="*/ 1 w 116"/>
                <a:gd name="T9" fmla="*/ 94 h 200"/>
                <a:gd name="T10" fmla="*/ 1 w 116"/>
                <a:gd name="T11" fmla="*/ 90 h 200"/>
                <a:gd name="T12" fmla="*/ 4 w 116"/>
                <a:gd name="T13" fmla="*/ 88 h 200"/>
                <a:gd name="T14" fmla="*/ 56 w 116"/>
                <a:gd name="T15" fmla="*/ 88 h 200"/>
                <a:gd name="T16" fmla="*/ 59 w 116"/>
                <a:gd name="T17" fmla="*/ 89 h 200"/>
                <a:gd name="T18" fmla="*/ 84 w 116"/>
                <a:gd name="T19" fmla="*/ 108 h 200"/>
                <a:gd name="T20" fmla="*/ 84 w 116"/>
                <a:gd name="T21" fmla="*/ 92 h 200"/>
                <a:gd name="T22" fmla="*/ 88 w 116"/>
                <a:gd name="T23" fmla="*/ 88 h 200"/>
                <a:gd name="T24" fmla="*/ 108 w 116"/>
                <a:gd name="T25" fmla="*/ 88 h 200"/>
                <a:gd name="T26" fmla="*/ 108 w 116"/>
                <a:gd name="T27" fmla="*/ 8 h 200"/>
                <a:gd name="T28" fmla="*/ 92 w 116"/>
                <a:gd name="T29" fmla="*/ 8 h 200"/>
                <a:gd name="T30" fmla="*/ 92 w 116"/>
                <a:gd name="T31" fmla="*/ 0 h 200"/>
                <a:gd name="T32" fmla="*/ 112 w 116"/>
                <a:gd name="T33" fmla="*/ 0 h 200"/>
                <a:gd name="T34" fmla="*/ 116 w 116"/>
                <a:gd name="T35" fmla="*/ 4 h 200"/>
                <a:gd name="T36" fmla="*/ 116 w 116"/>
                <a:gd name="T37" fmla="*/ 92 h 200"/>
                <a:gd name="T38" fmla="*/ 112 w 116"/>
                <a:gd name="T39" fmla="*/ 96 h 200"/>
                <a:gd name="T40" fmla="*/ 92 w 116"/>
                <a:gd name="T41" fmla="*/ 96 h 200"/>
                <a:gd name="T42" fmla="*/ 92 w 116"/>
                <a:gd name="T43" fmla="*/ 116 h 200"/>
                <a:gd name="T44" fmla="*/ 90 w 116"/>
                <a:gd name="T45" fmla="*/ 120 h 200"/>
                <a:gd name="T46" fmla="*/ 86 w 116"/>
                <a:gd name="T47" fmla="*/ 119 h 200"/>
                <a:gd name="T48" fmla="*/ 55 w 116"/>
                <a:gd name="T49" fmla="*/ 96 h 200"/>
                <a:gd name="T50" fmla="*/ 10 w 116"/>
                <a:gd name="T51" fmla="*/ 96 h 200"/>
                <a:gd name="T52" fmla="*/ 12 w 116"/>
                <a:gd name="T53" fmla="*/ 100 h 200"/>
                <a:gd name="T54" fmla="*/ 28 w 116"/>
                <a:gd name="T55" fmla="*/ 152 h 200"/>
                <a:gd name="T56" fmla="*/ 28 w 116"/>
                <a:gd name="T5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00">
                  <a:moveTo>
                    <a:pt x="28" y="200"/>
                  </a:moveTo>
                  <a:cubicBezTo>
                    <a:pt x="20" y="200"/>
                    <a:pt x="20" y="200"/>
                    <a:pt x="20" y="200"/>
                  </a:cubicBezTo>
                  <a:cubicBezTo>
                    <a:pt x="20" y="152"/>
                    <a:pt x="20" y="152"/>
                    <a:pt x="20" y="152"/>
                  </a:cubicBezTo>
                  <a:cubicBezTo>
                    <a:pt x="20" y="139"/>
                    <a:pt x="11" y="119"/>
                    <a:pt x="5" y="103"/>
                  </a:cubicBezTo>
                  <a:cubicBezTo>
                    <a:pt x="3" y="100"/>
                    <a:pt x="2" y="96"/>
                    <a:pt x="1" y="94"/>
                  </a:cubicBezTo>
                  <a:cubicBezTo>
                    <a:pt x="0" y="92"/>
                    <a:pt x="0" y="91"/>
                    <a:pt x="1" y="90"/>
                  </a:cubicBezTo>
                  <a:cubicBezTo>
                    <a:pt x="2" y="89"/>
                    <a:pt x="3" y="88"/>
                    <a:pt x="4" y="88"/>
                  </a:cubicBezTo>
                  <a:cubicBezTo>
                    <a:pt x="56" y="88"/>
                    <a:pt x="56" y="88"/>
                    <a:pt x="56" y="88"/>
                  </a:cubicBezTo>
                  <a:cubicBezTo>
                    <a:pt x="57" y="88"/>
                    <a:pt x="58" y="88"/>
                    <a:pt x="59" y="89"/>
                  </a:cubicBezTo>
                  <a:cubicBezTo>
                    <a:pt x="84" y="108"/>
                    <a:pt x="84" y="108"/>
                    <a:pt x="84" y="108"/>
                  </a:cubicBezTo>
                  <a:cubicBezTo>
                    <a:pt x="84" y="92"/>
                    <a:pt x="84" y="92"/>
                    <a:pt x="84" y="92"/>
                  </a:cubicBezTo>
                  <a:cubicBezTo>
                    <a:pt x="84" y="90"/>
                    <a:pt x="86" y="88"/>
                    <a:pt x="88" y="88"/>
                  </a:cubicBezTo>
                  <a:cubicBezTo>
                    <a:pt x="108" y="88"/>
                    <a:pt x="108" y="88"/>
                    <a:pt x="108" y="88"/>
                  </a:cubicBezTo>
                  <a:cubicBezTo>
                    <a:pt x="108" y="8"/>
                    <a:pt x="108" y="8"/>
                    <a:pt x="108" y="8"/>
                  </a:cubicBezTo>
                  <a:cubicBezTo>
                    <a:pt x="92" y="8"/>
                    <a:pt x="92" y="8"/>
                    <a:pt x="92" y="8"/>
                  </a:cubicBezTo>
                  <a:cubicBezTo>
                    <a:pt x="92" y="0"/>
                    <a:pt x="92" y="0"/>
                    <a:pt x="92" y="0"/>
                  </a:cubicBezTo>
                  <a:cubicBezTo>
                    <a:pt x="112" y="0"/>
                    <a:pt x="112" y="0"/>
                    <a:pt x="112" y="0"/>
                  </a:cubicBezTo>
                  <a:cubicBezTo>
                    <a:pt x="115" y="0"/>
                    <a:pt x="116" y="2"/>
                    <a:pt x="116" y="4"/>
                  </a:cubicBezTo>
                  <a:cubicBezTo>
                    <a:pt x="116" y="92"/>
                    <a:pt x="116" y="92"/>
                    <a:pt x="116" y="92"/>
                  </a:cubicBezTo>
                  <a:cubicBezTo>
                    <a:pt x="116" y="94"/>
                    <a:pt x="115" y="96"/>
                    <a:pt x="112" y="96"/>
                  </a:cubicBezTo>
                  <a:cubicBezTo>
                    <a:pt x="92" y="96"/>
                    <a:pt x="92" y="96"/>
                    <a:pt x="92" y="96"/>
                  </a:cubicBezTo>
                  <a:cubicBezTo>
                    <a:pt x="92" y="116"/>
                    <a:pt x="92" y="116"/>
                    <a:pt x="92" y="116"/>
                  </a:cubicBezTo>
                  <a:cubicBezTo>
                    <a:pt x="92" y="118"/>
                    <a:pt x="92" y="119"/>
                    <a:pt x="90" y="120"/>
                  </a:cubicBezTo>
                  <a:cubicBezTo>
                    <a:pt x="89" y="120"/>
                    <a:pt x="87" y="120"/>
                    <a:pt x="86" y="119"/>
                  </a:cubicBezTo>
                  <a:cubicBezTo>
                    <a:pt x="55" y="96"/>
                    <a:pt x="55" y="96"/>
                    <a:pt x="55" y="96"/>
                  </a:cubicBezTo>
                  <a:cubicBezTo>
                    <a:pt x="10" y="96"/>
                    <a:pt x="10" y="96"/>
                    <a:pt x="10" y="96"/>
                  </a:cubicBezTo>
                  <a:cubicBezTo>
                    <a:pt x="11" y="97"/>
                    <a:pt x="12" y="99"/>
                    <a:pt x="12" y="100"/>
                  </a:cubicBezTo>
                  <a:cubicBezTo>
                    <a:pt x="19" y="117"/>
                    <a:pt x="28" y="138"/>
                    <a:pt x="28" y="152"/>
                  </a:cubicBezTo>
                  <a:lnTo>
                    <a:pt x="28"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86"/>
            <p:cNvSpPr>
              <a:spLocks/>
            </p:cNvSpPr>
            <p:nvPr/>
          </p:nvSpPr>
          <p:spPr bwMode="auto">
            <a:xfrm>
              <a:off x="4098926" y="1619250"/>
              <a:ext cx="290513"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5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1" y="89"/>
                    <a:pt x="130" y="89"/>
                    <a:pt x="130" y="88"/>
                  </a:cubicBezTo>
                  <a:cubicBezTo>
                    <a:pt x="130" y="44"/>
                    <a:pt x="95" y="8"/>
                    <a:pt x="50" y="8"/>
                  </a:cubicBezTo>
                  <a:cubicBezTo>
                    <a:pt x="34" y="8"/>
                    <a:pt x="18" y="13"/>
                    <a:pt x="5" y="22"/>
                  </a:cubicBezTo>
                  <a:cubicBezTo>
                    <a:pt x="0" y="16"/>
                    <a:pt x="0" y="16"/>
                    <a:pt x="0" y="16"/>
                  </a:cubicBezTo>
                  <a:cubicBezTo>
                    <a:pt x="15" y="5"/>
                    <a:pt x="32" y="0"/>
                    <a:pt x="50" y="0"/>
                  </a:cubicBezTo>
                  <a:cubicBezTo>
                    <a:pt x="99" y="0"/>
                    <a:pt x="138" y="39"/>
                    <a:pt x="138" y="87"/>
                  </a:cubicBezTo>
                  <a:cubicBezTo>
                    <a:pt x="162" y="138"/>
                    <a:pt x="162" y="138"/>
                    <a:pt x="162" y="138"/>
                  </a:cubicBezTo>
                  <a:cubicBezTo>
                    <a:pt x="162" y="139"/>
                    <a:pt x="162" y="139"/>
                    <a:pt x="162" y="140"/>
                  </a:cubicBezTo>
                  <a:cubicBezTo>
                    <a:pt x="162" y="148"/>
                    <a:pt x="162" y="148"/>
                    <a:pt x="162" y="148"/>
                  </a:cubicBezTo>
                  <a:cubicBezTo>
                    <a:pt x="162" y="150"/>
                    <a:pt x="161"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Rectangle 187"/>
            <p:cNvSpPr>
              <a:spLocks noChangeArrowheads="1"/>
            </p:cNvSpPr>
            <p:nvPr/>
          </p:nvSpPr>
          <p:spPr bwMode="auto">
            <a:xfrm>
              <a:off x="4232276"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61" name="Group 160"/>
          <p:cNvGrpSpPr/>
          <p:nvPr/>
        </p:nvGrpSpPr>
        <p:grpSpPr>
          <a:xfrm>
            <a:off x="4574331" y="4711982"/>
            <a:ext cx="461962" cy="461963"/>
            <a:chOff x="7210426" y="3140075"/>
            <a:chExt cx="461962" cy="461963"/>
          </a:xfrm>
        </p:grpSpPr>
        <p:sp>
          <p:nvSpPr>
            <p:cNvPr id="162" name="Rectangle 37"/>
            <p:cNvSpPr>
              <a:spLocks noChangeArrowheads="1"/>
            </p:cNvSpPr>
            <p:nvPr/>
          </p:nvSpPr>
          <p:spPr bwMode="auto">
            <a:xfrm>
              <a:off x="7513638"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3" name="Freeform 38"/>
            <p:cNvSpPr>
              <a:spLocks/>
            </p:cNvSpPr>
            <p:nvPr/>
          </p:nvSpPr>
          <p:spPr bwMode="auto">
            <a:xfrm>
              <a:off x="7469188" y="3140075"/>
              <a:ext cx="203200" cy="461963"/>
            </a:xfrm>
            <a:custGeom>
              <a:avLst/>
              <a:gdLst>
                <a:gd name="T0" fmla="*/ 40 w 113"/>
                <a:gd name="T1" fmla="*/ 256 h 256"/>
                <a:gd name="T2" fmla="*/ 32 w 113"/>
                <a:gd name="T3" fmla="*/ 256 h 256"/>
                <a:gd name="T4" fmla="*/ 32 w 113"/>
                <a:gd name="T5" fmla="*/ 208 h 256"/>
                <a:gd name="T6" fmla="*/ 36 w 113"/>
                <a:gd name="T7" fmla="*/ 204 h 256"/>
                <a:gd name="T8" fmla="*/ 60 w 113"/>
                <a:gd name="T9" fmla="*/ 204 h 256"/>
                <a:gd name="T10" fmla="*/ 80 w 113"/>
                <a:gd name="T11" fmla="*/ 184 h 256"/>
                <a:gd name="T12" fmla="*/ 80 w 113"/>
                <a:gd name="T13" fmla="*/ 148 h 256"/>
                <a:gd name="T14" fmla="*/ 84 w 113"/>
                <a:gd name="T15" fmla="*/ 144 h 256"/>
                <a:gd name="T16" fmla="*/ 102 w 113"/>
                <a:gd name="T17" fmla="*/ 144 h 256"/>
                <a:gd name="T18" fmla="*/ 81 w 113"/>
                <a:gd name="T19" fmla="*/ 89 h 256"/>
                <a:gd name="T20" fmla="*/ 80 w 113"/>
                <a:gd name="T21" fmla="*/ 88 h 256"/>
                <a:gd name="T22" fmla="*/ 0 w 113"/>
                <a:gd name="T23" fmla="*/ 8 h 256"/>
                <a:gd name="T24" fmla="*/ 0 w 113"/>
                <a:gd name="T25" fmla="*/ 0 h 256"/>
                <a:gd name="T26" fmla="*/ 88 w 113"/>
                <a:gd name="T27" fmla="*/ 87 h 256"/>
                <a:gd name="T28" fmla="*/ 112 w 113"/>
                <a:gd name="T29" fmla="*/ 147 h 256"/>
                <a:gd name="T30" fmla="*/ 112 w 113"/>
                <a:gd name="T31" fmla="*/ 150 h 256"/>
                <a:gd name="T32" fmla="*/ 108 w 113"/>
                <a:gd name="T33" fmla="*/ 152 h 256"/>
                <a:gd name="T34" fmla="*/ 88 w 113"/>
                <a:gd name="T35" fmla="*/ 152 h 256"/>
                <a:gd name="T36" fmla="*/ 88 w 113"/>
                <a:gd name="T37" fmla="*/ 184 h 256"/>
                <a:gd name="T38" fmla="*/ 60 w 113"/>
                <a:gd name="T39" fmla="*/ 212 h 256"/>
                <a:gd name="T40" fmla="*/ 40 w 113"/>
                <a:gd name="T41" fmla="*/ 212 h 256"/>
                <a:gd name="T42" fmla="*/ 40 w 113"/>
                <a:gd name="T4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2" y="144"/>
                    <a:pt x="102" y="144"/>
                    <a:pt x="102" y="144"/>
                  </a:cubicBezTo>
                  <a:cubicBezTo>
                    <a:pt x="81" y="89"/>
                    <a:pt x="81" y="89"/>
                    <a:pt x="81" y="89"/>
                  </a:cubicBezTo>
                  <a:cubicBezTo>
                    <a:pt x="80" y="89"/>
                    <a:pt x="80" y="89"/>
                    <a:pt x="80" y="88"/>
                  </a:cubicBezTo>
                  <a:cubicBezTo>
                    <a:pt x="80" y="44"/>
                    <a:pt x="44" y="8"/>
                    <a:pt x="0" y="8"/>
                  </a:cubicBezTo>
                  <a:cubicBezTo>
                    <a:pt x="0" y="0"/>
                    <a:pt x="0" y="0"/>
                    <a:pt x="0" y="0"/>
                  </a:cubicBezTo>
                  <a:cubicBezTo>
                    <a:pt x="49" y="0"/>
                    <a:pt x="88" y="39"/>
                    <a:pt x="88" y="87"/>
                  </a:cubicBezTo>
                  <a:cubicBezTo>
                    <a:pt x="112" y="147"/>
                    <a:pt x="112" y="147"/>
                    <a:pt x="112" y="147"/>
                  </a:cubicBezTo>
                  <a:cubicBezTo>
                    <a:pt x="113" y="148"/>
                    <a:pt x="112" y="149"/>
                    <a:pt x="112" y="150"/>
                  </a:cubicBezTo>
                  <a:cubicBezTo>
                    <a:pt x="111" y="151"/>
                    <a:pt x="110" y="152"/>
                    <a:pt x="108" y="152"/>
                  </a:cubicBezTo>
                  <a:cubicBezTo>
                    <a:pt x="88" y="152"/>
                    <a:pt x="88" y="152"/>
                    <a:pt x="88" y="152"/>
                  </a:cubicBezTo>
                  <a:cubicBezTo>
                    <a:pt x="88" y="184"/>
                    <a:pt x="88" y="184"/>
                    <a:pt x="88" y="184"/>
                  </a:cubicBezTo>
                  <a:cubicBezTo>
                    <a:pt x="88" y="199"/>
                    <a:pt x="76"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4" name="Freeform 39"/>
            <p:cNvSpPr>
              <a:spLocks/>
            </p:cNvSpPr>
            <p:nvPr/>
          </p:nvSpPr>
          <p:spPr bwMode="auto">
            <a:xfrm>
              <a:off x="7351713" y="3432175"/>
              <a:ext cx="31750" cy="169863"/>
            </a:xfrm>
            <a:custGeom>
              <a:avLst/>
              <a:gdLst>
                <a:gd name="T0" fmla="*/ 18 w 18"/>
                <a:gd name="T1" fmla="*/ 94 h 94"/>
                <a:gd name="T2" fmla="*/ 10 w 18"/>
                <a:gd name="T3" fmla="*/ 94 h 94"/>
                <a:gd name="T4" fmla="*/ 10 w 18"/>
                <a:gd name="T5" fmla="*/ 46 h 94"/>
                <a:gd name="T6" fmla="*/ 0 w 18"/>
                <a:gd name="T7" fmla="*/ 3 h 94"/>
                <a:gd name="T8" fmla="*/ 7 w 18"/>
                <a:gd name="T9" fmla="*/ 0 h 94"/>
                <a:gd name="T10" fmla="*/ 18 w 18"/>
                <a:gd name="T11" fmla="*/ 46 h 94"/>
                <a:gd name="T12" fmla="*/ 18 w 18"/>
                <a:gd name="T13" fmla="*/ 94 h 94"/>
              </a:gdLst>
              <a:ahLst/>
              <a:cxnLst>
                <a:cxn ang="0">
                  <a:pos x="T0" y="T1"/>
                </a:cxn>
                <a:cxn ang="0">
                  <a:pos x="T2" y="T3"/>
                </a:cxn>
                <a:cxn ang="0">
                  <a:pos x="T4" y="T5"/>
                </a:cxn>
                <a:cxn ang="0">
                  <a:pos x="T6" y="T7"/>
                </a:cxn>
                <a:cxn ang="0">
                  <a:pos x="T8" y="T9"/>
                </a:cxn>
                <a:cxn ang="0">
                  <a:pos x="T10" y="T11"/>
                </a:cxn>
                <a:cxn ang="0">
                  <a:pos x="T12" y="T13"/>
                </a:cxn>
              </a:cxnLst>
              <a:rect l="0" t="0" r="r" b="b"/>
              <a:pathLst>
                <a:path w="18" h="94">
                  <a:moveTo>
                    <a:pt x="18" y="94"/>
                  </a:moveTo>
                  <a:cubicBezTo>
                    <a:pt x="10" y="94"/>
                    <a:pt x="10" y="94"/>
                    <a:pt x="10" y="94"/>
                  </a:cubicBezTo>
                  <a:cubicBezTo>
                    <a:pt x="10" y="46"/>
                    <a:pt x="10" y="46"/>
                    <a:pt x="10" y="46"/>
                  </a:cubicBezTo>
                  <a:cubicBezTo>
                    <a:pt x="10" y="31"/>
                    <a:pt x="5" y="16"/>
                    <a:pt x="0" y="3"/>
                  </a:cubicBezTo>
                  <a:cubicBezTo>
                    <a:pt x="7" y="0"/>
                    <a:pt x="7" y="0"/>
                    <a:pt x="7" y="0"/>
                  </a:cubicBezTo>
                  <a:cubicBezTo>
                    <a:pt x="13" y="14"/>
                    <a:pt x="18" y="30"/>
                    <a:pt x="18" y="46"/>
                  </a:cubicBezTo>
                  <a:lnTo>
                    <a:pt x="18" y="9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Freeform 40"/>
            <p:cNvSpPr>
              <a:spLocks noEditPoints="1"/>
            </p:cNvSpPr>
            <p:nvPr/>
          </p:nvSpPr>
          <p:spPr bwMode="auto">
            <a:xfrm>
              <a:off x="7239001" y="3140075"/>
              <a:ext cx="215900" cy="101600"/>
            </a:xfrm>
            <a:custGeom>
              <a:avLst/>
              <a:gdLst>
                <a:gd name="T0" fmla="*/ 116 w 120"/>
                <a:gd name="T1" fmla="*/ 56 h 56"/>
                <a:gd name="T2" fmla="*/ 4 w 120"/>
                <a:gd name="T3" fmla="*/ 56 h 56"/>
                <a:gd name="T4" fmla="*/ 0 w 120"/>
                <a:gd name="T5" fmla="*/ 52 h 56"/>
                <a:gd name="T6" fmla="*/ 0 w 120"/>
                <a:gd name="T7" fmla="*/ 4 h 56"/>
                <a:gd name="T8" fmla="*/ 4 w 120"/>
                <a:gd name="T9" fmla="*/ 0 h 56"/>
                <a:gd name="T10" fmla="*/ 116 w 120"/>
                <a:gd name="T11" fmla="*/ 0 h 56"/>
                <a:gd name="T12" fmla="*/ 120 w 120"/>
                <a:gd name="T13" fmla="*/ 4 h 56"/>
                <a:gd name="T14" fmla="*/ 120 w 120"/>
                <a:gd name="T15" fmla="*/ 52 h 56"/>
                <a:gd name="T16" fmla="*/ 116 w 120"/>
                <a:gd name="T17" fmla="*/ 56 h 56"/>
                <a:gd name="T18" fmla="*/ 8 w 120"/>
                <a:gd name="T19" fmla="*/ 48 h 56"/>
                <a:gd name="T20" fmla="*/ 112 w 120"/>
                <a:gd name="T21" fmla="*/ 48 h 56"/>
                <a:gd name="T22" fmla="*/ 112 w 120"/>
                <a:gd name="T23" fmla="*/ 8 h 56"/>
                <a:gd name="T24" fmla="*/ 8 w 120"/>
                <a:gd name="T25" fmla="*/ 8 h 56"/>
                <a:gd name="T26" fmla="*/ 8 w 120"/>
                <a:gd name="T27"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56">
                  <a:moveTo>
                    <a:pt x="116" y="56"/>
                  </a:moveTo>
                  <a:cubicBezTo>
                    <a:pt x="4" y="56"/>
                    <a:pt x="4" y="56"/>
                    <a:pt x="4" y="56"/>
                  </a:cubicBezTo>
                  <a:cubicBezTo>
                    <a:pt x="2" y="56"/>
                    <a:pt x="0" y="54"/>
                    <a:pt x="0" y="52"/>
                  </a:cubicBezTo>
                  <a:cubicBezTo>
                    <a:pt x="0" y="4"/>
                    <a:pt x="0" y="4"/>
                    <a:pt x="0" y="4"/>
                  </a:cubicBezTo>
                  <a:cubicBezTo>
                    <a:pt x="0" y="2"/>
                    <a:pt x="2" y="0"/>
                    <a:pt x="4" y="0"/>
                  </a:cubicBezTo>
                  <a:cubicBezTo>
                    <a:pt x="116" y="0"/>
                    <a:pt x="116" y="0"/>
                    <a:pt x="116" y="0"/>
                  </a:cubicBezTo>
                  <a:cubicBezTo>
                    <a:pt x="119" y="0"/>
                    <a:pt x="120" y="2"/>
                    <a:pt x="120" y="4"/>
                  </a:cubicBezTo>
                  <a:cubicBezTo>
                    <a:pt x="120" y="52"/>
                    <a:pt x="120" y="52"/>
                    <a:pt x="120" y="52"/>
                  </a:cubicBezTo>
                  <a:cubicBezTo>
                    <a:pt x="120" y="54"/>
                    <a:pt x="119" y="56"/>
                    <a:pt x="116" y="56"/>
                  </a:cubicBezTo>
                  <a:close/>
                  <a:moveTo>
                    <a:pt x="8" y="48"/>
                  </a:moveTo>
                  <a:cubicBezTo>
                    <a:pt x="112" y="48"/>
                    <a:pt x="112" y="48"/>
                    <a:pt x="112" y="48"/>
                  </a:cubicBezTo>
                  <a:cubicBezTo>
                    <a:pt x="112" y="8"/>
                    <a:pt x="112" y="8"/>
                    <a:pt x="112" y="8"/>
                  </a:cubicBezTo>
                  <a:cubicBezTo>
                    <a:pt x="8" y="8"/>
                    <a:pt x="8" y="8"/>
                    <a:pt x="8" y="8"/>
                  </a:cubicBezTo>
                  <a:lnTo>
                    <a:pt x="8"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Rectangle 41"/>
            <p:cNvSpPr>
              <a:spLocks noChangeArrowheads="1"/>
            </p:cNvSpPr>
            <p:nvPr/>
          </p:nvSpPr>
          <p:spPr bwMode="auto">
            <a:xfrm>
              <a:off x="7340601" y="3255963"/>
              <a:ext cx="14288" cy="730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7" name="Freeform 42"/>
            <p:cNvSpPr>
              <a:spLocks/>
            </p:cNvSpPr>
            <p:nvPr/>
          </p:nvSpPr>
          <p:spPr bwMode="auto">
            <a:xfrm>
              <a:off x="7239001" y="3284538"/>
              <a:ext cx="215900" cy="44450"/>
            </a:xfrm>
            <a:custGeom>
              <a:avLst/>
              <a:gdLst>
                <a:gd name="T0" fmla="*/ 120 w 120"/>
                <a:gd name="T1" fmla="*/ 24 h 24"/>
                <a:gd name="T2" fmla="*/ 112 w 120"/>
                <a:gd name="T3" fmla="*/ 24 h 24"/>
                <a:gd name="T4" fmla="*/ 112 w 120"/>
                <a:gd name="T5" fmla="*/ 8 h 24"/>
                <a:gd name="T6" fmla="*/ 8 w 120"/>
                <a:gd name="T7" fmla="*/ 8 h 24"/>
                <a:gd name="T8" fmla="*/ 8 w 120"/>
                <a:gd name="T9" fmla="*/ 24 h 24"/>
                <a:gd name="T10" fmla="*/ 0 w 120"/>
                <a:gd name="T11" fmla="*/ 24 h 24"/>
                <a:gd name="T12" fmla="*/ 0 w 120"/>
                <a:gd name="T13" fmla="*/ 4 h 24"/>
                <a:gd name="T14" fmla="*/ 4 w 120"/>
                <a:gd name="T15" fmla="*/ 0 h 24"/>
                <a:gd name="T16" fmla="*/ 116 w 120"/>
                <a:gd name="T17" fmla="*/ 0 h 24"/>
                <a:gd name="T18" fmla="*/ 120 w 120"/>
                <a:gd name="T19" fmla="*/ 4 h 24"/>
                <a:gd name="T20" fmla="*/ 120 w 120"/>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24">
                  <a:moveTo>
                    <a:pt x="120" y="24"/>
                  </a:moveTo>
                  <a:cubicBezTo>
                    <a:pt x="112" y="24"/>
                    <a:pt x="112" y="24"/>
                    <a:pt x="112" y="24"/>
                  </a:cubicBezTo>
                  <a:cubicBezTo>
                    <a:pt x="112" y="8"/>
                    <a:pt x="112" y="8"/>
                    <a:pt x="112" y="8"/>
                  </a:cubicBezTo>
                  <a:cubicBezTo>
                    <a:pt x="8" y="8"/>
                    <a:pt x="8" y="8"/>
                    <a:pt x="8" y="8"/>
                  </a:cubicBezTo>
                  <a:cubicBezTo>
                    <a:pt x="8" y="24"/>
                    <a:pt x="8" y="24"/>
                    <a:pt x="8" y="24"/>
                  </a:cubicBezTo>
                  <a:cubicBezTo>
                    <a:pt x="0" y="24"/>
                    <a:pt x="0" y="24"/>
                    <a:pt x="0" y="24"/>
                  </a:cubicBezTo>
                  <a:cubicBezTo>
                    <a:pt x="0" y="4"/>
                    <a:pt x="0" y="4"/>
                    <a:pt x="0" y="4"/>
                  </a:cubicBezTo>
                  <a:cubicBezTo>
                    <a:pt x="0" y="2"/>
                    <a:pt x="2" y="0"/>
                    <a:pt x="4" y="0"/>
                  </a:cubicBezTo>
                  <a:cubicBezTo>
                    <a:pt x="116" y="0"/>
                    <a:pt x="116" y="0"/>
                    <a:pt x="116" y="0"/>
                  </a:cubicBezTo>
                  <a:cubicBezTo>
                    <a:pt x="119" y="0"/>
                    <a:pt x="120" y="2"/>
                    <a:pt x="120" y="4"/>
                  </a:cubicBezTo>
                  <a:lnTo>
                    <a:pt x="120"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8" name="Rectangle 43"/>
            <p:cNvSpPr>
              <a:spLocks noChangeArrowheads="1"/>
            </p:cNvSpPr>
            <p:nvPr/>
          </p:nvSpPr>
          <p:spPr bwMode="auto">
            <a:xfrm>
              <a:off x="7340601"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9" name="Rectangle 44"/>
            <p:cNvSpPr>
              <a:spLocks noChangeArrowheads="1"/>
            </p:cNvSpPr>
            <p:nvPr/>
          </p:nvSpPr>
          <p:spPr bwMode="auto">
            <a:xfrm>
              <a:off x="736917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0" name="Rectangle 45"/>
            <p:cNvSpPr>
              <a:spLocks noChangeArrowheads="1"/>
            </p:cNvSpPr>
            <p:nvPr/>
          </p:nvSpPr>
          <p:spPr bwMode="auto">
            <a:xfrm>
              <a:off x="731202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1" name="Freeform 46"/>
            <p:cNvSpPr>
              <a:spLocks noEditPoints="1"/>
            </p:cNvSpPr>
            <p:nvPr/>
          </p:nvSpPr>
          <p:spPr bwMode="auto">
            <a:xfrm>
              <a:off x="72104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2" name="Freeform 47"/>
            <p:cNvSpPr>
              <a:spLocks noEditPoints="1"/>
            </p:cNvSpPr>
            <p:nvPr/>
          </p:nvSpPr>
          <p:spPr bwMode="auto">
            <a:xfrm>
              <a:off x="73120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3" name="Freeform 48"/>
            <p:cNvSpPr>
              <a:spLocks noEditPoints="1"/>
            </p:cNvSpPr>
            <p:nvPr/>
          </p:nvSpPr>
          <p:spPr bwMode="auto">
            <a:xfrm>
              <a:off x="7412038"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5" name="Title 1">
            <a:extLst>
              <a:ext uri="{FF2B5EF4-FFF2-40B4-BE49-F238E27FC236}">
                <a16:creationId xmlns:a16="http://schemas.microsoft.com/office/drawing/2014/main" xmlns="" id="{C4CC0F66-F716-9E4A-A350-90E627E348D3}"/>
              </a:ext>
            </a:extLst>
          </p:cNvPr>
          <p:cNvSpPr txBox="1">
            <a:spLocks/>
          </p:cNvSpPr>
          <p:nvPr/>
        </p:nvSpPr>
        <p:spPr bwMode="auto">
          <a:xfrm>
            <a:off x="8657223" y="2123428"/>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smtClean="0">
                <a:solidFill>
                  <a:srgbClr val="5B9BD5"/>
                </a:solidFill>
              </a:rPr>
              <a:t>Artifacts</a:t>
            </a:r>
            <a:endParaRPr kumimoji="0" lang="en-CA" sz="16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9" name="TextBox 8"/>
          <p:cNvSpPr txBox="1"/>
          <p:nvPr/>
        </p:nvSpPr>
        <p:spPr>
          <a:xfrm>
            <a:off x="8820703" y="2549807"/>
            <a:ext cx="2625505" cy="2754600"/>
          </a:xfrm>
          <a:prstGeom prst="rect">
            <a:avLst/>
          </a:prstGeom>
          <a:noFill/>
        </p:spPr>
        <p:txBody>
          <a:bodyPr wrap="square" rtlCol="0">
            <a:spAutoFit/>
          </a:bodyPr>
          <a:lstStyle/>
          <a:p>
            <a:pPr lvl="0"/>
            <a:r>
              <a:rPr lang="en-CA" sz="1000" b="1" dirty="0">
                <a:latin typeface="Century Gothic" panose="020B0502020202020204" pitchFamily="34" charset="0"/>
              </a:rPr>
              <a:t>Opportunity </a:t>
            </a:r>
            <a:r>
              <a:rPr lang="en-CA" sz="1000" b="1" dirty="0" smtClean="0">
                <a:latin typeface="Century Gothic" panose="020B0502020202020204" pitchFamily="34" charset="0"/>
              </a:rPr>
              <a:t>Canvas</a:t>
            </a:r>
          </a:p>
          <a:p>
            <a:pPr lvl="0"/>
            <a:r>
              <a:rPr lang="en-CA" sz="900" dirty="0">
                <a:latin typeface="Century Gothic" panose="020B0502020202020204" pitchFamily="34" charset="0"/>
              </a:rPr>
              <a:t>A one page business case that's kept up to date that frames the problem we're trying to </a:t>
            </a:r>
            <a:r>
              <a:rPr lang="en-CA" sz="900" dirty="0" smtClean="0">
                <a:latin typeface="Century Gothic" panose="020B0502020202020204" pitchFamily="34" charset="0"/>
              </a:rPr>
              <a:t>solve.</a:t>
            </a:r>
          </a:p>
          <a:p>
            <a:pPr lvl="0"/>
            <a:endParaRPr lang="en-CA" sz="900" dirty="0">
              <a:latin typeface="Century Gothic" panose="020B0502020202020204" pitchFamily="34" charset="0"/>
            </a:endParaRPr>
          </a:p>
          <a:p>
            <a:pPr lvl="0"/>
            <a:r>
              <a:rPr lang="en-CA" sz="1000" b="1" dirty="0" smtClean="0">
                <a:latin typeface="Century Gothic" panose="020B0502020202020204" pitchFamily="34" charset="0"/>
              </a:rPr>
              <a:t>Analytics</a:t>
            </a:r>
          </a:p>
          <a:p>
            <a:pPr lvl="0"/>
            <a:endParaRPr lang="en-CA" sz="1000" b="1" dirty="0">
              <a:latin typeface="Century Gothic" panose="020B0502020202020204" pitchFamily="34" charset="0"/>
            </a:endParaRPr>
          </a:p>
          <a:p>
            <a:pPr lvl="0"/>
            <a:endParaRPr lang="en-CA" sz="1000" b="1" dirty="0" smtClean="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smtClean="0">
                <a:latin typeface="Century Gothic" panose="020B0502020202020204" pitchFamily="34" charset="0"/>
              </a:rPr>
              <a:t>High-level </a:t>
            </a:r>
            <a:r>
              <a:rPr lang="en-CA" sz="1000" b="1" dirty="0">
                <a:latin typeface="Century Gothic" panose="020B0502020202020204" pitchFamily="34" charset="0"/>
              </a:rPr>
              <a:t>User </a:t>
            </a:r>
            <a:r>
              <a:rPr lang="en-CA" sz="1000" b="1" dirty="0" smtClean="0">
                <a:latin typeface="Century Gothic" panose="020B0502020202020204" pitchFamily="34" charset="0"/>
              </a:rPr>
              <a:t>Personas</a:t>
            </a:r>
          </a:p>
          <a:p>
            <a:pPr lvl="0"/>
            <a:r>
              <a:rPr lang="en-CA" sz="900" dirty="0">
                <a:latin typeface="Century Gothic" panose="020B0502020202020204" pitchFamily="34" charset="0"/>
              </a:rPr>
              <a:t>A user persona is a representation of a hypothesized group of users that will be using your product.</a:t>
            </a:r>
          </a:p>
          <a:p>
            <a:pPr lvl="0"/>
            <a:endParaRPr lang="en-CA" sz="1000" b="1" dirty="0">
              <a:latin typeface="Century Gothic" panose="020B0502020202020204" pitchFamily="34" charset="0"/>
            </a:endParaRPr>
          </a:p>
          <a:p>
            <a:pPr lvl="0"/>
            <a:endParaRPr lang="en-CA" sz="1000" b="1" dirty="0">
              <a:latin typeface="Century Gothic" panose="020B0502020202020204" pitchFamily="34" charset="0"/>
            </a:endParaRPr>
          </a:p>
          <a:p>
            <a:pPr lvl="0"/>
            <a:r>
              <a:rPr lang="en-CA" sz="1000" b="1" dirty="0">
                <a:latin typeface="Century Gothic" panose="020B0502020202020204" pitchFamily="34" charset="0"/>
              </a:rPr>
              <a:t>High-level </a:t>
            </a:r>
            <a:r>
              <a:rPr lang="en-CA" sz="1000" b="1" dirty="0" smtClean="0">
                <a:latin typeface="Century Gothic" panose="020B0502020202020204" pitchFamily="34" charset="0"/>
              </a:rPr>
              <a:t>Backlog</a:t>
            </a:r>
          </a:p>
          <a:p>
            <a:pPr lvl="0"/>
            <a:r>
              <a:rPr lang="en-CA" sz="900" dirty="0" smtClean="0">
                <a:latin typeface="Century Gothic" panose="020B0502020202020204" pitchFamily="34" charset="0"/>
              </a:rPr>
              <a:t>Initial listing of </a:t>
            </a:r>
            <a:r>
              <a:rPr lang="en-CA" sz="900" dirty="0">
                <a:latin typeface="Century Gothic" panose="020B0502020202020204" pitchFamily="34" charset="0"/>
              </a:rPr>
              <a:t>user stories and bugs for your product</a:t>
            </a:r>
            <a:endParaRPr lang="en-CA" sz="900" b="1" dirty="0">
              <a:latin typeface="Century Gothic" panose="020B0502020202020204" pitchFamily="34" charset="0"/>
            </a:endParaRPr>
          </a:p>
        </p:txBody>
      </p:sp>
      <p:grpSp>
        <p:nvGrpSpPr>
          <p:cNvPr id="284" name="Group 283"/>
          <p:cNvGrpSpPr/>
          <p:nvPr/>
        </p:nvGrpSpPr>
        <p:grpSpPr>
          <a:xfrm>
            <a:off x="8217805" y="2615510"/>
            <a:ext cx="461963" cy="447675"/>
            <a:chOff x="1495426" y="3098801"/>
            <a:chExt cx="461963" cy="447675"/>
          </a:xfrm>
        </p:grpSpPr>
        <p:sp>
          <p:nvSpPr>
            <p:cNvPr id="288" name="Freeform 225"/>
            <p:cNvSpPr>
              <a:spLocks/>
            </p:cNvSpPr>
            <p:nvPr/>
          </p:nvSpPr>
          <p:spPr bwMode="auto">
            <a:xfrm>
              <a:off x="1495426" y="3098801"/>
              <a:ext cx="238125" cy="231775"/>
            </a:xfrm>
            <a:custGeom>
              <a:avLst/>
              <a:gdLst>
                <a:gd name="T0" fmla="*/ 24 w 132"/>
                <a:gd name="T1" fmla="*/ 128 h 128"/>
                <a:gd name="T2" fmla="*/ 8 w 132"/>
                <a:gd name="T3" fmla="*/ 128 h 128"/>
                <a:gd name="T4" fmla="*/ 0 w 132"/>
                <a:gd name="T5" fmla="*/ 120 h 128"/>
                <a:gd name="T6" fmla="*/ 0 w 132"/>
                <a:gd name="T7" fmla="*/ 8 h 128"/>
                <a:gd name="T8" fmla="*/ 8 w 132"/>
                <a:gd name="T9" fmla="*/ 0 h 128"/>
                <a:gd name="T10" fmla="*/ 124 w 132"/>
                <a:gd name="T11" fmla="*/ 0 h 128"/>
                <a:gd name="T12" fmla="*/ 132 w 132"/>
                <a:gd name="T13" fmla="*/ 8 h 128"/>
                <a:gd name="T14" fmla="*/ 132 w 132"/>
                <a:gd name="T15" fmla="*/ 112 h 128"/>
                <a:gd name="T16" fmla="*/ 124 w 132"/>
                <a:gd name="T17" fmla="*/ 112 h 128"/>
                <a:gd name="T18" fmla="*/ 124 w 132"/>
                <a:gd name="T19" fmla="*/ 8 h 128"/>
                <a:gd name="T20" fmla="*/ 8 w 132"/>
                <a:gd name="T21" fmla="*/ 8 h 128"/>
                <a:gd name="T22" fmla="*/ 8 w 132"/>
                <a:gd name="T23" fmla="*/ 120 h 128"/>
                <a:gd name="T24" fmla="*/ 24 w 132"/>
                <a:gd name="T25" fmla="*/ 120 h 128"/>
                <a:gd name="T26" fmla="*/ 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24" y="128"/>
                  </a:moveTo>
                  <a:cubicBezTo>
                    <a:pt x="8" y="128"/>
                    <a:pt x="8" y="128"/>
                    <a:pt x="8" y="128"/>
                  </a:cubicBezTo>
                  <a:cubicBezTo>
                    <a:pt x="3" y="128"/>
                    <a:pt x="0" y="124"/>
                    <a:pt x="0" y="120"/>
                  </a:cubicBezTo>
                  <a:cubicBezTo>
                    <a:pt x="0" y="8"/>
                    <a:pt x="0" y="8"/>
                    <a:pt x="0" y="8"/>
                  </a:cubicBezTo>
                  <a:cubicBezTo>
                    <a:pt x="0" y="4"/>
                    <a:pt x="3" y="0"/>
                    <a:pt x="8" y="0"/>
                  </a:cubicBezTo>
                  <a:cubicBezTo>
                    <a:pt x="124" y="0"/>
                    <a:pt x="124" y="0"/>
                    <a:pt x="124" y="0"/>
                  </a:cubicBezTo>
                  <a:cubicBezTo>
                    <a:pt x="128" y="0"/>
                    <a:pt x="132" y="4"/>
                    <a:pt x="132" y="8"/>
                  </a:cubicBezTo>
                  <a:cubicBezTo>
                    <a:pt x="132" y="112"/>
                    <a:pt x="132" y="112"/>
                    <a:pt x="132" y="112"/>
                  </a:cubicBezTo>
                  <a:cubicBezTo>
                    <a:pt x="124" y="112"/>
                    <a:pt x="124" y="112"/>
                    <a:pt x="124" y="112"/>
                  </a:cubicBezTo>
                  <a:cubicBezTo>
                    <a:pt x="124" y="8"/>
                    <a:pt x="124" y="8"/>
                    <a:pt x="124" y="8"/>
                  </a:cubicBezTo>
                  <a:cubicBezTo>
                    <a:pt x="8" y="8"/>
                    <a:pt x="8" y="8"/>
                    <a:pt x="8" y="8"/>
                  </a:cubicBezTo>
                  <a:cubicBezTo>
                    <a:pt x="8" y="120"/>
                    <a:pt x="8" y="120"/>
                    <a:pt x="8" y="120"/>
                  </a:cubicBezTo>
                  <a:cubicBezTo>
                    <a:pt x="24" y="120"/>
                    <a:pt x="24" y="120"/>
                    <a:pt x="24" y="120"/>
                  </a:cubicBezTo>
                  <a:lnTo>
                    <a:pt x="24"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9" name="Freeform 226"/>
            <p:cNvSpPr>
              <a:spLocks/>
            </p:cNvSpPr>
            <p:nvPr/>
          </p:nvSpPr>
          <p:spPr bwMode="auto">
            <a:xfrm>
              <a:off x="1495426" y="3316288"/>
              <a:ext cx="238125" cy="230188"/>
            </a:xfrm>
            <a:custGeom>
              <a:avLst/>
              <a:gdLst>
                <a:gd name="T0" fmla="*/ 124 w 132"/>
                <a:gd name="T1" fmla="*/ 128 h 128"/>
                <a:gd name="T2" fmla="*/ 8 w 132"/>
                <a:gd name="T3" fmla="*/ 128 h 128"/>
                <a:gd name="T4" fmla="*/ 0 w 132"/>
                <a:gd name="T5" fmla="*/ 120 h 128"/>
                <a:gd name="T6" fmla="*/ 0 w 132"/>
                <a:gd name="T7" fmla="*/ 16 h 128"/>
                <a:gd name="T8" fmla="*/ 8 w 132"/>
                <a:gd name="T9" fmla="*/ 16 h 128"/>
                <a:gd name="T10" fmla="*/ 8 w 132"/>
                <a:gd name="T11" fmla="*/ 120 h 128"/>
                <a:gd name="T12" fmla="*/ 124 w 132"/>
                <a:gd name="T13" fmla="*/ 120 h 128"/>
                <a:gd name="T14" fmla="*/ 124 w 132"/>
                <a:gd name="T15" fmla="*/ 8 h 128"/>
                <a:gd name="T16" fmla="*/ 32 w 132"/>
                <a:gd name="T17" fmla="*/ 8 h 128"/>
                <a:gd name="T18" fmla="*/ 32 w 132"/>
                <a:gd name="T19" fmla="*/ 0 h 128"/>
                <a:gd name="T20" fmla="*/ 124 w 132"/>
                <a:gd name="T21" fmla="*/ 0 h 128"/>
                <a:gd name="T22" fmla="*/ 132 w 132"/>
                <a:gd name="T23" fmla="*/ 8 h 128"/>
                <a:gd name="T24" fmla="*/ 132 w 132"/>
                <a:gd name="T25" fmla="*/ 120 h 128"/>
                <a:gd name="T26" fmla="*/ 124 w 132"/>
                <a:gd name="T2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28">
                  <a:moveTo>
                    <a:pt x="124" y="128"/>
                  </a:moveTo>
                  <a:cubicBezTo>
                    <a:pt x="8" y="128"/>
                    <a:pt x="8" y="128"/>
                    <a:pt x="8" y="128"/>
                  </a:cubicBezTo>
                  <a:cubicBezTo>
                    <a:pt x="3" y="128"/>
                    <a:pt x="0" y="124"/>
                    <a:pt x="0" y="120"/>
                  </a:cubicBezTo>
                  <a:cubicBezTo>
                    <a:pt x="0" y="16"/>
                    <a:pt x="0" y="16"/>
                    <a:pt x="0" y="16"/>
                  </a:cubicBezTo>
                  <a:cubicBezTo>
                    <a:pt x="8" y="16"/>
                    <a:pt x="8" y="16"/>
                    <a:pt x="8" y="16"/>
                  </a:cubicBezTo>
                  <a:cubicBezTo>
                    <a:pt x="8" y="120"/>
                    <a:pt x="8" y="120"/>
                    <a:pt x="8" y="120"/>
                  </a:cubicBezTo>
                  <a:cubicBezTo>
                    <a:pt x="124" y="120"/>
                    <a:pt x="124" y="120"/>
                    <a:pt x="124" y="120"/>
                  </a:cubicBezTo>
                  <a:cubicBezTo>
                    <a:pt x="124" y="8"/>
                    <a:pt x="124" y="8"/>
                    <a:pt x="124" y="8"/>
                  </a:cubicBezTo>
                  <a:cubicBezTo>
                    <a:pt x="32" y="8"/>
                    <a:pt x="32" y="8"/>
                    <a:pt x="32" y="8"/>
                  </a:cubicBezTo>
                  <a:cubicBezTo>
                    <a:pt x="32" y="0"/>
                    <a:pt x="32" y="0"/>
                    <a:pt x="32" y="0"/>
                  </a:cubicBezTo>
                  <a:cubicBezTo>
                    <a:pt x="124" y="0"/>
                    <a:pt x="124" y="0"/>
                    <a:pt x="124" y="0"/>
                  </a:cubicBezTo>
                  <a:cubicBezTo>
                    <a:pt x="128" y="0"/>
                    <a:pt x="132" y="4"/>
                    <a:pt x="132" y="8"/>
                  </a:cubicBezTo>
                  <a:cubicBezTo>
                    <a:pt x="132" y="120"/>
                    <a:pt x="132" y="120"/>
                    <a:pt x="132" y="120"/>
                  </a:cubicBezTo>
                  <a:cubicBezTo>
                    <a:pt x="132" y="124"/>
                    <a:pt x="128" y="128"/>
                    <a:pt x="124" y="1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0" name="Freeform 227"/>
            <p:cNvSpPr>
              <a:spLocks/>
            </p:cNvSpPr>
            <p:nvPr/>
          </p:nvSpPr>
          <p:spPr bwMode="auto">
            <a:xfrm>
              <a:off x="1747839" y="3316288"/>
              <a:ext cx="209550" cy="230188"/>
            </a:xfrm>
            <a:custGeom>
              <a:avLst/>
              <a:gdLst>
                <a:gd name="T0" fmla="*/ 108 w 116"/>
                <a:gd name="T1" fmla="*/ 128 h 128"/>
                <a:gd name="T2" fmla="*/ 0 w 116"/>
                <a:gd name="T3" fmla="*/ 128 h 128"/>
                <a:gd name="T4" fmla="*/ 0 w 116"/>
                <a:gd name="T5" fmla="*/ 120 h 128"/>
                <a:gd name="T6" fmla="*/ 108 w 116"/>
                <a:gd name="T7" fmla="*/ 120 h 128"/>
                <a:gd name="T8" fmla="*/ 108 w 116"/>
                <a:gd name="T9" fmla="*/ 8 h 128"/>
                <a:gd name="T10" fmla="*/ 0 w 116"/>
                <a:gd name="T11" fmla="*/ 8 h 128"/>
                <a:gd name="T12" fmla="*/ 0 w 116"/>
                <a:gd name="T13" fmla="*/ 0 h 128"/>
                <a:gd name="T14" fmla="*/ 108 w 116"/>
                <a:gd name="T15" fmla="*/ 0 h 128"/>
                <a:gd name="T16" fmla="*/ 116 w 116"/>
                <a:gd name="T17" fmla="*/ 8 h 128"/>
                <a:gd name="T18" fmla="*/ 116 w 116"/>
                <a:gd name="T19" fmla="*/ 120 h 128"/>
                <a:gd name="T20" fmla="*/ 108 w 116"/>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 h="128">
                  <a:moveTo>
                    <a:pt x="108" y="128"/>
                  </a:moveTo>
                  <a:cubicBezTo>
                    <a:pt x="0" y="128"/>
                    <a:pt x="0" y="128"/>
                    <a:pt x="0" y="128"/>
                  </a:cubicBezTo>
                  <a:cubicBezTo>
                    <a:pt x="0" y="120"/>
                    <a:pt x="0" y="120"/>
                    <a:pt x="0" y="120"/>
                  </a:cubicBezTo>
                  <a:cubicBezTo>
                    <a:pt x="108" y="120"/>
                    <a:pt x="108" y="120"/>
                    <a:pt x="108" y="120"/>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cubicBezTo>
                    <a:pt x="116" y="120"/>
                    <a:pt x="116" y="120"/>
                    <a:pt x="116" y="120"/>
                  </a:cubicBezTo>
                  <a:cubicBezTo>
                    <a:pt x="116" y="124"/>
                    <a:pt x="112" y="128"/>
                    <a:pt x="108" y="1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1" name="Freeform 228"/>
            <p:cNvSpPr>
              <a:spLocks/>
            </p:cNvSpPr>
            <p:nvPr/>
          </p:nvSpPr>
          <p:spPr bwMode="auto">
            <a:xfrm>
              <a:off x="1747839" y="3098801"/>
              <a:ext cx="209550" cy="203200"/>
            </a:xfrm>
            <a:custGeom>
              <a:avLst/>
              <a:gdLst>
                <a:gd name="T0" fmla="*/ 116 w 116"/>
                <a:gd name="T1" fmla="*/ 112 h 112"/>
                <a:gd name="T2" fmla="*/ 108 w 116"/>
                <a:gd name="T3" fmla="*/ 112 h 112"/>
                <a:gd name="T4" fmla="*/ 108 w 116"/>
                <a:gd name="T5" fmla="*/ 8 h 112"/>
                <a:gd name="T6" fmla="*/ 0 w 116"/>
                <a:gd name="T7" fmla="*/ 8 h 112"/>
                <a:gd name="T8" fmla="*/ 0 w 116"/>
                <a:gd name="T9" fmla="*/ 0 h 112"/>
                <a:gd name="T10" fmla="*/ 108 w 116"/>
                <a:gd name="T11" fmla="*/ 0 h 112"/>
                <a:gd name="T12" fmla="*/ 116 w 116"/>
                <a:gd name="T13" fmla="*/ 8 h 112"/>
                <a:gd name="T14" fmla="*/ 116 w 116"/>
                <a:gd name="T15" fmla="*/ 112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2">
                  <a:moveTo>
                    <a:pt x="116" y="112"/>
                  </a:moveTo>
                  <a:cubicBezTo>
                    <a:pt x="108" y="112"/>
                    <a:pt x="108" y="112"/>
                    <a:pt x="108" y="112"/>
                  </a:cubicBezTo>
                  <a:cubicBezTo>
                    <a:pt x="108" y="8"/>
                    <a:pt x="108" y="8"/>
                    <a:pt x="108" y="8"/>
                  </a:cubicBezTo>
                  <a:cubicBezTo>
                    <a:pt x="0" y="8"/>
                    <a:pt x="0" y="8"/>
                    <a:pt x="0" y="8"/>
                  </a:cubicBezTo>
                  <a:cubicBezTo>
                    <a:pt x="0" y="0"/>
                    <a:pt x="0" y="0"/>
                    <a:pt x="0" y="0"/>
                  </a:cubicBezTo>
                  <a:cubicBezTo>
                    <a:pt x="108" y="0"/>
                    <a:pt x="108" y="0"/>
                    <a:pt x="108" y="0"/>
                  </a:cubicBezTo>
                  <a:cubicBezTo>
                    <a:pt x="112" y="0"/>
                    <a:pt x="116" y="4"/>
                    <a:pt x="116" y="8"/>
                  </a:cubicBezTo>
                  <a:lnTo>
                    <a:pt x="116"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2" name="Rectangle 229"/>
            <p:cNvSpPr>
              <a:spLocks noChangeArrowheads="1"/>
            </p:cNvSpPr>
            <p:nvPr/>
          </p:nvSpPr>
          <p:spPr bwMode="auto">
            <a:xfrm>
              <a:off x="1524001" y="3257551"/>
              <a:ext cx="1158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3" name="Rectangle 230"/>
            <p:cNvSpPr>
              <a:spLocks noChangeArrowheads="1"/>
            </p:cNvSpPr>
            <p:nvPr/>
          </p:nvSpPr>
          <p:spPr bwMode="auto">
            <a:xfrm>
              <a:off x="1524001" y="31289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4" name="Rectangle 231"/>
            <p:cNvSpPr>
              <a:spLocks noChangeArrowheads="1"/>
            </p:cNvSpPr>
            <p:nvPr/>
          </p:nvSpPr>
          <p:spPr bwMode="auto">
            <a:xfrm>
              <a:off x="1690689"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5" name="Rectangle 232"/>
            <p:cNvSpPr>
              <a:spLocks noChangeArrowheads="1"/>
            </p:cNvSpPr>
            <p:nvPr/>
          </p:nvSpPr>
          <p:spPr bwMode="auto">
            <a:xfrm>
              <a:off x="1690689" y="31575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6" name="Rectangle 233"/>
            <p:cNvSpPr>
              <a:spLocks noChangeArrowheads="1"/>
            </p:cNvSpPr>
            <p:nvPr/>
          </p:nvSpPr>
          <p:spPr bwMode="auto">
            <a:xfrm>
              <a:off x="1690689" y="31861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7" name="Rectangle 234"/>
            <p:cNvSpPr>
              <a:spLocks noChangeArrowheads="1"/>
            </p:cNvSpPr>
            <p:nvPr/>
          </p:nvSpPr>
          <p:spPr bwMode="auto">
            <a:xfrm>
              <a:off x="1762126"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8" name="Rectangle 235"/>
            <p:cNvSpPr>
              <a:spLocks noChangeArrowheads="1"/>
            </p:cNvSpPr>
            <p:nvPr/>
          </p:nvSpPr>
          <p:spPr bwMode="auto">
            <a:xfrm>
              <a:off x="1912939" y="31289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9" name="Rectangle 236"/>
            <p:cNvSpPr>
              <a:spLocks noChangeArrowheads="1"/>
            </p:cNvSpPr>
            <p:nvPr/>
          </p:nvSpPr>
          <p:spPr bwMode="auto">
            <a:xfrm>
              <a:off x="1912939" y="31575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0" name="Rectangle 237"/>
            <p:cNvSpPr>
              <a:spLocks noChangeArrowheads="1"/>
            </p:cNvSpPr>
            <p:nvPr/>
          </p:nvSpPr>
          <p:spPr bwMode="auto">
            <a:xfrm>
              <a:off x="1912939" y="31861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1" name="Rectangle 238"/>
            <p:cNvSpPr>
              <a:spLocks noChangeArrowheads="1"/>
            </p:cNvSpPr>
            <p:nvPr/>
          </p:nvSpPr>
          <p:spPr bwMode="auto">
            <a:xfrm>
              <a:off x="1690689" y="321468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2" name="Rectangle 239"/>
            <p:cNvSpPr>
              <a:spLocks noChangeArrowheads="1"/>
            </p:cNvSpPr>
            <p:nvPr/>
          </p:nvSpPr>
          <p:spPr bwMode="auto">
            <a:xfrm>
              <a:off x="1524001" y="3287713"/>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3" name="Rectangle 240"/>
            <p:cNvSpPr>
              <a:spLocks noChangeArrowheads="1"/>
            </p:cNvSpPr>
            <p:nvPr/>
          </p:nvSpPr>
          <p:spPr bwMode="auto">
            <a:xfrm>
              <a:off x="1524001" y="3475038"/>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4" name="Rectangle 241"/>
            <p:cNvSpPr>
              <a:spLocks noChangeArrowheads="1"/>
            </p:cNvSpPr>
            <p:nvPr/>
          </p:nvSpPr>
          <p:spPr bwMode="auto">
            <a:xfrm>
              <a:off x="1524001" y="33448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5" name="Rectangle 242"/>
            <p:cNvSpPr>
              <a:spLocks noChangeArrowheads="1"/>
            </p:cNvSpPr>
            <p:nvPr/>
          </p:nvSpPr>
          <p:spPr bwMode="auto">
            <a:xfrm>
              <a:off x="1690689"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6" name="Rectangle 243"/>
            <p:cNvSpPr>
              <a:spLocks noChangeArrowheads="1"/>
            </p:cNvSpPr>
            <p:nvPr/>
          </p:nvSpPr>
          <p:spPr bwMode="auto">
            <a:xfrm>
              <a:off x="1690689" y="33734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7" name="Rectangle 244"/>
            <p:cNvSpPr>
              <a:spLocks noChangeArrowheads="1"/>
            </p:cNvSpPr>
            <p:nvPr/>
          </p:nvSpPr>
          <p:spPr bwMode="auto">
            <a:xfrm>
              <a:off x="1762126"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8" name="Rectangle 245"/>
            <p:cNvSpPr>
              <a:spLocks noChangeArrowheads="1"/>
            </p:cNvSpPr>
            <p:nvPr/>
          </p:nvSpPr>
          <p:spPr bwMode="auto">
            <a:xfrm>
              <a:off x="1912939" y="33448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9" name="Rectangle 246"/>
            <p:cNvSpPr>
              <a:spLocks noChangeArrowheads="1"/>
            </p:cNvSpPr>
            <p:nvPr/>
          </p:nvSpPr>
          <p:spPr bwMode="auto">
            <a:xfrm>
              <a:off x="1912939" y="33734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0" name="Rectangle 247"/>
            <p:cNvSpPr>
              <a:spLocks noChangeArrowheads="1"/>
            </p:cNvSpPr>
            <p:nvPr/>
          </p:nvSpPr>
          <p:spPr bwMode="auto">
            <a:xfrm>
              <a:off x="1524001" y="3503613"/>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1" name="Rectangle 248"/>
            <p:cNvSpPr>
              <a:spLocks noChangeArrowheads="1"/>
            </p:cNvSpPr>
            <p:nvPr/>
          </p:nvSpPr>
          <p:spPr bwMode="auto">
            <a:xfrm>
              <a:off x="1762126" y="3475038"/>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2" name="Rectangle 249"/>
            <p:cNvSpPr>
              <a:spLocks noChangeArrowheads="1"/>
            </p:cNvSpPr>
            <p:nvPr/>
          </p:nvSpPr>
          <p:spPr bwMode="auto">
            <a:xfrm>
              <a:off x="1762126" y="3503613"/>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16" name="Group 315"/>
          <p:cNvGrpSpPr/>
          <p:nvPr/>
        </p:nvGrpSpPr>
        <p:grpSpPr>
          <a:xfrm>
            <a:off x="8215609" y="3353345"/>
            <a:ext cx="461962" cy="461962"/>
            <a:chOff x="3119439" y="3905250"/>
            <a:chExt cx="461962" cy="461962"/>
          </a:xfrm>
        </p:grpSpPr>
        <p:sp>
          <p:nvSpPr>
            <p:cNvPr id="317" name="Rectangle 516"/>
            <p:cNvSpPr>
              <a:spLocks noChangeArrowheads="1"/>
            </p:cNvSpPr>
            <p:nvPr/>
          </p:nvSpPr>
          <p:spPr bwMode="auto">
            <a:xfrm>
              <a:off x="3279776" y="4322762"/>
              <a:ext cx="29527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8" name="Freeform 517"/>
            <p:cNvSpPr>
              <a:spLocks/>
            </p:cNvSpPr>
            <p:nvPr/>
          </p:nvSpPr>
          <p:spPr bwMode="auto">
            <a:xfrm>
              <a:off x="3536951" y="4322762"/>
              <a:ext cx="44450" cy="44450"/>
            </a:xfrm>
            <a:custGeom>
              <a:avLst/>
              <a:gdLst>
                <a:gd name="T0" fmla="*/ 5 w 25"/>
                <a:gd name="T1" fmla="*/ 24 h 24"/>
                <a:gd name="T2" fmla="*/ 2 w 25"/>
                <a:gd name="T3" fmla="*/ 23 h 24"/>
                <a:gd name="T4" fmla="*/ 2 w 25"/>
                <a:gd name="T5" fmla="*/ 17 h 24"/>
                <a:gd name="T6" fmla="*/ 18 w 25"/>
                <a:gd name="T7" fmla="*/ 1 h 24"/>
                <a:gd name="T8" fmla="*/ 23 w 25"/>
                <a:gd name="T9" fmla="*/ 1 h 24"/>
                <a:gd name="T10" fmla="*/ 23 w 25"/>
                <a:gd name="T11" fmla="*/ 7 h 24"/>
                <a:gd name="T12" fmla="*/ 7 w 25"/>
                <a:gd name="T13" fmla="*/ 23 h 24"/>
                <a:gd name="T14" fmla="*/ 5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5" y="24"/>
                  </a:moveTo>
                  <a:cubicBezTo>
                    <a:pt x="4" y="24"/>
                    <a:pt x="3" y="24"/>
                    <a:pt x="2" y="23"/>
                  </a:cubicBezTo>
                  <a:cubicBezTo>
                    <a:pt x="0" y="21"/>
                    <a:pt x="0" y="19"/>
                    <a:pt x="2" y="17"/>
                  </a:cubicBezTo>
                  <a:cubicBezTo>
                    <a:pt x="18" y="1"/>
                    <a:pt x="18" y="1"/>
                    <a:pt x="18" y="1"/>
                  </a:cubicBezTo>
                  <a:cubicBezTo>
                    <a:pt x="19" y="0"/>
                    <a:pt x="22" y="0"/>
                    <a:pt x="23" y="1"/>
                  </a:cubicBezTo>
                  <a:cubicBezTo>
                    <a:pt x="25" y="3"/>
                    <a:pt x="25" y="5"/>
                    <a:pt x="23" y="7"/>
                  </a:cubicBezTo>
                  <a:cubicBezTo>
                    <a:pt x="7" y="23"/>
                    <a:pt x="7" y="23"/>
                    <a:pt x="7" y="23"/>
                  </a:cubicBezTo>
                  <a:cubicBezTo>
                    <a:pt x="7" y="24"/>
                    <a:pt x="6" y="24"/>
                    <a:pt x="5"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9" name="Freeform 518"/>
            <p:cNvSpPr>
              <a:spLocks/>
            </p:cNvSpPr>
            <p:nvPr/>
          </p:nvSpPr>
          <p:spPr bwMode="auto">
            <a:xfrm>
              <a:off x="3536951" y="4294187"/>
              <a:ext cx="44450" cy="42862"/>
            </a:xfrm>
            <a:custGeom>
              <a:avLst/>
              <a:gdLst>
                <a:gd name="T0" fmla="*/ 21 w 25"/>
                <a:gd name="T1" fmla="*/ 24 h 24"/>
                <a:gd name="T2" fmla="*/ 18 w 25"/>
                <a:gd name="T3" fmla="*/ 23 h 24"/>
                <a:gd name="T4" fmla="*/ 2 w 25"/>
                <a:gd name="T5" fmla="*/ 7 h 24"/>
                <a:gd name="T6" fmla="*/ 2 w 25"/>
                <a:gd name="T7" fmla="*/ 1 h 24"/>
                <a:gd name="T8" fmla="*/ 7 w 25"/>
                <a:gd name="T9" fmla="*/ 1 h 24"/>
                <a:gd name="T10" fmla="*/ 23 w 25"/>
                <a:gd name="T11" fmla="*/ 17 h 24"/>
                <a:gd name="T12" fmla="*/ 23 w 25"/>
                <a:gd name="T13" fmla="*/ 23 h 24"/>
                <a:gd name="T14" fmla="*/ 21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21" y="24"/>
                  </a:moveTo>
                  <a:cubicBezTo>
                    <a:pt x="20" y="24"/>
                    <a:pt x="19" y="24"/>
                    <a:pt x="18" y="23"/>
                  </a:cubicBezTo>
                  <a:cubicBezTo>
                    <a:pt x="2" y="7"/>
                    <a:pt x="2" y="7"/>
                    <a:pt x="2" y="7"/>
                  </a:cubicBezTo>
                  <a:cubicBezTo>
                    <a:pt x="0" y="5"/>
                    <a:pt x="0" y="3"/>
                    <a:pt x="2" y="1"/>
                  </a:cubicBezTo>
                  <a:cubicBezTo>
                    <a:pt x="3" y="0"/>
                    <a:pt x="6" y="0"/>
                    <a:pt x="7" y="1"/>
                  </a:cubicBezTo>
                  <a:cubicBezTo>
                    <a:pt x="23" y="17"/>
                    <a:pt x="23" y="17"/>
                    <a:pt x="23" y="17"/>
                  </a:cubicBezTo>
                  <a:cubicBezTo>
                    <a:pt x="25" y="19"/>
                    <a:pt x="25" y="21"/>
                    <a:pt x="23" y="23"/>
                  </a:cubicBezTo>
                  <a:cubicBezTo>
                    <a:pt x="23" y="24"/>
                    <a:pt x="22" y="24"/>
                    <a:pt x="21"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0" name="Rectangle 519"/>
            <p:cNvSpPr>
              <a:spLocks noChangeArrowheads="1"/>
            </p:cNvSpPr>
            <p:nvPr/>
          </p:nvSpPr>
          <p:spPr bwMode="auto">
            <a:xfrm>
              <a:off x="3149601" y="3913187"/>
              <a:ext cx="14288" cy="2952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1" name="Freeform 520"/>
            <p:cNvSpPr>
              <a:spLocks/>
            </p:cNvSpPr>
            <p:nvPr/>
          </p:nvSpPr>
          <p:spPr bwMode="auto">
            <a:xfrm>
              <a:off x="3119439" y="3905250"/>
              <a:ext cx="44450" cy="42862"/>
            </a:xfrm>
            <a:custGeom>
              <a:avLst/>
              <a:gdLst>
                <a:gd name="T0" fmla="*/ 5 w 25"/>
                <a:gd name="T1" fmla="*/ 24 h 24"/>
                <a:gd name="T2" fmla="*/ 2 w 25"/>
                <a:gd name="T3" fmla="*/ 23 h 24"/>
                <a:gd name="T4" fmla="*/ 2 w 25"/>
                <a:gd name="T5" fmla="*/ 17 h 24"/>
                <a:gd name="T6" fmla="*/ 18 w 25"/>
                <a:gd name="T7" fmla="*/ 1 h 24"/>
                <a:gd name="T8" fmla="*/ 23 w 25"/>
                <a:gd name="T9" fmla="*/ 1 h 24"/>
                <a:gd name="T10" fmla="*/ 23 w 25"/>
                <a:gd name="T11" fmla="*/ 7 h 24"/>
                <a:gd name="T12" fmla="*/ 7 w 25"/>
                <a:gd name="T13" fmla="*/ 23 h 24"/>
                <a:gd name="T14" fmla="*/ 5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5" y="24"/>
                  </a:moveTo>
                  <a:cubicBezTo>
                    <a:pt x="4" y="24"/>
                    <a:pt x="3" y="24"/>
                    <a:pt x="2" y="23"/>
                  </a:cubicBezTo>
                  <a:cubicBezTo>
                    <a:pt x="0" y="21"/>
                    <a:pt x="0" y="19"/>
                    <a:pt x="2" y="17"/>
                  </a:cubicBezTo>
                  <a:cubicBezTo>
                    <a:pt x="18" y="1"/>
                    <a:pt x="18" y="1"/>
                    <a:pt x="18" y="1"/>
                  </a:cubicBezTo>
                  <a:cubicBezTo>
                    <a:pt x="19" y="0"/>
                    <a:pt x="22" y="0"/>
                    <a:pt x="23" y="1"/>
                  </a:cubicBezTo>
                  <a:cubicBezTo>
                    <a:pt x="25" y="3"/>
                    <a:pt x="25" y="5"/>
                    <a:pt x="23" y="7"/>
                  </a:cubicBezTo>
                  <a:cubicBezTo>
                    <a:pt x="7" y="23"/>
                    <a:pt x="7" y="23"/>
                    <a:pt x="7" y="23"/>
                  </a:cubicBezTo>
                  <a:cubicBezTo>
                    <a:pt x="7" y="24"/>
                    <a:pt x="6" y="24"/>
                    <a:pt x="5"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2" name="Freeform 521"/>
            <p:cNvSpPr>
              <a:spLocks/>
            </p:cNvSpPr>
            <p:nvPr/>
          </p:nvSpPr>
          <p:spPr bwMode="auto">
            <a:xfrm>
              <a:off x="3148014" y="3905250"/>
              <a:ext cx="44450" cy="42862"/>
            </a:xfrm>
            <a:custGeom>
              <a:avLst/>
              <a:gdLst>
                <a:gd name="T0" fmla="*/ 21 w 25"/>
                <a:gd name="T1" fmla="*/ 24 h 24"/>
                <a:gd name="T2" fmla="*/ 18 w 25"/>
                <a:gd name="T3" fmla="*/ 23 h 24"/>
                <a:gd name="T4" fmla="*/ 2 w 25"/>
                <a:gd name="T5" fmla="*/ 7 h 24"/>
                <a:gd name="T6" fmla="*/ 2 w 25"/>
                <a:gd name="T7" fmla="*/ 1 h 24"/>
                <a:gd name="T8" fmla="*/ 7 w 25"/>
                <a:gd name="T9" fmla="*/ 1 h 24"/>
                <a:gd name="T10" fmla="*/ 23 w 25"/>
                <a:gd name="T11" fmla="*/ 17 h 24"/>
                <a:gd name="T12" fmla="*/ 23 w 25"/>
                <a:gd name="T13" fmla="*/ 23 h 24"/>
                <a:gd name="T14" fmla="*/ 21 w 25"/>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4">
                  <a:moveTo>
                    <a:pt x="21" y="24"/>
                  </a:moveTo>
                  <a:cubicBezTo>
                    <a:pt x="20" y="24"/>
                    <a:pt x="19" y="24"/>
                    <a:pt x="18" y="23"/>
                  </a:cubicBezTo>
                  <a:cubicBezTo>
                    <a:pt x="2" y="7"/>
                    <a:pt x="2" y="7"/>
                    <a:pt x="2" y="7"/>
                  </a:cubicBezTo>
                  <a:cubicBezTo>
                    <a:pt x="0" y="5"/>
                    <a:pt x="0" y="3"/>
                    <a:pt x="2" y="1"/>
                  </a:cubicBezTo>
                  <a:cubicBezTo>
                    <a:pt x="3" y="0"/>
                    <a:pt x="6" y="0"/>
                    <a:pt x="7" y="1"/>
                  </a:cubicBezTo>
                  <a:cubicBezTo>
                    <a:pt x="23" y="17"/>
                    <a:pt x="23" y="17"/>
                    <a:pt x="23" y="17"/>
                  </a:cubicBezTo>
                  <a:cubicBezTo>
                    <a:pt x="25" y="19"/>
                    <a:pt x="25" y="21"/>
                    <a:pt x="23" y="23"/>
                  </a:cubicBezTo>
                  <a:cubicBezTo>
                    <a:pt x="23" y="24"/>
                    <a:pt x="22" y="24"/>
                    <a:pt x="21"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3" name="Rectangle 522"/>
            <p:cNvSpPr>
              <a:spLocks noChangeArrowheads="1"/>
            </p:cNvSpPr>
            <p:nvPr/>
          </p:nvSpPr>
          <p:spPr bwMode="auto">
            <a:xfrm>
              <a:off x="3178176"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4" name="Rectangle 523"/>
            <p:cNvSpPr>
              <a:spLocks noChangeArrowheads="1"/>
            </p:cNvSpPr>
            <p:nvPr/>
          </p:nvSpPr>
          <p:spPr bwMode="auto">
            <a:xfrm>
              <a:off x="3208339"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5" name="Rectangle 524"/>
            <p:cNvSpPr>
              <a:spLocks noChangeArrowheads="1"/>
            </p:cNvSpPr>
            <p:nvPr/>
          </p:nvSpPr>
          <p:spPr bwMode="auto">
            <a:xfrm>
              <a:off x="3236914"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6" name="Rectangle 525"/>
            <p:cNvSpPr>
              <a:spLocks noChangeArrowheads="1"/>
            </p:cNvSpPr>
            <p:nvPr/>
          </p:nvSpPr>
          <p:spPr bwMode="auto">
            <a:xfrm>
              <a:off x="3265489"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7" name="Rectangle 526"/>
            <p:cNvSpPr>
              <a:spLocks noChangeArrowheads="1"/>
            </p:cNvSpPr>
            <p:nvPr/>
          </p:nvSpPr>
          <p:spPr bwMode="auto">
            <a:xfrm>
              <a:off x="3178176"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8" name="Rectangle 527"/>
            <p:cNvSpPr>
              <a:spLocks noChangeArrowheads="1"/>
            </p:cNvSpPr>
            <p:nvPr/>
          </p:nvSpPr>
          <p:spPr bwMode="auto">
            <a:xfrm>
              <a:off x="320833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9" name="Rectangle 528"/>
            <p:cNvSpPr>
              <a:spLocks noChangeArrowheads="1"/>
            </p:cNvSpPr>
            <p:nvPr/>
          </p:nvSpPr>
          <p:spPr bwMode="auto">
            <a:xfrm>
              <a:off x="323691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0" name="Rectangle 529"/>
            <p:cNvSpPr>
              <a:spLocks noChangeArrowheads="1"/>
            </p:cNvSpPr>
            <p:nvPr/>
          </p:nvSpPr>
          <p:spPr bwMode="auto">
            <a:xfrm>
              <a:off x="326548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1" name="Rectangle 530"/>
            <p:cNvSpPr>
              <a:spLocks noChangeArrowheads="1"/>
            </p:cNvSpPr>
            <p:nvPr/>
          </p:nvSpPr>
          <p:spPr bwMode="auto">
            <a:xfrm>
              <a:off x="329406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2" name="Rectangle 531"/>
            <p:cNvSpPr>
              <a:spLocks noChangeArrowheads="1"/>
            </p:cNvSpPr>
            <p:nvPr/>
          </p:nvSpPr>
          <p:spPr bwMode="auto">
            <a:xfrm>
              <a:off x="332263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4" name="Rectangle 532"/>
            <p:cNvSpPr>
              <a:spLocks noChangeArrowheads="1"/>
            </p:cNvSpPr>
            <p:nvPr/>
          </p:nvSpPr>
          <p:spPr bwMode="auto">
            <a:xfrm>
              <a:off x="3351214"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5" name="Rectangle 533"/>
            <p:cNvSpPr>
              <a:spLocks noChangeArrowheads="1"/>
            </p:cNvSpPr>
            <p:nvPr/>
          </p:nvSpPr>
          <p:spPr bwMode="auto">
            <a:xfrm>
              <a:off x="3379789"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6" name="Rectangle 534"/>
            <p:cNvSpPr>
              <a:spLocks noChangeArrowheads="1"/>
            </p:cNvSpPr>
            <p:nvPr/>
          </p:nvSpPr>
          <p:spPr bwMode="auto">
            <a:xfrm>
              <a:off x="3178176"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7" name="Rectangle 535"/>
            <p:cNvSpPr>
              <a:spLocks noChangeArrowheads="1"/>
            </p:cNvSpPr>
            <p:nvPr/>
          </p:nvSpPr>
          <p:spPr bwMode="auto">
            <a:xfrm>
              <a:off x="320833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8" name="Rectangle 536"/>
            <p:cNvSpPr>
              <a:spLocks noChangeArrowheads="1"/>
            </p:cNvSpPr>
            <p:nvPr/>
          </p:nvSpPr>
          <p:spPr bwMode="auto">
            <a:xfrm>
              <a:off x="323691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9" name="Rectangle 537"/>
            <p:cNvSpPr>
              <a:spLocks noChangeArrowheads="1"/>
            </p:cNvSpPr>
            <p:nvPr/>
          </p:nvSpPr>
          <p:spPr bwMode="auto">
            <a:xfrm>
              <a:off x="326548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0" name="Rectangle 538"/>
            <p:cNvSpPr>
              <a:spLocks noChangeArrowheads="1"/>
            </p:cNvSpPr>
            <p:nvPr/>
          </p:nvSpPr>
          <p:spPr bwMode="auto">
            <a:xfrm>
              <a:off x="329406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1" name="Rectangle 539"/>
            <p:cNvSpPr>
              <a:spLocks noChangeArrowheads="1"/>
            </p:cNvSpPr>
            <p:nvPr/>
          </p:nvSpPr>
          <p:spPr bwMode="auto">
            <a:xfrm>
              <a:off x="3322639"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2" name="Rectangle 540"/>
            <p:cNvSpPr>
              <a:spLocks noChangeArrowheads="1"/>
            </p:cNvSpPr>
            <p:nvPr/>
          </p:nvSpPr>
          <p:spPr bwMode="auto">
            <a:xfrm>
              <a:off x="3351214"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3" name="Rectangle 541"/>
            <p:cNvSpPr>
              <a:spLocks noChangeArrowheads="1"/>
            </p:cNvSpPr>
            <p:nvPr/>
          </p:nvSpPr>
          <p:spPr bwMode="auto">
            <a:xfrm>
              <a:off x="3409951"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4" name="Rectangle 542"/>
            <p:cNvSpPr>
              <a:spLocks noChangeArrowheads="1"/>
            </p:cNvSpPr>
            <p:nvPr/>
          </p:nvSpPr>
          <p:spPr bwMode="auto">
            <a:xfrm>
              <a:off x="3438526" y="39766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5" name="Rectangle 543"/>
            <p:cNvSpPr>
              <a:spLocks noChangeArrowheads="1"/>
            </p:cNvSpPr>
            <p:nvPr/>
          </p:nvSpPr>
          <p:spPr bwMode="auto">
            <a:xfrm>
              <a:off x="3322639"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6" name="Rectangle 544"/>
            <p:cNvSpPr>
              <a:spLocks noChangeArrowheads="1"/>
            </p:cNvSpPr>
            <p:nvPr/>
          </p:nvSpPr>
          <p:spPr bwMode="auto">
            <a:xfrm>
              <a:off x="3322639"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7" name="Rectangle 545"/>
            <p:cNvSpPr>
              <a:spLocks noChangeArrowheads="1"/>
            </p:cNvSpPr>
            <p:nvPr/>
          </p:nvSpPr>
          <p:spPr bwMode="auto">
            <a:xfrm>
              <a:off x="3322639"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8" name="Rectangle 546"/>
            <p:cNvSpPr>
              <a:spLocks noChangeArrowheads="1"/>
            </p:cNvSpPr>
            <p:nvPr/>
          </p:nvSpPr>
          <p:spPr bwMode="auto">
            <a:xfrm>
              <a:off x="3322639"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9" name="Rectangle 547"/>
            <p:cNvSpPr>
              <a:spLocks noChangeArrowheads="1"/>
            </p:cNvSpPr>
            <p:nvPr/>
          </p:nvSpPr>
          <p:spPr bwMode="auto">
            <a:xfrm>
              <a:off x="3409951" y="41798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0" name="Rectangle 548"/>
            <p:cNvSpPr>
              <a:spLocks noChangeArrowheads="1"/>
            </p:cNvSpPr>
            <p:nvPr/>
          </p:nvSpPr>
          <p:spPr bwMode="auto">
            <a:xfrm>
              <a:off x="3409951"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1" name="Rectangle 549"/>
            <p:cNvSpPr>
              <a:spLocks noChangeArrowheads="1"/>
            </p:cNvSpPr>
            <p:nvPr/>
          </p:nvSpPr>
          <p:spPr bwMode="auto">
            <a:xfrm>
              <a:off x="3409951" y="412115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2" name="Rectangle 550"/>
            <p:cNvSpPr>
              <a:spLocks noChangeArrowheads="1"/>
            </p:cNvSpPr>
            <p:nvPr/>
          </p:nvSpPr>
          <p:spPr bwMode="auto">
            <a:xfrm>
              <a:off x="3409951"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3" name="Rectangle 551"/>
            <p:cNvSpPr>
              <a:spLocks noChangeArrowheads="1"/>
            </p:cNvSpPr>
            <p:nvPr/>
          </p:nvSpPr>
          <p:spPr bwMode="auto">
            <a:xfrm>
              <a:off x="3409951"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4" name="Rectangle 552"/>
            <p:cNvSpPr>
              <a:spLocks noChangeArrowheads="1"/>
            </p:cNvSpPr>
            <p:nvPr/>
          </p:nvSpPr>
          <p:spPr bwMode="auto">
            <a:xfrm>
              <a:off x="3409951"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5" name="Rectangle 553"/>
            <p:cNvSpPr>
              <a:spLocks noChangeArrowheads="1"/>
            </p:cNvSpPr>
            <p:nvPr/>
          </p:nvSpPr>
          <p:spPr bwMode="auto">
            <a:xfrm>
              <a:off x="3409951"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6" name="Rectangle 554"/>
            <p:cNvSpPr>
              <a:spLocks noChangeArrowheads="1"/>
            </p:cNvSpPr>
            <p:nvPr/>
          </p:nvSpPr>
          <p:spPr bwMode="auto">
            <a:xfrm>
              <a:off x="3495676" y="412115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7" name="Rectangle 555"/>
            <p:cNvSpPr>
              <a:spLocks noChangeArrowheads="1"/>
            </p:cNvSpPr>
            <p:nvPr/>
          </p:nvSpPr>
          <p:spPr bwMode="auto">
            <a:xfrm>
              <a:off x="3495676" y="41497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8" name="Rectangle 556"/>
            <p:cNvSpPr>
              <a:spLocks noChangeArrowheads="1"/>
            </p:cNvSpPr>
            <p:nvPr/>
          </p:nvSpPr>
          <p:spPr bwMode="auto">
            <a:xfrm>
              <a:off x="3495676" y="41798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9" name="Rectangle 557"/>
            <p:cNvSpPr>
              <a:spLocks noChangeArrowheads="1"/>
            </p:cNvSpPr>
            <p:nvPr/>
          </p:nvSpPr>
          <p:spPr bwMode="auto">
            <a:xfrm>
              <a:off x="3495676" y="420846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0" name="Rectangle 558"/>
            <p:cNvSpPr>
              <a:spLocks noChangeArrowheads="1"/>
            </p:cNvSpPr>
            <p:nvPr/>
          </p:nvSpPr>
          <p:spPr bwMode="auto">
            <a:xfrm>
              <a:off x="3495676" y="423703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1" name="Rectangle 559"/>
            <p:cNvSpPr>
              <a:spLocks noChangeArrowheads="1"/>
            </p:cNvSpPr>
            <p:nvPr/>
          </p:nvSpPr>
          <p:spPr bwMode="auto">
            <a:xfrm>
              <a:off x="3495676" y="4265612"/>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2" name="Rectangle 560"/>
            <p:cNvSpPr>
              <a:spLocks noChangeArrowheads="1"/>
            </p:cNvSpPr>
            <p:nvPr/>
          </p:nvSpPr>
          <p:spPr bwMode="auto">
            <a:xfrm>
              <a:off x="3495676" y="40354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3" name="Rectangle 561"/>
            <p:cNvSpPr>
              <a:spLocks noChangeArrowheads="1"/>
            </p:cNvSpPr>
            <p:nvPr/>
          </p:nvSpPr>
          <p:spPr bwMode="auto">
            <a:xfrm>
              <a:off x="3495676" y="4064000"/>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4" name="Rectangle 562"/>
            <p:cNvSpPr>
              <a:spLocks noChangeArrowheads="1"/>
            </p:cNvSpPr>
            <p:nvPr/>
          </p:nvSpPr>
          <p:spPr bwMode="auto">
            <a:xfrm>
              <a:off x="3495676" y="409257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5" name="Rectangle 563"/>
            <p:cNvSpPr>
              <a:spLocks noChangeArrowheads="1"/>
            </p:cNvSpPr>
            <p:nvPr/>
          </p:nvSpPr>
          <p:spPr bwMode="auto">
            <a:xfrm>
              <a:off x="3495676" y="4294187"/>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6" name="Freeform 564"/>
            <p:cNvSpPr>
              <a:spLocks/>
            </p:cNvSpPr>
            <p:nvPr/>
          </p:nvSpPr>
          <p:spPr bwMode="auto">
            <a:xfrm>
              <a:off x="3294064" y="4149725"/>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7" name="Freeform 565"/>
            <p:cNvSpPr>
              <a:spLocks/>
            </p:cNvSpPr>
            <p:nvPr/>
          </p:nvSpPr>
          <p:spPr bwMode="auto">
            <a:xfrm>
              <a:off x="3379789" y="4064000"/>
              <a:ext cx="44450" cy="42862"/>
            </a:xfrm>
            <a:custGeom>
              <a:avLst/>
              <a:gdLst>
                <a:gd name="T0" fmla="*/ 28 w 28"/>
                <a:gd name="T1" fmla="*/ 27 h 27"/>
                <a:gd name="T2" fmla="*/ 19 w 28"/>
                <a:gd name="T3" fmla="*/ 27 h 27"/>
                <a:gd name="T4" fmla="*/ 19 w 28"/>
                <a:gd name="T5" fmla="*/ 9 h 27"/>
                <a:gd name="T6" fmla="*/ 0 w 28"/>
                <a:gd name="T7" fmla="*/ 9 h 27"/>
                <a:gd name="T8" fmla="*/ 0 w 28"/>
                <a:gd name="T9" fmla="*/ 0 h 27"/>
                <a:gd name="T10" fmla="*/ 28 w 28"/>
                <a:gd name="T11" fmla="*/ 0 h 27"/>
                <a:gd name="T12" fmla="*/ 28 w 28"/>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28" h="27">
                  <a:moveTo>
                    <a:pt x="28" y="27"/>
                  </a:moveTo>
                  <a:lnTo>
                    <a:pt x="19" y="27"/>
                  </a:lnTo>
                  <a:lnTo>
                    <a:pt x="19" y="9"/>
                  </a:lnTo>
                  <a:lnTo>
                    <a:pt x="0" y="9"/>
                  </a:lnTo>
                  <a:lnTo>
                    <a:pt x="0" y="0"/>
                  </a:lnTo>
                  <a:lnTo>
                    <a:pt x="28" y="0"/>
                  </a:lnTo>
                  <a:lnTo>
                    <a:pt x="28"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8" name="Freeform 566"/>
            <p:cNvSpPr>
              <a:spLocks/>
            </p:cNvSpPr>
            <p:nvPr/>
          </p:nvSpPr>
          <p:spPr bwMode="auto">
            <a:xfrm>
              <a:off x="3467101" y="3976687"/>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9" name="Freeform 567"/>
            <p:cNvSpPr>
              <a:spLocks noEditPoints="1"/>
            </p:cNvSpPr>
            <p:nvPr/>
          </p:nvSpPr>
          <p:spPr bwMode="auto">
            <a:xfrm>
              <a:off x="3149601" y="4222750"/>
              <a:ext cx="115888" cy="11430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49" y="0"/>
                    <a:pt x="64" y="14"/>
                    <a:pt x="64" y="32"/>
                  </a:cubicBezTo>
                  <a:cubicBezTo>
                    <a:pt x="64" y="50"/>
                    <a:pt x="49" y="64"/>
                    <a:pt x="32" y="64"/>
                  </a:cubicBezTo>
                  <a:close/>
                  <a:moveTo>
                    <a:pt x="32" y="8"/>
                  </a:moveTo>
                  <a:cubicBezTo>
                    <a:pt x="18" y="8"/>
                    <a:pt x="8" y="19"/>
                    <a:pt x="8" y="32"/>
                  </a:cubicBezTo>
                  <a:cubicBezTo>
                    <a:pt x="8" y="45"/>
                    <a:pt x="18"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81" name="Group 380"/>
          <p:cNvGrpSpPr/>
          <p:nvPr/>
        </p:nvGrpSpPr>
        <p:grpSpPr>
          <a:xfrm>
            <a:off x="8266409" y="4743888"/>
            <a:ext cx="431800" cy="461963"/>
            <a:chOff x="8012114" y="3155950"/>
            <a:chExt cx="431800" cy="461963"/>
          </a:xfrm>
        </p:grpSpPr>
        <p:sp>
          <p:nvSpPr>
            <p:cNvPr id="382" name="Freeform 106"/>
            <p:cNvSpPr>
              <a:spLocks/>
            </p:cNvSpPr>
            <p:nvPr/>
          </p:nvSpPr>
          <p:spPr bwMode="auto">
            <a:xfrm>
              <a:off x="8040689" y="3228975"/>
              <a:ext cx="287338" cy="388938"/>
            </a:xfrm>
            <a:custGeom>
              <a:avLst/>
              <a:gdLst>
                <a:gd name="T0" fmla="*/ 156 w 160"/>
                <a:gd name="T1" fmla="*/ 216 h 216"/>
                <a:gd name="T2" fmla="*/ 4 w 160"/>
                <a:gd name="T3" fmla="*/ 216 h 216"/>
                <a:gd name="T4" fmla="*/ 0 w 160"/>
                <a:gd name="T5" fmla="*/ 212 h 216"/>
                <a:gd name="T6" fmla="*/ 0 w 160"/>
                <a:gd name="T7" fmla="*/ 4 h 216"/>
                <a:gd name="T8" fmla="*/ 4 w 160"/>
                <a:gd name="T9" fmla="*/ 0 h 216"/>
                <a:gd name="T10" fmla="*/ 24 w 160"/>
                <a:gd name="T11" fmla="*/ 0 h 216"/>
                <a:gd name="T12" fmla="*/ 24 w 160"/>
                <a:gd name="T13" fmla="*/ 8 h 216"/>
                <a:gd name="T14" fmla="*/ 8 w 160"/>
                <a:gd name="T15" fmla="*/ 8 h 216"/>
                <a:gd name="T16" fmla="*/ 8 w 160"/>
                <a:gd name="T17" fmla="*/ 208 h 216"/>
                <a:gd name="T18" fmla="*/ 152 w 160"/>
                <a:gd name="T19" fmla="*/ 208 h 216"/>
                <a:gd name="T20" fmla="*/ 152 w 160"/>
                <a:gd name="T21" fmla="*/ 32 h 216"/>
                <a:gd name="T22" fmla="*/ 160 w 160"/>
                <a:gd name="T23" fmla="*/ 32 h 216"/>
                <a:gd name="T24" fmla="*/ 160 w 160"/>
                <a:gd name="T25" fmla="*/ 212 h 216"/>
                <a:gd name="T26" fmla="*/ 156 w 160"/>
                <a:gd name="T27"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0" h="216">
                  <a:moveTo>
                    <a:pt x="156" y="216"/>
                  </a:moveTo>
                  <a:cubicBezTo>
                    <a:pt x="4" y="216"/>
                    <a:pt x="4" y="216"/>
                    <a:pt x="4" y="216"/>
                  </a:cubicBezTo>
                  <a:cubicBezTo>
                    <a:pt x="2" y="216"/>
                    <a:pt x="0" y="215"/>
                    <a:pt x="0" y="212"/>
                  </a:cubicBezTo>
                  <a:cubicBezTo>
                    <a:pt x="0" y="4"/>
                    <a:pt x="0" y="4"/>
                    <a:pt x="0" y="4"/>
                  </a:cubicBezTo>
                  <a:cubicBezTo>
                    <a:pt x="0" y="2"/>
                    <a:pt x="2" y="0"/>
                    <a:pt x="4" y="0"/>
                  </a:cubicBezTo>
                  <a:cubicBezTo>
                    <a:pt x="24" y="0"/>
                    <a:pt x="24" y="0"/>
                    <a:pt x="24" y="0"/>
                  </a:cubicBezTo>
                  <a:cubicBezTo>
                    <a:pt x="24" y="8"/>
                    <a:pt x="24" y="8"/>
                    <a:pt x="24" y="8"/>
                  </a:cubicBezTo>
                  <a:cubicBezTo>
                    <a:pt x="8" y="8"/>
                    <a:pt x="8" y="8"/>
                    <a:pt x="8" y="8"/>
                  </a:cubicBezTo>
                  <a:cubicBezTo>
                    <a:pt x="8" y="208"/>
                    <a:pt x="8" y="208"/>
                    <a:pt x="8" y="208"/>
                  </a:cubicBezTo>
                  <a:cubicBezTo>
                    <a:pt x="152" y="208"/>
                    <a:pt x="152" y="208"/>
                    <a:pt x="152" y="208"/>
                  </a:cubicBezTo>
                  <a:cubicBezTo>
                    <a:pt x="152" y="32"/>
                    <a:pt x="152" y="32"/>
                    <a:pt x="152" y="32"/>
                  </a:cubicBezTo>
                  <a:cubicBezTo>
                    <a:pt x="160" y="32"/>
                    <a:pt x="160" y="32"/>
                    <a:pt x="160" y="32"/>
                  </a:cubicBezTo>
                  <a:cubicBezTo>
                    <a:pt x="160" y="212"/>
                    <a:pt x="160" y="212"/>
                    <a:pt x="160" y="212"/>
                  </a:cubicBezTo>
                  <a:cubicBezTo>
                    <a:pt x="160" y="215"/>
                    <a:pt x="158" y="216"/>
                    <a:pt x="156" y="2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3" name="Rectangle 107"/>
            <p:cNvSpPr>
              <a:spLocks noChangeArrowheads="1"/>
            </p:cNvSpPr>
            <p:nvPr/>
          </p:nvSpPr>
          <p:spPr bwMode="auto">
            <a:xfrm>
              <a:off x="8012114" y="3214688"/>
              <a:ext cx="14288" cy="3175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4" name="Freeform 108"/>
            <p:cNvSpPr>
              <a:spLocks noEditPoints="1"/>
            </p:cNvSpPr>
            <p:nvPr/>
          </p:nvSpPr>
          <p:spPr bwMode="auto">
            <a:xfrm>
              <a:off x="8012114" y="3155950"/>
              <a:ext cx="344488" cy="115888"/>
            </a:xfrm>
            <a:custGeom>
              <a:avLst/>
              <a:gdLst>
                <a:gd name="T0" fmla="*/ 160 w 192"/>
                <a:gd name="T1" fmla="*/ 64 h 64"/>
                <a:gd name="T2" fmla="*/ 36 w 192"/>
                <a:gd name="T3" fmla="*/ 64 h 64"/>
                <a:gd name="T4" fmla="*/ 32 w 192"/>
                <a:gd name="T5" fmla="*/ 61 h 64"/>
                <a:gd name="T6" fmla="*/ 35 w 192"/>
                <a:gd name="T7" fmla="*/ 56 h 64"/>
                <a:gd name="T8" fmla="*/ 56 w 192"/>
                <a:gd name="T9" fmla="*/ 32 h 64"/>
                <a:gd name="T10" fmla="*/ 32 w 192"/>
                <a:gd name="T11" fmla="*/ 8 h 64"/>
                <a:gd name="T12" fmla="*/ 8 w 192"/>
                <a:gd name="T13" fmla="*/ 32 h 64"/>
                <a:gd name="T14" fmla="*/ 0 w 192"/>
                <a:gd name="T15" fmla="*/ 32 h 64"/>
                <a:gd name="T16" fmla="*/ 32 w 192"/>
                <a:gd name="T17" fmla="*/ 0 h 64"/>
                <a:gd name="T18" fmla="*/ 160 w 192"/>
                <a:gd name="T19" fmla="*/ 0 h 64"/>
                <a:gd name="T20" fmla="*/ 192 w 192"/>
                <a:gd name="T21" fmla="*/ 32 h 64"/>
                <a:gd name="T22" fmla="*/ 160 w 192"/>
                <a:gd name="T23" fmla="*/ 64 h 64"/>
                <a:gd name="T24" fmla="*/ 53 w 192"/>
                <a:gd name="T25" fmla="*/ 56 h 64"/>
                <a:gd name="T26" fmla="*/ 160 w 192"/>
                <a:gd name="T27" fmla="*/ 56 h 64"/>
                <a:gd name="T28" fmla="*/ 184 w 192"/>
                <a:gd name="T29" fmla="*/ 32 h 64"/>
                <a:gd name="T30" fmla="*/ 160 w 192"/>
                <a:gd name="T31" fmla="*/ 8 h 64"/>
                <a:gd name="T32" fmla="*/ 53 w 192"/>
                <a:gd name="T33" fmla="*/ 8 h 64"/>
                <a:gd name="T34" fmla="*/ 64 w 192"/>
                <a:gd name="T35" fmla="*/ 32 h 64"/>
                <a:gd name="T36" fmla="*/ 53 w 192"/>
                <a:gd name="T37"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64">
                  <a:moveTo>
                    <a:pt x="160" y="64"/>
                  </a:moveTo>
                  <a:cubicBezTo>
                    <a:pt x="36" y="64"/>
                    <a:pt x="36" y="64"/>
                    <a:pt x="36" y="64"/>
                  </a:cubicBezTo>
                  <a:cubicBezTo>
                    <a:pt x="34" y="64"/>
                    <a:pt x="32" y="63"/>
                    <a:pt x="32" y="61"/>
                  </a:cubicBezTo>
                  <a:cubicBezTo>
                    <a:pt x="32" y="59"/>
                    <a:pt x="33" y="57"/>
                    <a:pt x="35" y="56"/>
                  </a:cubicBezTo>
                  <a:cubicBezTo>
                    <a:pt x="36" y="56"/>
                    <a:pt x="56" y="53"/>
                    <a:pt x="56" y="32"/>
                  </a:cubicBezTo>
                  <a:cubicBezTo>
                    <a:pt x="56" y="19"/>
                    <a:pt x="45" y="8"/>
                    <a:pt x="32" y="8"/>
                  </a:cubicBezTo>
                  <a:cubicBezTo>
                    <a:pt x="19" y="8"/>
                    <a:pt x="8" y="19"/>
                    <a:pt x="8" y="32"/>
                  </a:cubicBezTo>
                  <a:cubicBezTo>
                    <a:pt x="0" y="32"/>
                    <a:pt x="0" y="32"/>
                    <a:pt x="0" y="32"/>
                  </a:cubicBezTo>
                  <a:cubicBezTo>
                    <a:pt x="0" y="15"/>
                    <a:pt x="14" y="0"/>
                    <a:pt x="32" y="0"/>
                  </a:cubicBezTo>
                  <a:cubicBezTo>
                    <a:pt x="160" y="0"/>
                    <a:pt x="160" y="0"/>
                    <a:pt x="160" y="0"/>
                  </a:cubicBezTo>
                  <a:cubicBezTo>
                    <a:pt x="178" y="0"/>
                    <a:pt x="192" y="15"/>
                    <a:pt x="192" y="32"/>
                  </a:cubicBezTo>
                  <a:cubicBezTo>
                    <a:pt x="192" y="50"/>
                    <a:pt x="178" y="64"/>
                    <a:pt x="160" y="64"/>
                  </a:cubicBezTo>
                  <a:close/>
                  <a:moveTo>
                    <a:pt x="53" y="56"/>
                  </a:moveTo>
                  <a:cubicBezTo>
                    <a:pt x="160" y="56"/>
                    <a:pt x="160" y="56"/>
                    <a:pt x="160" y="56"/>
                  </a:cubicBezTo>
                  <a:cubicBezTo>
                    <a:pt x="173" y="56"/>
                    <a:pt x="184" y="46"/>
                    <a:pt x="184" y="32"/>
                  </a:cubicBezTo>
                  <a:cubicBezTo>
                    <a:pt x="184" y="19"/>
                    <a:pt x="173" y="8"/>
                    <a:pt x="160" y="8"/>
                  </a:cubicBezTo>
                  <a:cubicBezTo>
                    <a:pt x="53" y="8"/>
                    <a:pt x="53" y="8"/>
                    <a:pt x="53" y="8"/>
                  </a:cubicBezTo>
                  <a:cubicBezTo>
                    <a:pt x="60" y="14"/>
                    <a:pt x="64" y="23"/>
                    <a:pt x="64" y="32"/>
                  </a:cubicBezTo>
                  <a:cubicBezTo>
                    <a:pt x="64" y="44"/>
                    <a:pt x="59" y="51"/>
                    <a:pt x="53" y="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5" name="Rectangle 109"/>
            <p:cNvSpPr>
              <a:spLocks noChangeArrowheads="1"/>
            </p:cNvSpPr>
            <p:nvPr/>
          </p:nvSpPr>
          <p:spPr bwMode="auto">
            <a:xfrm>
              <a:off x="8083551" y="3343275"/>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6" name="Rectangle 110"/>
            <p:cNvSpPr>
              <a:spLocks noChangeArrowheads="1"/>
            </p:cNvSpPr>
            <p:nvPr/>
          </p:nvSpPr>
          <p:spPr bwMode="auto">
            <a:xfrm>
              <a:off x="8083551" y="33734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7" name="Rectangle 111"/>
            <p:cNvSpPr>
              <a:spLocks noChangeArrowheads="1"/>
            </p:cNvSpPr>
            <p:nvPr/>
          </p:nvSpPr>
          <p:spPr bwMode="auto">
            <a:xfrm>
              <a:off x="8083551" y="340201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8" name="Rectangle 112"/>
            <p:cNvSpPr>
              <a:spLocks noChangeArrowheads="1"/>
            </p:cNvSpPr>
            <p:nvPr/>
          </p:nvSpPr>
          <p:spPr bwMode="auto">
            <a:xfrm>
              <a:off x="8083551" y="343058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9" name="Rectangle 113"/>
            <p:cNvSpPr>
              <a:spLocks noChangeArrowheads="1"/>
            </p:cNvSpPr>
            <p:nvPr/>
          </p:nvSpPr>
          <p:spPr bwMode="auto">
            <a:xfrm>
              <a:off x="8083551" y="3459163"/>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0" name="Rectangle 114"/>
            <p:cNvSpPr>
              <a:spLocks noChangeArrowheads="1"/>
            </p:cNvSpPr>
            <p:nvPr/>
          </p:nvSpPr>
          <p:spPr bwMode="auto">
            <a:xfrm>
              <a:off x="8083551" y="3487738"/>
              <a:ext cx="2016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1" name="Rectangle 115"/>
            <p:cNvSpPr>
              <a:spLocks noChangeArrowheads="1"/>
            </p:cNvSpPr>
            <p:nvPr/>
          </p:nvSpPr>
          <p:spPr bwMode="auto">
            <a:xfrm>
              <a:off x="8083551" y="3516313"/>
              <a:ext cx="20161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2" name="Rectangle 116"/>
            <p:cNvSpPr>
              <a:spLocks noChangeArrowheads="1"/>
            </p:cNvSpPr>
            <p:nvPr/>
          </p:nvSpPr>
          <p:spPr bwMode="auto">
            <a:xfrm>
              <a:off x="8177214"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3" name="Rectangle 117"/>
            <p:cNvSpPr>
              <a:spLocks noChangeArrowheads="1"/>
            </p:cNvSpPr>
            <p:nvPr/>
          </p:nvSpPr>
          <p:spPr bwMode="auto">
            <a:xfrm>
              <a:off x="820578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4" name="Rectangle 118"/>
            <p:cNvSpPr>
              <a:spLocks noChangeArrowheads="1"/>
            </p:cNvSpPr>
            <p:nvPr/>
          </p:nvSpPr>
          <p:spPr bwMode="auto">
            <a:xfrm>
              <a:off x="8148639" y="33004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5" name="Rectangle 119"/>
            <p:cNvSpPr>
              <a:spLocks noChangeArrowheads="1"/>
            </p:cNvSpPr>
            <p:nvPr/>
          </p:nvSpPr>
          <p:spPr bwMode="auto">
            <a:xfrm>
              <a:off x="8213726" y="356076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6" name="Rectangle 120"/>
            <p:cNvSpPr>
              <a:spLocks noChangeArrowheads="1"/>
            </p:cNvSpPr>
            <p:nvPr/>
          </p:nvSpPr>
          <p:spPr bwMode="auto">
            <a:xfrm>
              <a:off x="8047039" y="325755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7" name="Freeform 121"/>
            <p:cNvSpPr>
              <a:spLocks/>
            </p:cNvSpPr>
            <p:nvPr/>
          </p:nvSpPr>
          <p:spPr bwMode="auto">
            <a:xfrm>
              <a:off x="8356601" y="3387725"/>
              <a:ext cx="79375" cy="144463"/>
            </a:xfrm>
            <a:custGeom>
              <a:avLst/>
              <a:gdLst>
                <a:gd name="T0" fmla="*/ 44 w 44"/>
                <a:gd name="T1" fmla="*/ 80 h 80"/>
                <a:gd name="T2" fmla="*/ 12 w 44"/>
                <a:gd name="T3" fmla="*/ 80 h 80"/>
                <a:gd name="T4" fmla="*/ 0 w 44"/>
                <a:gd name="T5" fmla="*/ 68 h 80"/>
                <a:gd name="T6" fmla="*/ 0 w 44"/>
                <a:gd name="T7" fmla="*/ 0 h 80"/>
                <a:gd name="T8" fmla="*/ 8 w 44"/>
                <a:gd name="T9" fmla="*/ 0 h 80"/>
                <a:gd name="T10" fmla="*/ 8 w 44"/>
                <a:gd name="T11" fmla="*/ 68 h 80"/>
                <a:gd name="T12" fmla="*/ 12 w 44"/>
                <a:gd name="T13" fmla="*/ 72 h 80"/>
                <a:gd name="T14" fmla="*/ 44 w 44"/>
                <a:gd name="T15" fmla="*/ 72 h 80"/>
                <a:gd name="T16" fmla="*/ 44 w 44"/>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80">
                  <a:moveTo>
                    <a:pt x="44" y="80"/>
                  </a:moveTo>
                  <a:cubicBezTo>
                    <a:pt x="12" y="80"/>
                    <a:pt x="12" y="80"/>
                    <a:pt x="12" y="80"/>
                  </a:cubicBezTo>
                  <a:cubicBezTo>
                    <a:pt x="5" y="80"/>
                    <a:pt x="0" y="75"/>
                    <a:pt x="0" y="68"/>
                  </a:cubicBezTo>
                  <a:cubicBezTo>
                    <a:pt x="0" y="0"/>
                    <a:pt x="0" y="0"/>
                    <a:pt x="0" y="0"/>
                  </a:cubicBezTo>
                  <a:cubicBezTo>
                    <a:pt x="8" y="0"/>
                    <a:pt x="8" y="0"/>
                    <a:pt x="8" y="0"/>
                  </a:cubicBezTo>
                  <a:cubicBezTo>
                    <a:pt x="8" y="68"/>
                    <a:pt x="8" y="68"/>
                    <a:pt x="8" y="68"/>
                  </a:cubicBezTo>
                  <a:cubicBezTo>
                    <a:pt x="8" y="71"/>
                    <a:pt x="10" y="72"/>
                    <a:pt x="12" y="72"/>
                  </a:cubicBezTo>
                  <a:cubicBezTo>
                    <a:pt x="44" y="72"/>
                    <a:pt x="44" y="72"/>
                    <a:pt x="44" y="72"/>
                  </a:cubicBezTo>
                  <a:lnTo>
                    <a:pt x="44" y="8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8" name="Rectangle 122"/>
            <p:cNvSpPr>
              <a:spLocks noChangeArrowheads="1"/>
            </p:cNvSpPr>
            <p:nvPr/>
          </p:nvSpPr>
          <p:spPr bwMode="auto">
            <a:xfrm>
              <a:off x="8393114" y="3243263"/>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9" name="Rectangle 123"/>
            <p:cNvSpPr>
              <a:spLocks noChangeArrowheads="1"/>
            </p:cNvSpPr>
            <p:nvPr/>
          </p:nvSpPr>
          <p:spPr bwMode="auto">
            <a:xfrm>
              <a:off x="8393114" y="3546475"/>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0" name="Freeform 124"/>
            <p:cNvSpPr>
              <a:spLocks noEditPoints="1"/>
            </p:cNvSpPr>
            <p:nvPr/>
          </p:nvSpPr>
          <p:spPr bwMode="auto">
            <a:xfrm>
              <a:off x="8385176" y="3155950"/>
              <a:ext cx="58738" cy="461963"/>
            </a:xfrm>
            <a:custGeom>
              <a:avLst/>
              <a:gdLst>
                <a:gd name="T0" fmla="*/ 16 w 32"/>
                <a:gd name="T1" fmla="*/ 256 h 256"/>
                <a:gd name="T2" fmla="*/ 0 w 32"/>
                <a:gd name="T3" fmla="*/ 240 h 256"/>
                <a:gd name="T4" fmla="*/ 0 w 32"/>
                <a:gd name="T5" fmla="*/ 24 h 256"/>
                <a:gd name="T6" fmla="*/ 1 w 32"/>
                <a:gd name="T7" fmla="*/ 22 h 256"/>
                <a:gd name="T8" fmla="*/ 13 w 32"/>
                <a:gd name="T9" fmla="*/ 2 h 256"/>
                <a:gd name="T10" fmla="*/ 19 w 32"/>
                <a:gd name="T11" fmla="*/ 2 h 256"/>
                <a:gd name="T12" fmla="*/ 31 w 32"/>
                <a:gd name="T13" fmla="*/ 22 h 256"/>
                <a:gd name="T14" fmla="*/ 32 w 32"/>
                <a:gd name="T15" fmla="*/ 24 h 256"/>
                <a:gd name="T16" fmla="*/ 32 w 32"/>
                <a:gd name="T17" fmla="*/ 240 h 256"/>
                <a:gd name="T18" fmla="*/ 16 w 32"/>
                <a:gd name="T19" fmla="*/ 256 h 256"/>
                <a:gd name="T20" fmla="*/ 8 w 32"/>
                <a:gd name="T21" fmla="*/ 25 h 256"/>
                <a:gd name="T22" fmla="*/ 8 w 32"/>
                <a:gd name="T23" fmla="*/ 240 h 256"/>
                <a:gd name="T24" fmla="*/ 16 w 32"/>
                <a:gd name="T25" fmla="*/ 248 h 256"/>
                <a:gd name="T26" fmla="*/ 24 w 32"/>
                <a:gd name="T27" fmla="*/ 240 h 256"/>
                <a:gd name="T28" fmla="*/ 24 w 32"/>
                <a:gd name="T29" fmla="*/ 25 h 256"/>
                <a:gd name="T30" fmla="*/ 16 w 32"/>
                <a:gd name="T31" fmla="*/ 12 h 256"/>
                <a:gd name="T32" fmla="*/ 8 w 32"/>
                <a:gd name="T33" fmla="*/ 2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256">
                  <a:moveTo>
                    <a:pt x="16" y="256"/>
                  </a:moveTo>
                  <a:cubicBezTo>
                    <a:pt x="7" y="256"/>
                    <a:pt x="0" y="249"/>
                    <a:pt x="0" y="240"/>
                  </a:cubicBezTo>
                  <a:cubicBezTo>
                    <a:pt x="0" y="24"/>
                    <a:pt x="0" y="24"/>
                    <a:pt x="0" y="24"/>
                  </a:cubicBezTo>
                  <a:cubicBezTo>
                    <a:pt x="0" y="24"/>
                    <a:pt x="0" y="23"/>
                    <a:pt x="1" y="22"/>
                  </a:cubicBezTo>
                  <a:cubicBezTo>
                    <a:pt x="13" y="2"/>
                    <a:pt x="13" y="2"/>
                    <a:pt x="13" y="2"/>
                  </a:cubicBezTo>
                  <a:cubicBezTo>
                    <a:pt x="14" y="0"/>
                    <a:pt x="18" y="0"/>
                    <a:pt x="19" y="2"/>
                  </a:cubicBezTo>
                  <a:cubicBezTo>
                    <a:pt x="31" y="22"/>
                    <a:pt x="31" y="22"/>
                    <a:pt x="31" y="22"/>
                  </a:cubicBezTo>
                  <a:cubicBezTo>
                    <a:pt x="32" y="23"/>
                    <a:pt x="32" y="24"/>
                    <a:pt x="32" y="24"/>
                  </a:cubicBezTo>
                  <a:cubicBezTo>
                    <a:pt x="32" y="240"/>
                    <a:pt x="32" y="240"/>
                    <a:pt x="32" y="240"/>
                  </a:cubicBezTo>
                  <a:cubicBezTo>
                    <a:pt x="32" y="249"/>
                    <a:pt x="25" y="256"/>
                    <a:pt x="16" y="256"/>
                  </a:cubicBezTo>
                  <a:close/>
                  <a:moveTo>
                    <a:pt x="8" y="25"/>
                  </a:moveTo>
                  <a:cubicBezTo>
                    <a:pt x="8" y="240"/>
                    <a:pt x="8" y="240"/>
                    <a:pt x="8" y="240"/>
                  </a:cubicBezTo>
                  <a:cubicBezTo>
                    <a:pt x="8" y="245"/>
                    <a:pt x="12" y="248"/>
                    <a:pt x="16" y="248"/>
                  </a:cubicBezTo>
                  <a:cubicBezTo>
                    <a:pt x="20" y="248"/>
                    <a:pt x="24" y="245"/>
                    <a:pt x="24" y="240"/>
                  </a:cubicBezTo>
                  <a:cubicBezTo>
                    <a:pt x="24" y="25"/>
                    <a:pt x="24" y="25"/>
                    <a:pt x="24" y="25"/>
                  </a:cubicBezTo>
                  <a:cubicBezTo>
                    <a:pt x="16" y="12"/>
                    <a:pt x="16" y="12"/>
                    <a:pt x="16" y="12"/>
                  </a:cubicBezTo>
                  <a:lnTo>
                    <a:pt x="8" y="2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11" name="Group 10"/>
          <p:cNvGrpSpPr/>
          <p:nvPr/>
        </p:nvGrpSpPr>
        <p:grpSpPr>
          <a:xfrm>
            <a:off x="8245433" y="3928475"/>
            <a:ext cx="403225" cy="461963"/>
            <a:chOff x="9968355" y="2015858"/>
            <a:chExt cx="403225" cy="461963"/>
          </a:xfrm>
        </p:grpSpPr>
        <p:grpSp>
          <p:nvGrpSpPr>
            <p:cNvPr id="10" name="Group 9"/>
            <p:cNvGrpSpPr/>
            <p:nvPr/>
          </p:nvGrpSpPr>
          <p:grpSpPr>
            <a:xfrm>
              <a:off x="10054873" y="2094195"/>
              <a:ext cx="71438" cy="130175"/>
              <a:chOff x="5960125" y="1157463"/>
              <a:chExt cx="71438" cy="130175"/>
            </a:xfrm>
          </p:grpSpPr>
          <p:sp>
            <p:nvSpPr>
              <p:cNvPr id="401" name="Rectangle 1035"/>
              <p:cNvSpPr>
                <a:spLocks noChangeArrowheads="1"/>
              </p:cNvSpPr>
              <p:nvPr/>
            </p:nvSpPr>
            <p:spPr bwMode="auto">
              <a:xfrm>
                <a:off x="5988700" y="12717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2" name="Freeform 1043"/>
              <p:cNvSpPr>
                <a:spLocks/>
              </p:cNvSpPr>
              <p:nvPr/>
            </p:nvSpPr>
            <p:spPr bwMode="auto">
              <a:xfrm>
                <a:off x="5960125" y="1157463"/>
                <a:ext cx="71438" cy="100012"/>
              </a:xfrm>
              <a:custGeom>
                <a:avLst/>
                <a:gdLst>
                  <a:gd name="T0" fmla="*/ 24 w 40"/>
                  <a:gd name="T1" fmla="*/ 56 h 56"/>
                  <a:gd name="T2" fmla="*/ 16 w 40"/>
                  <a:gd name="T3" fmla="*/ 56 h 56"/>
                  <a:gd name="T4" fmla="*/ 16 w 40"/>
                  <a:gd name="T5" fmla="*/ 48 h 56"/>
                  <a:gd name="T6" fmla="*/ 26 w 40"/>
                  <a:gd name="T7" fmla="*/ 31 h 56"/>
                  <a:gd name="T8" fmla="*/ 32 w 40"/>
                  <a:gd name="T9" fmla="*/ 20 h 56"/>
                  <a:gd name="T10" fmla="*/ 20 w 40"/>
                  <a:gd name="T11" fmla="*/ 8 h 56"/>
                  <a:gd name="T12" fmla="*/ 8 w 40"/>
                  <a:gd name="T13" fmla="*/ 20 h 56"/>
                  <a:gd name="T14" fmla="*/ 0 w 40"/>
                  <a:gd name="T15" fmla="*/ 20 h 56"/>
                  <a:gd name="T16" fmla="*/ 20 w 40"/>
                  <a:gd name="T17" fmla="*/ 0 h 56"/>
                  <a:gd name="T18" fmla="*/ 40 w 40"/>
                  <a:gd name="T19" fmla="*/ 20 h 56"/>
                  <a:gd name="T20" fmla="*/ 31 w 40"/>
                  <a:gd name="T21" fmla="*/ 37 h 56"/>
                  <a:gd name="T22" fmla="*/ 24 w 40"/>
                  <a:gd name="T23" fmla="*/ 48 h 56"/>
                  <a:gd name="T24" fmla="*/ 24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24" y="56"/>
                    </a:moveTo>
                    <a:cubicBezTo>
                      <a:pt x="16" y="56"/>
                      <a:pt x="16" y="56"/>
                      <a:pt x="16" y="56"/>
                    </a:cubicBezTo>
                    <a:cubicBezTo>
                      <a:pt x="16" y="48"/>
                      <a:pt x="16" y="48"/>
                      <a:pt x="16" y="48"/>
                    </a:cubicBezTo>
                    <a:cubicBezTo>
                      <a:pt x="16" y="38"/>
                      <a:pt x="22" y="34"/>
                      <a:pt x="26" y="31"/>
                    </a:cubicBezTo>
                    <a:cubicBezTo>
                      <a:pt x="30" y="28"/>
                      <a:pt x="32" y="26"/>
                      <a:pt x="32" y="20"/>
                    </a:cubicBezTo>
                    <a:cubicBezTo>
                      <a:pt x="32" y="13"/>
                      <a:pt x="27" y="8"/>
                      <a:pt x="20" y="8"/>
                    </a:cubicBezTo>
                    <a:cubicBezTo>
                      <a:pt x="14" y="8"/>
                      <a:pt x="8" y="13"/>
                      <a:pt x="8" y="20"/>
                    </a:cubicBezTo>
                    <a:cubicBezTo>
                      <a:pt x="0" y="20"/>
                      <a:pt x="0" y="20"/>
                      <a:pt x="0" y="20"/>
                    </a:cubicBezTo>
                    <a:cubicBezTo>
                      <a:pt x="0" y="9"/>
                      <a:pt x="9" y="0"/>
                      <a:pt x="20" y="0"/>
                    </a:cubicBezTo>
                    <a:cubicBezTo>
                      <a:pt x="31" y="0"/>
                      <a:pt x="40" y="9"/>
                      <a:pt x="40" y="20"/>
                    </a:cubicBezTo>
                    <a:cubicBezTo>
                      <a:pt x="40" y="30"/>
                      <a:pt x="35" y="34"/>
                      <a:pt x="31" y="37"/>
                    </a:cubicBezTo>
                    <a:cubicBezTo>
                      <a:pt x="27" y="40"/>
                      <a:pt x="24" y="42"/>
                      <a:pt x="24" y="48"/>
                    </a:cubicBezTo>
                    <a:lnTo>
                      <a:pt x="24" y="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03" name="Group 402"/>
            <p:cNvGrpSpPr/>
            <p:nvPr/>
          </p:nvGrpSpPr>
          <p:grpSpPr>
            <a:xfrm>
              <a:off x="9968355" y="2015858"/>
              <a:ext cx="403225" cy="461963"/>
              <a:chOff x="6397626" y="3911600"/>
              <a:chExt cx="403225" cy="461963"/>
            </a:xfrm>
          </p:grpSpPr>
          <p:sp>
            <p:nvSpPr>
              <p:cNvPr id="404" name="Rectangle 56"/>
              <p:cNvSpPr>
                <a:spLocks noChangeArrowheads="1"/>
              </p:cNvSpPr>
              <p:nvPr/>
            </p:nvSpPr>
            <p:spPr bwMode="auto">
              <a:xfrm>
                <a:off x="6642101"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5" name="Freeform 57"/>
              <p:cNvSpPr>
                <a:spLocks/>
              </p:cNvSpPr>
              <p:nvPr/>
            </p:nvSpPr>
            <p:spPr bwMode="auto">
              <a:xfrm>
                <a:off x="6553201" y="3911600"/>
                <a:ext cx="247650"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6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6" y="138"/>
                      <a:pt x="136" y="138"/>
                      <a:pt x="136"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6" name="Freeform 58"/>
              <p:cNvSpPr>
                <a:spLocks/>
              </p:cNvSpPr>
              <p:nvPr/>
            </p:nvSpPr>
            <p:spPr bwMode="auto">
              <a:xfrm>
                <a:off x="6477001" y="4197350"/>
                <a:ext cx="34925"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7" name="Freeform 59"/>
              <p:cNvSpPr>
                <a:spLocks noEditPoints="1"/>
              </p:cNvSpPr>
              <p:nvPr/>
            </p:nvSpPr>
            <p:spPr bwMode="auto">
              <a:xfrm>
                <a:off x="6397626" y="3941763"/>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pic>
        <p:nvPicPr>
          <p:cNvPr id="370" name="Picture 369"/>
          <p:cNvPicPr>
            <a:picLocks noChangeAspect="1"/>
          </p:cNvPicPr>
          <p:nvPr/>
        </p:nvPicPr>
        <p:blipFill>
          <a:blip r:embed="rId3"/>
          <a:stretch>
            <a:fillRect/>
          </a:stretch>
        </p:blipFill>
        <p:spPr>
          <a:xfrm>
            <a:off x="10183373" y="91654"/>
            <a:ext cx="1857528" cy="584709"/>
          </a:xfrm>
          <a:prstGeom prst="rect">
            <a:avLst/>
          </a:prstGeom>
        </p:spPr>
      </p:pic>
      <p:grpSp>
        <p:nvGrpSpPr>
          <p:cNvPr id="6" name="Group 5"/>
          <p:cNvGrpSpPr/>
          <p:nvPr/>
        </p:nvGrpSpPr>
        <p:grpSpPr>
          <a:xfrm>
            <a:off x="8060336" y="2514789"/>
            <a:ext cx="264521" cy="244516"/>
            <a:chOff x="3994975" y="1274885"/>
            <a:chExt cx="575641" cy="532108"/>
          </a:xfrm>
          <a:effectLst>
            <a:glow rad="63500">
              <a:schemeClr val="accent3">
                <a:satMod val="175000"/>
                <a:alpha val="40000"/>
              </a:schemeClr>
            </a:glow>
          </a:effectLst>
        </p:grpSpPr>
        <p:sp>
          <p:nvSpPr>
            <p:cNvPr id="3" name="Rectangle 2"/>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5-Point Star 3"/>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8" name="Group 7"/>
          <p:cNvGrpSpPr/>
          <p:nvPr/>
        </p:nvGrpSpPr>
        <p:grpSpPr>
          <a:xfrm>
            <a:off x="10527311" y="6300481"/>
            <a:ext cx="1321796" cy="369332"/>
            <a:chOff x="10527311" y="6300481"/>
            <a:chExt cx="1321796" cy="369332"/>
          </a:xfrm>
        </p:grpSpPr>
        <p:grpSp>
          <p:nvGrpSpPr>
            <p:cNvPr id="263" name="Group 262"/>
            <p:cNvGrpSpPr/>
            <p:nvPr/>
          </p:nvGrpSpPr>
          <p:grpSpPr>
            <a:xfrm>
              <a:off x="10527311" y="6362889"/>
              <a:ext cx="264521" cy="244516"/>
              <a:chOff x="3994975" y="1274885"/>
              <a:chExt cx="575641" cy="532108"/>
            </a:xfrm>
            <a:effectLst>
              <a:glow rad="63500">
                <a:schemeClr val="accent3">
                  <a:satMod val="175000"/>
                  <a:alpha val="40000"/>
                </a:schemeClr>
              </a:glow>
            </a:effectLst>
          </p:grpSpPr>
          <p:sp>
            <p:nvSpPr>
              <p:cNvPr id="264" name="Rectangle 263"/>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5" name="5-Point Star 264"/>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7" name="TextBox 6"/>
            <p:cNvSpPr txBox="1"/>
            <p:nvPr/>
          </p:nvSpPr>
          <p:spPr>
            <a:xfrm>
              <a:off x="10791832" y="6300481"/>
              <a:ext cx="1057275" cy="369332"/>
            </a:xfrm>
            <a:prstGeom prst="rect">
              <a:avLst/>
            </a:prstGeom>
            <a:noFill/>
          </p:spPr>
          <p:txBody>
            <a:bodyPr wrap="square" rtlCol="0">
              <a:spAutoFit/>
            </a:bodyPr>
            <a:lstStyle/>
            <a:p>
              <a:r>
                <a:rPr lang="en-CA" dirty="0" smtClean="0"/>
                <a:t>Required</a:t>
              </a:r>
              <a:endParaRPr lang="en-CA" dirty="0"/>
            </a:p>
          </p:txBody>
        </p:sp>
      </p:grpSp>
    </p:spTree>
    <p:extLst>
      <p:ext uri="{BB962C8B-B14F-4D97-AF65-F5344CB8AC3E}">
        <p14:creationId xmlns:p14="http://schemas.microsoft.com/office/powerpoint/2010/main" val="277689252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50</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pPr lvl="0" defTabSz="457200" eaLnBrk="0" hangingPunct="0">
              <a:defRPr/>
            </a:pPr>
            <a:r>
              <a:rPr lang="en-CA" sz="5300" dirty="0" smtClean="0">
                <a:solidFill>
                  <a:schemeClr val="bg1"/>
                </a:solidFill>
              </a:rPr>
              <a:t>Exercise: Planning Poker</a:t>
            </a:r>
            <a:endParaRPr lang="en-CA" sz="5300" dirty="0">
              <a:solidFill>
                <a:schemeClr val="bg1"/>
              </a:solidFill>
            </a:endParaRPr>
          </a:p>
        </p:txBody>
      </p:sp>
    </p:spTree>
    <p:extLst>
      <p:ext uri="{BB962C8B-B14F-4D97-AF65-F5344CB8AC3E}">
        <p14:creationId xmlns:p14="http://schemas.microsoft.com/office/powerpoint/2010/main" val="76894868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a:spLocks noChangeAspect="1"/>
          </p:cNvSpPr>
          <p:nvPr/>
        </p:nvSpPr>
        <p:spPr>
          <a:xfrm>
            <a:off x="523664" y="4029075"/>
            <a:ext cx="5057775" cy="1581150"/>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prstClr val="white"/>
              </a:solidFill>
            </a:endParaRPr>
          </a:p>
        </p:txBody>
      </p:sp>
      <p:pic>
        <p:nvPicPr>
          <p:cNvPr id="4" name="Picture 3"/>
          <p:cNvPicPr>
            <a:picLocks noChangeAspect="1"/>
          </p:cNvPicPr>
          <p:nvPr/>
        </p:nvPicPr>
        <p:blipFill>
          <a:blip r:embed="rId3"/>
          <a:stretch>
            <a:fillRect/>
          </a:stretch>
        </p:blipFill>
        <p:spPr>
          <a:xfrm>
            <a:off x="10080285" y="170388"/>
            <a:ext cx="1886827" cy="590637"/>
          </a:xfrm>
          <a:prstGeom prst="rect">
            <a:avLst/>
          </a:prstGeom>
        </p:spPr>
      </p:pic>
      <p:sp>
        <p:nvSpPr>
          <p:cNvPr id="3" name="Rectangle 2"/>
          <p:cNvSpPr/>
          <p:nvPr/>
        </p:nvSpPr>
        <p:spPr>
          <a:xfrm>
            <a:off x="523664" y="4468384"/>
            <a:ext cx="5057775" cy="830997"/>
          </a:xfrm>
          <a:prstGeom prst="rect">
            <a:avLst/>
          </a:prstGeom>
        </p:spPr>
        <p:txBody>
          <a:bodyPr wrap="square">
            <a:spAutoFit/>
          </a:bodyPr>
          <a:lstStyle/>
          <a:p>
            <a:r>
              <a:rPr lang="en-CA" sz="1200" dirty="0">
                <a:latin typeface="Century Gothic" panose="020B0502020202020204" pitchFamily="34" charset="0"/>
              </a:rPr>
              <a:t>Review user stories in the product backlog to ensure the backlog </a:t>
            </a:r>
            <a:r>
              <a:rPr lang="en-CA" sz="1200" dirty="0" smtClean="0">
                <a:latin typeface="Century Gothic" panose="020B0502020202020204" pitchFamily="34" charset="0"/>
              </a:rPr>
              <a:t>is prioritized, </a:t>
            </a:r>
            <a:r>
              <a:rPr lang="en-CA" sz="1200" dirty="0">
                <a:latin typeface="Century Gothic" panose="020B0502020202020204" pitchFamily="34" charset="0"/>
              </a:rPr>
              <a:t>that the user stories have sufficient enough detail to estimate, </a:t>
            </a:r>
            <a:r>
              <a:rPr lang="en-CA" sz="1200" dirty="0" smtClean="0">
                <a:latin typeface="Century Gothic" panose="020B0502020202020204" pitchFamily="34" charset="0"/>
              </a:rPr>
              <a:t>and </a:t>
            </a:r>
            <a:r>
              <a:rPr lang="en-CA" sz="1200" dirty="0">
                <a:latin typeface="Century Gothic" panose="020B0502020202020204" pitchFamily="34" charset="0"/>
              </a:rPr>
              <a:t>that the items at the top of the backlog are getting closer to the definition of </a:t>
            </a:r>
            <a:r>
              <a:rPr lang="en-CA" sz="1200" dirty="0" smtClean="0">
                <a:latin typeface="Century Gothic" panose="020B0502020202020204" pitchFamily="34" charset="0"/>
              </a:rPr>
              <a:t>ready or done.</a:t>
            </a:r>
            <a:endParaRPr lang="en-CA" sz="1200" dirty="0">
              <a:latin typeface="Century Gothic" panose="020B0502020202020204" pitchFamily="34" charset="0"/>
            </a:endParaRPr>
          </a:p>
        </p:txBody>
      </p:sp>
      <p:sp>
        <p:nvSpPr>
          <p:cNvPr id="28"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a:solidFill>
                  <a:srgbClr val="73B632"/>
                </a:solidFill>
              </a:rPr>
              <a:t>Product Backlog Refinement</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664" y="990600"/>
            <a:ext cx="5057775" cy="2762250"/>
          </a:xfrm>
          <a:prstGeom prst="rect">
            <a:avLst/>
          </a:prstGeom>
          <a:noFill/>
          <a:ln w="9525">
            <a:solidFill>
              <a:srgbClr val="5B9BD5"/>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523664" y="4120573"/>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What?</a:t>
            </a:r>
            <a:endParaRPr lang="en-CA" sz="1600" b="1" dirty="0">
              <a:solidFill>
                <a:srgbClr val="EF4051"/>
              </a:solidFill>
            </a:endParaRPr>
          </a:p>
        </p:txBody>
      </p:sp>
      <p:sp>
        <p:nvSpPr>
          <p:cNvPr id="32" name="Rectangle 31"/>
          <p:cNvSpPr>
            <a:spLocks noChangeAspect="1"/>
          </p:cNvSpPr>
          <p:nvPr/>
        </p:nvSpPr>
        <p:spPr>
          <a:xfrm>
            <a:off x="6410771" y="1090359"/>
            <a:ext cx="5556341" cy="4519866"/>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CA" sz="1100" dirty="0">
              <a:solidFill>
                <a:schemeClr val="tx1"/>
              </a:solidFill>
              <a:latin typeface="Century Gothic" panose="020B0502020202020204" pitchFamily="34" charset="0"/>
            </a:endParaRPr>
          </a:p>
        </p:txBody>
      </p:sp>
      <p:sp>
        <p:nvSpPr>
          <p:cNvPr id="33" name="Title 1">
            <a:extLst>
              <a:ext uri="{FF2B5EF4-FFF2-40B4-BE49-F238E27FC236}">
                <a16:creationId xmlns:a16="http://schemas.microsoft.com/office/drawing/2014/main" xmlns="" id="{C4CC0F66-F716-9E4A-A350-90E627E348D3}"/>
              </a:ext>
            </a:extLst>
          </p:cNvPr>
          <p:cNvSpPr txBox="1">
            <a:spLocks/>
          </p:cNvSpPr>
          <p:nvPr/>
        </p:nvSpPr>
        <p:spPr bwMode="auto">
          <a:xfrm>
            <a:off x="6581563" y="1187355"/>
            <a:ext cx="83924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How?</a:t>
            </a:r>
            <a:endParaRPr lang="en-CA" sz="1600" b="1" dirty="0">
              <a:solidFill>
                <a:srgbClr val="E47623"/>
              </a:solidFill>
            </a:endParaRPr>
          </a:p>
        </p:txBody>
      </p:sp>
      <p:sp>
        <p:nvSpPr>
          <p:cNvPr id="30" name="TextBox 29"/>
          <p:cNvSpPr txBox="1"/>
          <p:nvPr/>
        </p:nvSpPr>
        <p:spPr>
          <a:xfrm>
            <a:off x="6581563" y="1869845"/>
            <a:ext cx="5076825" cy="3416320"/>
          </a:xfrm>
          <a:prstGeom prst="rect">
            <a:avLst/>
          </a:prstGeom>
          <a:noFill/>
        </p:spPr>
        <p:txBody>
          <a:bodyPr wrap="square" rtlCol="0">
            <a:spAutoFit/>
          </a:bodyPr>
          <a:lstStyle/>
          <a:p>
            <a:r>
              <a:rPr lang="en-CA" sz="1200" b="1" dirty="0">
                <a:latin typeface="Century Gothic" panose="020B0502020202020204" pitchFamily="34" charset="0"/>
              </a:rPr>
              <a:t>1. Prepare</a:t>
            </a:r>
          </a:p>
          <a:p>
            <a:r>
              <a:rPr lang="en-CA" sz="1200" dirty="0">
                <a:latin typeface="Century Gothic" panose="020B0502020202020204" pitchFamily="34" charset="0"/>
              </a:rPr>
              <a:t>The Product Owner prepares and prioritizes a set of User Stories from the Product Backlog to be reviewed by the team in order to ready them for the next few sprints</a:t>
            </a:r>
          </a:p>
          <a:p>
            <a:r>
              <a:rPr lang="en-CA" sz="1200" b="1" dirty="0">
                <a:latin typeface="Century Gothic" panose="020B0502020202020204" pitchFamily="34" charset="0"/>
              </a:rPr>
              <a:t>2. Discuss</a:t>
            </a:r>
          </a:p>
          <a:p>
            <a:r>
              <a:rPr lang="en-CA" sz="1200" dirty="0">
                <a:latin typeface="Century Gothic" panose="020B0502020202020204" pitchFamily="34" charset="0"/>
              </a:rPr>
              <a:t>The team discusses the User Stories and identifies any assumptions or clarifications necessary for the User Story to meet the Definition of Ready</a:t>
            </a:r>
          </a:p>
          <a:p>
            <a:r>
              <a:rPr lang="en-CA" sz="1200" b="1" dirty="0">
                <a:latin typeface="Century Gothic" panose="020B0502020202020204" pitchFamily="34" charset="0"/>
              </a:rPr>
              <a:t>3. Release Plan</a:t>
            </a:r>
          </a:p>
          <a:p>
            <a:r>
              <a:rPr lang="en-CA" sz="1200" dirty="0">
                <a:latin typeface="Century Gothic" panose="020B0502020202020204" pitchFamily="34" charset="0"/>
              </a:rPr>
              <a:t>As user stories are refined, added to the backlog and removed from the backlog, the release plan is also adjusted </a:t>
            </a:r>
          </a:p>
          <a:p>
            <a:r>
              <a:rPr lang="en-CA" sz="1200" b="1" dirty="0">
                <a:latin typeface="Century Gothic" panose="020B0502020202020204" pitchFamily="34" charset="0"/>
              </a:rPr>
              <a:t>4. Estimate</a:t>
            </a:r>
          </a:p>
          <a:p>
            <a:r>
              <a:rPr lang="en-CA" sz="1200" dirty="0">
                <a:latin typeface="Century Gothic" panose="020B0502020202020204" pitchFamily="34" charset="0"/>
              </a:rPr>
              <a:t>User Stories without major assumptions or clarifications required are sized and prioritized by the team </a:t>
            </a:r>
          </a:p>
          <a:p>
            <a:r>
              <a:rPr lang="en-CA" sz="1200" b="1" dirty="0">
                <a:latin typeface="Century Gothic" panose="020B0502020202020204" pitchFamily="34" charset="0"/>
              </a:rPr>
              <a:t>5. Revise</a:t>
            </a:r>
          </a:p>
          <a:p>
            <a:r>
              <a:rPr lang="en-CA" sz="1200" dirty="0">
                <a:latin typeface="Century Gothic" panose="020B0502020202020204" pitchFamily="34" charset="0"/>
              </a:rPr>
              <a:t>The Product Owner takes any actions identified to revise and update the Product Backlog</a:t>
            </a:r>
          </a:p>
          <a:p>
            <a:endParaRPr lang="en-CA" sz="1200" dirty="0">
              <a:latin typeface="Century Gothic" panose="020B0502020202020204" pitchFamily="34" charset="0"/>
            </a:endParaRPr>
          </a:p>
        </p:txBody>
      </p:sp>
    </p:spTree>
    <p:extLst>
      <p:ext uri="{BB962C8B-B14F-4D97-AF65-F5344CB8AC3E}">
        <p14:creationId xmlns:p14="http://schemas.microsoft.com/office/powerpoint/2010/main" val="41429530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65346" y="1032120"/>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p:cNvSpPr/>
          <p:nvPr/>
        </p:nvSpPr>
        <p:spPr>
          <a:xfrm>
            <a:off x="2778036" y="1034903"/>
            <a:ext cx="9248619" cy="198690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val 1"/>
          <p:cNvSpPr/>
          <p:nvPr/>
        </p:nvSpPr>
        <p:spPr>
          <a:xfrm>
            <a:off x="450769" y="1315259"/>
            <a:ext cx="1998618" cy="2002536"/>
          </a:xfrm>
          <a:prstGeom prst="ellipse">
            <a:avLst/>
          </a:prstGeom>
          <a:solidFill>
            <a:schemeClr val="bg1"/>
          </a:solidFill>
          <a:ln>
            <a:solidFill>
              <a:srgbClr val="E47623"/>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828062" y="2669829"/>
            <a:ext cx="1264733" cy="331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lang="en-CA" sz="1200" b="1" dirty="0" smtClean="0">
                <a:solidFill>
                  <a:srgbClr val="E47623"/>
                </a:solidFill>
              </a:rPr>
              <a:t>Product Increment</a:t>
            </a:r>
            <a:endParaRPr kumimoji="0" lang="en-CA" sz="12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86" name="Rectangle 85"/>
          <p:cNvSpPr/>
          <p:nvPr/>
        </p:nvSpPr>
        <p:spPr>
          <a:xfrm>
            <a:off x="2778034" y="3120259"/>
            <a:ext cx="9248619" cy="359396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2972801" y="1302936"/>
            <a:ext cx="8766034" cy="425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dirty="0" smtClean="0">
                <a:solidFill>
                  <a:prstClr val="black"/>
                </a:solidFill>
              </a:rPr>
              <a:t>A Product Increment is the sum of all the Product Backlog items completed during a Sprint and the value of the increments of all previous Sprints</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3" name="Picture 2"/>
          <p:cNvPicPr>
            <a:picLocks noChangeAspect="1"/>
          </p:cNvPicPr>
          <p:nvPr/>
        </p:nvPicPr>
        <p:blipFill>
          <a:blip r:embed="rId2"/>
          <a:stretch>
            <a:fillRect/>
          </a:stretch>
        </p:blipFill>
        <p:spPr>
          <a:xfrm>
            <a:off x="4079218" y="3543498"/>
            <a:ext cx="6553200" cy="2505075"/>
          </a:xfrm>
          <a:prstGeom prst="rect">
            <a:avLst/>
          </a:prstGeom>
        </p:spPr>
      </p:pic>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972801" y="1736901"/>
            <a:ext cx="8766034" cy="425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dirty="0" smtClean="0">
                <a:solidFill>
                  <a:prstClr val="black"/>
                </a:solidFill>
              </a:rPr>
              <a:t>At the end of a Sprint, the new increment must be done. Which means it must be in useable condition and meet the Scrum Team’s Definition of Done</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2972801" y="2162373"/>
            <a:ext cx="8766034" cy="425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dirty="0" smtClean="0">
                <a:solidFill>
                  <a:prstClr val="black"/>
                </a:solidFill>
              </a:rPr>
              <a:t>This means that the goal of each Sprint is to add incremental value to the product. It may take a number of Sprints and increments to build enough value to release the completed work</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14" name="Group 13"/>
          <p:cNvGrpSpPr/>
          <p:nvPr/>
        </p:nvGrpSpPr>
        <p:grpSpPr>
          <a:xfrm>
            <a:off x="992878" y="1613860"/>
            <a:ext cx="914400" cy="914400"/>
            <a:chOff x="3932239" y="2452688"/>
            <a:chExt cx="461963" cy="417513"/>
          </a:xfrm>
        </p:grpSpPr>
        <p:sp>
          <p:nvSpPr>
            <p:cNvPr id="15" name="Freeform 526"/>
            <p:cNvSpPr>
              <a:spLocks noEditPoints="1"/>
            </p:cNvSpPr>
            <p:nvPr/>
          </p:nvSpPr>
          <p:spPr bwMode="auto">
            <a:xfrm>
              <a:off x="4005264" y="2566988"/>
              <a:ext cx="79375" cy="123825"/>
            </a:xfrm>
            <a:custGeom>
              <a:avLst/>
              <a:gdLst>
                <a:gd name="T0" fmla="*/ 40 w 44"/>
                <a:gd name="T1" fmla="*/ 68 h 68"/>
                <a:gd name="T2" fmla="*/ 38 w 44"/>
                <a:gd name="T3" fmla="*/ 67 h 68"/>
                <a:gd name="T4" fmla="*/ 2 w 44"/>
                <a:gd name="T5" fmla="*/ 47 h 68"/>
                <a:gd name="T6" fmla="*/ 0 w 44"/>
                <a:gd name="T7" fmla="*/ 44 h 68"/>
                <a:gd name="T8" fmla="*/ 0 w 44"/>
                <a:gd name="T9" fmla="*/ 4 h 68"/>
                <a:gd name="T10" fmla="*/ 2 w 44"/>
                <a:gd name="T11" fmla="*/ 1 h 68"/>
                <a:gd name="T12" fmla="*/ 6 w 44"/>
                <a:gd name="T13" fmla="*/ 1 h 68"/>
                <a:gd name="T14" fmla="*/ 42 w 44"/>
                <a:gd name="T15" fmla="*/ 21 h 68"/>
                <a:gd name="T16" fmla="*/ 44 w 44"/>
                <a:gd name="T17" fmla="*/ 24 h 68"/>
                <a:gd name="T18" fmla="*/ 44 w 44"/>
                <a:gd name="T19" fmla="*/ 64 h 68"/>
                <a:gd name="T20" fmla="*/ 42 w 44"/>
                <a:gd name="T21" fmla="*/ 67 h 68"/>
                <a:gd name="T22" fmla="*/ 40 w 44"/>
                <a:gd name="T23" fmla="*/ 68 h 68"/>
                <a:gd name="T24" fmla="*/ 8 w 44"/>
                <a:gd name="T25" fmla="*/ 42 h 68"/>
                <a:gd name="T26" fmla="*/ 36 w 44"/>
                <a:gd name="T27" fmla="*/ 57 h 68"/>
                <a:gd name="T28" fmla="*/ 36 w 44"/>
                <a:gd name="T29" fmla="*/ 26 h 68"/>
                <a:gd name="T30" fmla="*/ 8 w 44"/>
                <a:gd name="T31" fmla="*/ 11 h 68"/>
                <a:gd name="T32" fmla="*/ 8 w 44"/>
                <a:gd name="T33"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68">
                  <a:moveTo>
                    <a:pt x="40" y="68"/>
                  </a:moveTo>
                  <a:cubicBezTo>
                    <a:pt x="40" y="68"/>
                    <a:pt x="39" y="68"/>
                    <a:pt x="38" y="67"/>
                  </a:cubicBezTo>
                  <a:cubicBezTo>
                    <a:pt x="2" y="47"/>
                    <a:pt x="2" y="47"/>
                    <a:pt x="2" y="47"/>
                  </a:cubicBezTo>
                  <a:cubicBezTo>
                    <a:pt x="1" y="47"/>
                    <a:pt x="0" y="45"/>
                    <a:pt x="0" y="44"/>
                  </a:cubicBezTo>
                  <a:cubicBezTo>
                    <a:pt x="0" y="4"/>
                    <a:pt x="0" y="4"/>
                    <a:pt x="0" y="4"/>
                  </a:cubicBezTo>
                  <a:cubicBezTo>
                    <a:pt x="0" y="3"/>
                    <a:pt x="1" y="1"/>
                    <a:pt x="2" y="1"/>
                  </a:cubicBezTo>
                  <a:cubicBezTo>
                    <a:pt x="3" y="0"/>
                    <a:pt x="5" y="0"/>
                    <a:pt x="6" y="1"/>
                  </a:cubicBezTo>
                  <a:cubicBezTo>
                    <a:pt x="42" y="21"/>
                    <a:pt x="42" y="21"/>
                    <a:pt x="42" y="21"/>
                  </a:cubicBezTo>
                  <a:cubicBezTo>
                    <a:pt x="43" y="21"/>
                    <a:pt x="44" y="23"/>
                    <a:pt x="44" y="24"/>
                  </a:cubicBezTo>
                  <a:cubicBezTo>
                    <a:pt x="44" y="64"/>
                    <a:pt x="44" y="64"/>
                    <a:pt x="44" y="64"/>
                  </a:cubicBezTo>
                  <a:cubicBezTo>
                    <a:pt x="44" y="65"/>
                    <a:pt x="43" y="67"/>
                    <a:pt x="42" y="67"/>
                  </a:cubicBezTo>
                  <a:cubicBezTo>
                    <a:pt x="42" y="68"/>
                    <a:pt x="41" y="68"/>
                    <a:pt x="40" y="68"/>
                  </a:cubicBezTo>
                  <a:close/>
                  <a:moveTo>
                    <a:pt x="8" y="42"/>
                  </a:moveTo>
                  <a:cubicBezTo>
                    <a:pt x="36" y="57"/>
                    <a:pt x="36" y="57"/>
                    <a:pt x="36" y="57"/>
                  </a:cubicBezTo>
                  <a:cubicBezTo>
                    <a:pt x="36" y="26"/>
                    <a:pt x="36" y="26"/>
                    <a:pt x="36" y="26"/>
                  </a:cubicBezTo>
                  <a:cubicBezTo>
                    <a:pt x="8" y="11"/>
                    <a:pt x="8" y="11"/>
                    <a:pt x="8" y="11"/>
                  </a:cubicBezTo>
                  <a:lnTo>
                    <a:pt x="8" y="4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6" name="Freeform 527"/>
            <p:cNvSpPr>
              <a:spLocks/>
            </p:cNvSpPr>
            <p:nvPr/>
          </p:nvSpPr>
          <p:spPr bwMode="auto">
            <a:xfrm>
              <a:off x="4073526" y="2566988"/>
              <a:ext cx="76200" cy="120650"/>
            </a:xfrm>
            <a:custGeom>
              <a:avLst/>
              <a:gdLst>
                <a:gd name="T0" fmla="*/ 4 w 42"/>
                <a:gd name="T1" fmla="*/ 67 h 67"/>
                <a:gd name="T2" fmla="*/ 0 w 42"/>
                <a:gd name="T3" fmla="*/ 61 h 67"/>
                <a:gd name="T4" fmla="*/ 34 w 42"/>
                <a:gd name="T5" fmla="*/ 42 h 67"/>
                <a:gd name="T6" fmla="*/ 34 w 42"/>
                <a:gd name="T7" fmla="*/ 11 h 67"/>
                <a:gd name="T8" fmla="*/ 4 w 42"/>
                <a:gd name="T9" fmla="*/ 27 h 67"/>
                <a:gd name="T10" fmla="*/ 0 w 42"/>
                <a:gd name="T11" fmla="*/ 21 h 67"/>
                <a:gd name="T12" fmla="*/ 36 w 42"/>
                <a:gd name="T13" fmla="*/ 1 h 67"/>
                <a:gd name="T14" fmla="*/ 40 w 42"/>
                <a:gd name="T15" fmla="*/ 1 h 67"/>
                <a:gd name="T16" fmla="*/ 42 w 42"/>
                <a:gd name="T17" fmla="*/ 4 h 67"/>
                <a:gd name="T18" fmla="*/ 42 w 42"/>
                <a:gd name="T19" fmla="*/ 44 h 67"/>
                <a:gd name="T20" fmla="*/ 40 w 42"/>
                <a:gd name="T21" fmla="*/ 47 h 67"/>
                <a:gd name="T22" fmla="*/ 4 w 42"/>
                <a:gd name="T2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67">
                  <a:moveTo>
                    <a:pt x="4" y="67"/>
                  </a:moveTo>
                  <a:cubicBezTo>
                    <a:pt x="0" y="61"/>
                    <a:pt x="0" y="61"/>
                    <a:pt x="0" y="61"/>
                  </a:cubicBezTo>
                  <a:cubicBezTo>
                    <a:pt x="34" y="42"/>
                    <a:pt x="34" y="42"/>
                    <a:pt x="34" y="42"/>
                  </a:cubicBezTo>
                  <a:cubicBezTo>
                    <a:pt x="34" y="11"/>
                    <a:pt x="34" y="11"/>
                    <a:pt x="34" y="11"/>
                  </a:cubicBezTo>
                  <a:cubicBezTo>
                    <a:pt x="4" y="27"/>
                    <a:pt x="4" y="27"/>
                    <a:pt x="4" y="27"/>
                  </a:cubicBezTo>
                  <a:cubicBezTo>
                    <a:pt x="0" y="21"/>
                    <a:pt x="0" y="21"/>
                    <a:pt x="0" y="21"/>
                  </a:cubicBezTo>
                  <a:cubicBezTo>
                    <a:pt x="36" y="1"/>
                    <a:pt x="36" y="1"/>
                    <a:pt x="36" y="1"/>
                  </a:cubicBezTo>
                  <a:cubicBezTo>
                    <a:pt x="38" y="0"/>
                    <a:pt x="39" y="0"/>
                    <a:pt x="40" y="1"/>
                  </a:cubicBezTo>
                  <a:cubicBezTo>
                    <a:pt x="41" y="1"/>
                    <a:pt x="42" y="3"/>
                    <a:pt x="42" y="4"/>
                  </a:cubicBezTo>
                  <a:cubicBezTo>
                    <a:pt x="42" y="44"/>
                    <a:pt x="42" y="44"/>
                    <a:pt x="42" y="44"/>
                  </a:cubicBezTo>
                  <a:cubicBezTo>
                    <a:pt x="42" y="45"/>
                    <a:pt x="41" y="47"/>
                    <a:pt x="40" y="47"/>
                  </a:cubicBezTo>
                  <a:lnTo>
                    <a:pt x="4" y="6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7" name="Freeform 528"/>
            <p:cNvSpPr>
              <a:spLocks/>
            </p:cNvSpPr>
            <p:nvPr/>
          </p:nvSpPr>
          <p:spPr bwMode="auto">
            <a:xfrm>
              <a:off x="4008439" y="2532063"/>
              <a:ext cx="136525" cy="47625"/>
            </a:xfrm>
            <a:custGeom>
              <a:avLst/>
              <a:gdLst>
                <a:gd name="T0" fmla="*/ 72 w 76"/>
                <a:gd name="T1" fmla="*/ 27 h 27"/>
                <a:gd name="T2" fmla="*/ 38 w 76"/>
                <a:gd name="T3" fmla="*/ 9 h 27"/>
                <a:gd name="T4" fmla="*/ 4 w 76"/>
                <a:gd name="T5" fmla="*/ 27 h 27"/>
                <a:gd name="T6" fmla="*/ 0 w 76"/>
                <a:gd name="T7" fmla="*/ 21 h 27"/>
                <a:gd name="T8" fmla="*/ 36 w 76"/>
                <a:gd name="T9" fmla="*/ 1 h 27"/>
                <a:gd name="T10" fmla="*/ 40 w 76"/>
                <a:gd name="T11" fmla="*/ 1 h 27"/>
                <a:gd name="T12" fmla="*/ 76 w 76"/>
                <a:gd name="T13" fmla="*/ 21 h 27"/>
                <a:gd name="T14" fmla="*/ 72 w 76"/>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
                  <a:moveTo>
                    <a:pt x="72" y="27"/>
                  </a:moveTo>
                  <a:cubicBezTo>
                    <a:pt x="38" y="9"/>
                    <a:pt x="38" y="9"/>
                    <a:pt x="38" y="9"/>
                  </a:cubicBezTo>
                  <a:cubicBezTo>
                    <a:pt x="4" y="27"/>
                    <a:pt x="4" y="27"/>
                    <a:pt x="4" y="27"/>
                  </a:cubicBezTo>
                  <a:cubicBezTo>
                    <a:pt x="0" y="21"/>
                    <a:pt x="0" y="21"/>
                    <a:pt x="0" y="21"/>
                  </a:cubicBezTo>
                  <a:cubicBezTo>
                    <a:pt x="36" y="1"/>
                    <a:pt x="36" y="1"/>
                    <a:pt x="36" y="1"/>
                  </a:cubicBezTo>
                  <a:cubicBezTo>
                    <a:pt x="37" y="0"/>
                    <a:pt x="39" y="0"/>
                    <a:pt x="40" y="1"/>
                  </a:cubicBezTo>
                  <a:cubicBezTo>
                    <a:pt x="76" y="21"/>
                    <a:pt x="76" y="21"/>
                    <a:pt x="76" y="21"/>
                  </a:cubicBezTo>
                  <a:lnTo>
                    <a:pt x="72"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8" name="Rectangle 529"/>
            <p:cNvSpPr>
              <a:spLocks noChangeArrowheads="1"/>
            </p:cNvSpPr>
            <p:nvPr/>
          </p:nvSpPr>
          <p:spPr bwMode="auto">
            <a:xfrm>
              <a:off x="4178301" y="2560638"/>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9" name="Rectangle 530"/>
            <p:cNvSpPr>
              <a:spLocks noChangeArrowheads="1"/>
            </p:cNvSpPr>
            <p:nvPr/>
          </p:nvSpPr>
          <p:spPr bwMode="auto">
            <a:xfrm>
              <a:off x="4178301" y="2603500"/>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0" name="Rectangle 531"/>
            <p:cNvSpPr>
              <a:spLocks noChangeArrowheads="1"/>
            </p:cNvSpPr>
            <p:nvPr/>
          </p:nvSpPr>
          <p:spPr bwMode="auto">
            <a:xfrm>
              <a:off x="4178301" y="2646363"/>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1" name="Rectangle 532"/>
            <p:cNvSpPr>
              <a:spLocks noChangeArrowheads="1"/>
            </p:cNvSpPr>
            <p:nvPr/>
          </p:nvSpPr>
          <p:spPr bwMode="auto">
            <a:xfrm>
              <a:off x="4206876" y="2552700"/>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2" name="Rectangle 533"/>
            <p:cNvSpPr>
              <a:spLocks noChangeArrowheads="1"/>
            </p:cNvSpPr>
            <p:nvPr/>
          </p:nvSpPr>
          <p:spPr bwMode="auto">
            <a:xfrm>
              <a:off x="4278314" y="2595563"/>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3" name="Rectangle 534"/>
            <p:cNvSpPr>
              <a:spLocks noChangeArrowheads="1"/>
            </p:cNvSpPr>
            <p:nvPr/>
          </p:nvSpPr>
          <p:spPr bwMode="auto">
            <a:xfrm>
              <a:off x="4235451" y="264001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 name="Freeform 535"/>
            <p:cNvSpPr>
              <a:spLocks noEditPoints="1"/>
            </p:cNvSpPr>
            <p:nvPr/>
          </p:nvSpPr>
          <p:spPr bwMode="auto">
            <a:xfrm>
              <a:off x="3932239" y="2452688"/>
              <a:ext cx="461963" cy="346075"/>
            </a:xfrm>
            <a:custGeom>
              <a:avLst/>
              <a:gdLst>
                <a:gd name="T0" fmla="*/ 240 w 256"/>
                <a:gd name="T1" fmla="*/ 192 h 192"/>
                <a:gd name="T2" fmla="*/ 16 w 256"/>
                <a:gd name="T3" fmla="*/ 192 h 192"/>
                <a:gd name="T4" fmla="*/ 0 w 256"/>
                <a:gd name="T5" fmla="*/ 176 h 192"/>
                <a:gd name="T6" fmla="*/ 0 w 256"/>
                <a:gd name="T7" fmla="*/ 16 h 192"/>
                <a:gd name="T8" fmla="*/ 16 w 256"/>
                <a:gd name="T9" fmla="*/ 0 h 192"/>
                <a:gd name="T10" fmla="*/ 240 w 256"/>
                <a:gd name="T11" fmla="*/ 0 h 192"/>
                <a:gd name="T12" fmla="*/ 256 w 256"/>
                <a:gd name="T13" fmla="*/ 16 h 192"/>
                <a:gd name="T14" fmla="*/ 256 w 256"/>
                <a:gd name="T15" fmla="*/ 176 h 192"/>
                <a:gd name="T16" fmla="*/ 240 w 256"/>
                <a:gd name="T17" fmla="*/ 192 h 192"/>
                <a:gd name="T18" fmla="*/ 16 w 256"/>
                <a:gd name="T19" fmla="*/ 8 h 192"/>
                <a:gd name="T20" fmla="*/ 8 w 256"/>
                <a:gd name="T21" fmla="*/ 16 h 192"/>
                <a:gd name="T22" fmla="*/ 8 w 256"/>
                <a:gd name="T23" fmla="*/ 176 h 192"/>
                <a:gd name="T24" fmla="*/ 16 w 256"/>
                <a:gd name="T25" fmla="*/ 184 h 192"/>
                <a:gd name="T26" fmla="*/ 240 w 256"/>
                <a:gd name="T27" fmla="*/ 184 h 192"/>
                <a:gd name="T28" fmla="*/ 248 w 256"/>
                <a:gd name="T29" fmla="*/ 176 h 192"/>
                <a:gd name="T30" fmla="*/ 248 w 256"/>
                <a:gd name="T31" fmla="*/ 16 h 192"/>
                <a:gd name="T32" fmla="*/ 240 w 256"/>
                <a:gd name="T33" fmla="*/ 8 h 192"/>
                <a:gd name="T34" fmla="*/ 16 w 256"/>
                <a:gd name="T35" fmla="*/ 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6" h="192">
                  <a:moveTo>
                    <a:pt x="240" y="192"/>
                  </a:moveTo>
                  <a:cubicBezTo>
                    <a:pt x="16" y="192"/>
                    <a:pt x="16" y="192"/>
                    <a:pt x="16" y="192"/>
                  </a:cubicBezTo>
                  <a:cubicBezTo>
                    <a:pt x="7" y="192"/>
                    <a:pt x="0" y="185"/>
                    <a:pt x="0" y="176"/>
                  </a:cubicBezTo>
                  <a:cubicBezTo>
                    <a:pt x="0" y="16"/>
                    <a:pt x="0" y="16"/>
                    <a:pt x="0" y="16"/>
                  </a:cubicBezTo>
                  <a:cubicBezTo>
                    <a:pt x="0" y="7"/>
                    <a:pt x="7" y="0"/>
                    <a:pt x="16" y="0"/>
                  </a:cubicBezTo>
                  <a:cubicBezTo>
                    <a:pt x="240" y="0"/>
                    <a:pt x="240" y="0"/>
                    <a:pt x="240" y="0"/>
                  </a:cubicBezTo>
                  <a:cubicBezTo>
                    <a:pt x="249" y="0"/>
                    <a:pt x="256" y="7"/>
                    <a:pt x="256" y="16"/>
                  </a:cubicBezTo>
                  <a:cubicBezTo>
                    <a:pt x="256" y="176"/>
                    <a:pt x="256" y="176"/>
                    <a:pt x="256" y="176"/>
                  </a:cubicBezTo>
                  <a:cubicBezTo>
                    <a:pt x="256" y="185"/>
                    <a:pt x="249" y="192"/>
                    <a:pt x="240" y="192"/>
                  </a:cubicBezTo>
                  <a:close/>
                  <a:moveTo>
                    <a:pt x="16" y="8"/>
                  </a:moveTo>
                  <a:cubicBezTo>
                    <a:pt x="12" y="8"/>
                    <a:pt x="8" y="12"/>
                    <a:pt x="8" y="16"/>
                  </a:cubicBezTo>
                  <a:cubicBezTo>
                    <a:pt x="8" y="176"/>
                    <a:pt x="8" y="176"/>
                    <a:pt x="8" y="176"/>
                  </a:cubicBezTo>
                  <a:cubicBezTo>
                    <a:pt x="8" y="180"/>
                    <a:pt x="12" y="184"/>
                    <a:pt x="16" y="184"/>
                  </a:cubicBezTo>
                  <a:cubicBezTo>
                    <a:pt x="240" y="184"/>
                    <a:pt x="240" y="184"/>
                    <a:pt x="240" y="184"/>
                  </a:cubicBezTo>
                  <a:cubicBezTo>
                    <a:pt x="245" y="184"/>
                    <a:pt x="248" y="180"/>
                    <a:pt x="248" y="176"/>
                  </a:cubicBezTo>
                  <a:cubicBezTo>
                    <a:pt x="248" y="16"/>
                    <a:pt x="248" y="16"/>
                    <a:pt x="248" y="16"/>
                  </a:cubicBezTo>
                  <a:cubicBezTo>
                    <a:pt x="248" y="12"/>
                    <a:pt x="245" y="8"/>
                    <a:pt x="240" y="8"/>
                  </a:cubicBezTo>
                  <a:lnTo>
                    <a:pt x="16"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 name="Freeform 536"/>
            <p:cNvSpPr>
              <a:spLocks/>
            </p:cNvSpPr>
            <p:nvPr/>
          </p:nvSpPr>
          <p:spPr bwMode="auto">
            <a:xfrm>
              <a:off x="4198939" y="2789238"/>
              <a:ext cx="28575" cy="76200"/>
            </a:xfrm>
            <a:custGeom>
              <a:avLst/>
              <a:gdLst>
                <a:gd name="T0" fmla="*/ 9 w 18"/>
                <a:gd name="T1" fmla="*/ 48 h 48"/>
                <a:gd name="T2" fmla="*/ 0 w 18"/>
                <a:gd name="T3" fmla="*/ 2 h 48"/>
                <a:gd name="T4" fmla="*/ 9 w 18"/>
                <a:gd name="T5" fmla="*/ 0 h 48"/>
                <a:gd name="T6" fmla="*/ 18 w 18"/>
                <a:gd name="T7" fmla="*/ 45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2"/>
                  </a:lnTo>
                  <a:lnTo>
                    <a:pt x="9" y="0"/>
                  </a:lnTo>
                  <a:lnTo>
                    <a:pt x="18" y="45"/>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 name="Freeform 537"/>
            <p:cNvSpPr>
              <a:spLocks/>
            </p:cNvSpPr>
            <p:nvPr/>
          </p:nvSpPr>
          <p:spPr bwMode="auto">
            <a:xfrm>
              <a:off x="4098926" y="2789238"/>
              <a:ext cx="28575" cy="76200"/>
            </a:xfrm>
            <a:custGeom>
              <a:avLst/>
              <a:gdLst>
                <a:gd name="T0" fmla="*/ 9 w 18"/>
                <a:gd name="T1" fmla="*/ 48 h 48"/>
                <a:gd name="T2" fmla="*/ 0 w 18"/>
                <a:gd name="T3" fmla="*/ 45 h 48"/>
                <a:gd name="T4" fmla="*/ 9 w 18"/>
                <a:gd name="T5" fmla="*/ 0 h 48"/>
                <a:gd name="T6" fmla="*/ 18 w 18"/>
                <a:gd name="T7" fmla="*/ 2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45"/>
                  </a:lnTo>
                  <a:lnTo>
                    <a:pt x="9" y="0"/>
                  </a:lnTo>
                  <a:lnTo>
                    <a:pt x="18" y="2"/>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7" name="Rectangle 538"/>
            <p:cNvSpPr>
              <a:spLocks noChangeArrowheads="1"/>
            </p:cNvSpPr>
            <p:nvPr/>
          </p:nvSpPr>
          <p:spPr bwMode="auto">
            <a:xfrm>
              <a:off x="4070351" y="2855913"/>
              <a:ext cx="1873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8" name="Rectangle 539"/>
            <p:cNvSpPr>
              <a:spLocks noChangeArrowheads="1"/>
            </p:cNvSpPr>
            <p:nvPr/>
          </p:nvSpPr>
          <p:spPr bwMode="auto">
            <a:xfrm>
              <a:off x="4156076" y="275431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9" name="Freeform 540"/>
            <p:cNvSpPr>
              <a:spLocks noEditPoints="1"/>
            </p:cNvSpPr>
            <p:nvPr/>
          </p:nvSpPr>
          <p:spPr bwMode="auto">
            <a:xfrm>
              <a:off x="3962401" y="2481263"/>
              <a:ext cx="403225" cy="258763"/>
            </a:xfrm>
            <a:custGeom>
              <a:avLst/>
              <a:gdLst>
                <a:gd name="T0" fmla="*/ 254 w 254"/>
                <a:gd name="T1" fmla="*/ 163 h 163"/>
                <a:gd name="T2" fmla="*/ 0 w 254"/>
                <a:gd name="T3" fmla="*/ 163 h 163"/>
                <a:gd name="T4" fmla="*/ 0 w 254"/>
                <a:gd name="T5" fmla="*/ 0 h 163"/>
                <a:gd name="T6" fmla="*/ 254 w 254"/>
                <a:gd name="T7" fmla="*/ 0 h 163"/>
                <a:gd name="T8" fmla="*/ 254 w 254"/>
                <a:gd name="T9" fmla="*/ 163 h 163"/>
                <a:gd name="T10" fmla="*/ 9 w 254"/>
                <a:gd name="T11" fmla="*/ 154 h 163"/>
                <a:gd name="T12" fmla="*/ 245 w 254"/>
                <a:gd name="T13" fmla="*/ 154 h 163"/>
                <a:gd name="T14" fmla="*/ 245 w 254"/>
                <a:gd name="T15" fmla="*/ 9 h 163"/>
                <a:gd name="T16" fmla="*/ 9 w 254"/>
                <a:gd name="T17" fmla="*/ 9 h 163"/>
                <a:gd name="T18" fmla="*/ 9 w 254"/>
                <a:gd name="T19" fmla="*/ 15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163">
                  <a:moveTo>
                    <a:pt x="254" y="163"/>
                  </a:moveTo>
                  <a:lnTo>
                    <a:pt x="0" y="163"/>
                  </a:lnTo>
                  <a:lnTo>
                    <a:pt x="0" y="0"/>
                  </a:lnTo>
                  <a:lnTo>
                    <a:pt x="254" y="0"/>
                  </a:lnTo>
                  <a:lnTo>
                    <a:pt x="254" y="163"/>
                  </a:lnTo>
                  <a:close/>
                  <a:moveTo>
                    <a:pt x="9" y="154"/>
                  </a:moveTo>
                  <a:lnTo>
                    <a:pt x="245" y="154"/>
                  </a:lnTo>
                  <a:lnTo>
                    <a:pt x="245" y="9"/>
                  </a:lnTo>
                  <a:lnTo>
                    <a:pt x="9" y="9"/>
                  </a:lnTo>
                  <a:lnTo>
                    <a:pt x="9" y="1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Product Increment</a:t>
            </a:r>
            <a:endParaRPr kumimoji="0" lang="en-CA" sz="28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500" b="1" noProof="0" dirty="0" smtClean="0">
                <a:solidFill>
                  <a:prstClr val="black"/>
                </a:solidFill>
              </a:rPr>
              <a:t>An increment of value that has been completed in the last Sprint and all previously delivered value</a:t>
            </a:r>
            <a:endParaRPr kumimoji="0" lang="en-CA" sz="1500" b="1" i="0" u="none" strike="noStrike" kern="1200" cap="none" spc="0" normalizeH="0" baseline="0" noProof="0" dirty="0">
              <a:ln>
                <a:noFill/>
              </a:ln>
              <a:solidFill>
                <a:prstClr val="black"/>
              </a:solidFill>
              <a:effectLst/>
              <a:uLnTx/>
              <a:uFillTx/>
            </a:endParaRPr>
          </a:p>
        </p:txBody>
      </p:sp>
      <p:pic>
        <p:nvPicPr>
          <p:cNvPr id="34" name="Picture 33"/>
          <p:cNvPicPr>
            <a:picLocks noChangeAspect="1"/>
          </p:cNvPicPr>
          <p:nvPr/>
        </p:nvPicPr>
        <p:blipFill>
          <a:blip r:embed="rId3"/>
          <a:stretch>
            <a:fillRect/>
          </a:stretch>
        </p:blipFill>
        <p:spPr>
          <a:xfrm>
            <a:off x="10080285" y="170388"/>
            <a:ext cx="1886827" cy="590637"/>
          </a:xfrm>
          <a:prstGeom prst="rect">
            <a:avLst/>
          </a:prstGeom>
        </p:spPr>
      </p:pic>
    </p:spTree>
    <p:extLst>
      <p:ext uri="{BB962C8B-B14F-4D97-AF65-F5344CB8AC3E}">
        <p14:creationId xmlns:p14="http://schemas.microsoft.com/office/powerpoint/2010/main" val="360301609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9201846"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kumimoji="0" lang="en-CA" sz="28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How Will You Know Delivery </a:t>
            </a:r>
            <a:r>
              <a:rPr lang="en-CA" sz="2800" b="1" dirty="0" smtClean="0">
                <a:solidFill>
                  <a:srgbClr val="73B632"/>
                </a:solidFill>
              </a:rPr>
              <a:t>is </a:t>
            </a:r>
            <a:r>
              <a:rPr lang="en-CA" sz="2800" b="1" dirty="0">
                <a:solidFill>
                  <a:srgbClr val="73B632"/>
                </a:solidFill>
              </a:rPr>
              <a:t>Ready to Transition?</a:t>
            </a:r>
            <a:endParaRPr kumimoji="0" lang="en-CA" sz="28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23717" y="675307"/>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know you are done when…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44" name="Group 43"/>
          <p:cNvGrpSpPr/>
          <p:nvPr/>
        </p:nvGrpSpPr>
        <p:grpSpPr>
          <a:xfrm>
            <a:off x="6217285" y="2221523"/>
            <a:ext cx="4995949" cy="2414954"/>
            <a:chOff x="6475193" y="1014153"/>
            <a:chExt cx="4995949" cy="2414954"/>
          </a:xfrm>
        </p:grpSpPr>
        <p:sp>
          <p:nvSpPr>
            <p:cNvPr id="35" name="Rectangle 34"/>
            <p:cNvSpPr/>
            <p:nvPr/>
          </p:nvSpPr>
          <p:spPr>
            <a:xfrm>
              <a:off x="6475193" y="1014153"/>
              <a:ext cx="4995949" cy="2414954"/>
            </a:xfrm>
            <a:prstGeom prst="rect">
              <a:avLst/>
            </a:prstGeom>
            <a:solidFill>
              <a:schemeClr val="bg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591571" y="1159732"/>
              <a:ext cx="4763193" cy="21280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val 35"/>
            <p:cNvSpPr/>
            <p:nvPr/>
          </p:nvSpPr>
          <p:spPr>
            <a:xfrm>
              <a:off x="6654910" y="1222078"/>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val 36"/>
            <p:cNvSpPr/>
            <p:nvPr/>
          </p:nvSpPr>
          <p:spPr>
            <a:xfrm>
              <a:off x="11228027" y="119714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p:cNvSpPr/>
            <p:nvPr/>
          </p:nvSpPr>
          <p:spPr>
            <a:xfrm>
              <a:off x="6654910"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p:cNvSpPr/>
            <p:nvPr/>
          </p:nvSpPr>
          <p:spPr>
            <a:xfrm>
              <a:off x="11228027" y="3185760"/>
              <a:ext cx="58189" cy="49876"/>
            </a:xfrm>
            <a:prstGeom prst="ellipse">
              <a:avLst/>
            </a:prstGeom>
            <a:solidFill>
              <a:schemeClr val="bg1">
                <a:lumMod val="50000"/>
              </a:schemeClr>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Title 1">
              <a:extLst>
                <a:ext uri="{FF2B5EF4-FFF2-40B4-BE49-F238E27FC236}">
                  <a16:creationId xmlns:a16="http://schemas.microsoft.com/office/drawing/2014/main" xmlns="" id="{C4CC0F66-F716-9E4A-A350-90E627E348D3}"/>
                </a:ext>
              </a:extLst>
            </p:cNvPr>
            <p:cNvSpPr txBox="1">
              <a:spLocks/>
            </p:cNvSpPr>
            <p:nvPr/>
          </p:nvSpPr>
          <p:spPr bwMode="auto">
            <a:xfrm>
              <a:off x="6757484" y="1403437"/>
              <a:ext cx="1838912" cy="236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Considerations</a:t>
              </a:r>
              <a:endParaRPr kumimoji="0" lang="en-CA" sz="16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sp>
          <p:nvSpPr>
            <p:cNvPr id="42" name="Title 1">
              <a:extLst>
                <a:ext uri="{FF2B5EF4-FFF2-40B4-BE49-F238E27FC236}">
                  <a16:creationId xmlns:a16="http://schemas.microsoft.com/office/drawing/2014/main" xmlns="" id="{C4CC0F66-F716-9E4A-A350-90E627E348D3}"/>
                </a:ext>
              </a:extLst>
            </p:cNvPr>
            <p:cNvSpPr txBox="1">
              <a:spLocks/>
            </p:cNvSpPr>
            <p:nvPr/>
          </p:nvSpPr>
          <p:spPr bwMode="auto">
            <a:xfrm>
              <a:off x="6795099" y="1877733"/>
              <a:ext cx="4142164" cy="383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For major initiatives with a dedicated team, you can begin Delivery with the mundane things that are not controversial and may not require user testing.</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3" name="Title 1">
              <a:extLst>
                <a:ext uri="{FF2B5EF4-FFF2-40B4-BE49-F238E27FC236}">
                  <a16:creationId xmlns:a16="http://schemas.microsoft.com/office/drawing/2014/main" xmlns="" id="{C4CC0F66-F716-9E4A-A350-90E627E348D3}"/>
                </a:ext>
              </a:extLst>
            </p:cNvPr>
            <p:cNvSpPr txBox="1">
              <a:spLocks/>
            </p:cNvSpPr>
            <p:nvPr/>
          </p:nvSpPr>
          <p:spPr bwMode="auto">
            <a:xfrm>
              <a:off x="6795099" y="2291549"/>
              <a:ext cx="4432928" cy="8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Delivery has more constraints than Discovery so careful planning needs to be done before starting, such as ensuring the right technical resource are secured for the selected architecture.</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sp>
        <p:nvSpPr>
          <p:cNvPr id="106" name="Rectangle 105"/>
          <p:cNvSpPr/>
          <p:nvPr/>
        </p:nvSpPr>
        <p:spPr>
          <a:xfrm>
            <a:off x="571830" y="3429000"/>
            <a:ext cx="5348424" cy="1545598"/>
          </a:xfrm>
          <a:prstGeom prst="rect">
            <a:avLst/>
          </a:prstGeom>
          <a:solidFill>
            <a:schemeClr val="bg1"/>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TextBox 106"/>
          <p:cNvSpPr txBox="1"/>
          <p:nvPr/>
        </p:nvSpPr>
        <p:spPr>
          <a:xfrm>
            <a:off x="673907" y="3490732"/>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Supporting Artifacts :</a:t>
            </a:r>
            <a:endParaRPr kumimoji="0" lang="fr-CA"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8" name="TextBox 107"/>
          <p:cNvSpPr txBox="1"/>
          <p:nvPr/>
        </p:nvSpPr>
        <p:spPr>
          <a:xfrm>
            <a:off x="1209791" y="4299955"/>
            <a:ext cx="459781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You have a Release Test Plan for the entire release</a:t>
            </a:r>
          </a:p>
        </p:txBody>
      </p:sp>
      <p:sp>
        <p:nvSpPr>
          <p:cNvPr id="109" name="TextBox 108"/>
          <p:cNvSpPr txBox="1"/>
          <p:nvPr/>
        </p:nvSpPr>
        <p:spPr>
          <a:xfrm>
            <a:off x="1209791" y="3917178"/>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Refined Product Backlog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6" name="Rectangle 55"/>
          <p:cNvSpPr/>
          <p:nvPr/>
        </p:nvSpPr>
        <p:spPr>
          <a:xfrm>
            <a:off x="571830" y="2106514"/>
            <a:ext cx="5348424" cy="969465"/>
          </a:xfrm>
          <a:prstGeom prst="rect">
            <a:avLst/>
          </a:prstGeom>
          <a:solidFill>
            <a:srgbClr val="233976"/>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TextBox 56"/>
          <p:cNvSpPr txBox="1"/>
          <p:nvPr/>
        </p:nvSpPr>
        <p:spPr>
          <a:xfrm>
            <a:off x="674216" y="2124089"/>
            <a:ext cx="488550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smtClean="0">
                <a:ln>
                  <a:noFill/>
                </a:ln>
                <a:solidFill>
                  <a:schemeClr val="bg1"/>
                </a:solidFill>
                <a:effectLst/>
                <a:uLnTx/>
                <a:uFillTx/>
                <a:latin typeface="Calibri" panose="020F0502020204030204"/>
                <a:ea typeface="+mn-ea"/>
                <a:cs typeface="+mn-cs"/>
              </a:rPr>
              <a:t>Required for Completion : </a:t>
            </a:r>
            <a:endParaRPr kumimoji="0" lang="fr-CA" sz="1800" b="1"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59" name="TextBox 58"/>
          <p:cNvSpPr txBox="1"/>
          <p:nvPr/>
        </p:nvSpPr>
        <p:spPr>
          <a:xfrm>
            <a:off x="1210100" y="2550535"/>
            <a:ext cx="44352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panose="020F0502020204030204"/>
                <a:ea typeface="+mn-ea"/>
                <a:cs typeface="+mn-cs"/>
              </a:rPr>
              <a:t>Product Increment</a:t>
            </a:r>
            <a:endParaRPr kumimoji="0" lang="fr-CA"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118" name="Oval 117"/>
          <p:cNvSpPr/>
          <p:nvPr/>
        </p:nvSpPr>
        <p:spPr>
          <a:xfrm>
            <a:off x="810938" y="2543575"/>
            <a:ext cx="371552" cy="370854"/>
          </a:xfrm>
          <a:prstGeom prst="ellipse">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9" name="Group 118"/>
          <p:cNvGrpSpPr/>
          <p:nvPr/>
        </p:nvGrpSpPr>
        <p:grpSpPr>
          <a:xfrm>
            <a:off x="911718" y="2644332"/>
            <a:ext cx="169991" cy="169340"/>
            <a:chOff x="3932239" y="2452688"/>
            <a:chExt cx="461963" cy="417513"/>
          </a:xfrm>
          <a:solidFill>
            <a:schemeClr val="bg1"/>
          </a:solidFill>
        </p:grpSpPr>
        <p:sp>
          <p:nvSpPr>
            <p:cNvPr id="120" name="Freeform 526"/>
            <p:cNvSpPr>
              <a:spLocks noEditPoints="1"/>
            </p:cNvSpPr>
            <p:nvPr/>
          </p:nvSpPr>
          <p:spPr bwMode="auto">
            <a:xfrm>
              <a:off x="4005264" y="2566988"/>
              <a:ext cx="79375" cy="123825"/>
            </a:xfrm>
            <a:custGeom>
              <a:avLst/>
              <a:gdLst>
                <a:gd name="T0" fmla="*/ 40 w 44"/>
                <a:gd name="T1" fmla="*/ 68 h 68"/>
                <a:gd name="T2" fmla="*/ 38 w 44"/>
                <a:gd name="T3" fmla="*/ 67 h 68"/>
                <a:gd name="T4" fmla="*/ 2 w 44"/>
                <a:gd name="T5" fmla="*/ 47 h 68"/>
                <a:gd name="T6" fmla="*/ 0 w 44"/>
                <a:gd name="T7" fmla="*/ 44 h 68"/>
                <a:gd name="T8" fmla="*/ 0 w 44"/>
                <a:gd name="T9" fmla="*/ 4 h 68"/>
                <a:gd name="T10" fmla="*/ 2 w 44"/>
                <a:gd name="T11" fmla="*/ 1 h 68"/>
                <a:gd name="T12" fmla="*/ 6 w 44"/>
                <a:gd name="T13" fmla="*/ 1 h 68"/>
                <a:gd name="T14" fmla="*/ 42 w 44"/>
                <a:gd name="T15" fmla="*/ 21 h 68"/>
                <a:gd name="T16" fmla="*/ 44 w 44"/>
                <a:gd name="T17" fmla="*/ 24 h 68"/>
                <a:gd name="T18" fmla="*/ 44 w 44"/>
                <a:gd name="T19" fmla="*/ 64 h 68"/>
                <a:gd name="T20" fmla="*/ 42 w 44"/>
                <a:gd name="T21" fmla="*/ 67 h 68"/>
                <a:gd name="T22" fmla="*/ 40 w 44"/>
                <a:gd name="T23" fmla="*/ 68 h 68"/>
                <a:gd name="T24" fmla="*/ 8 w 44"/>
                <a:gd name="T25" fmla="*/ 42 h 68"/>
                <a:gd name="T26" fmla="*/ 36 w 44"/>
                <a:gd name="T27" fmla="*/ 57 h 68"/>
                <a:gd name="T28" fmla="*/ 36 w 44"/>
                <a:gd name="T29" fmla="*/ 26 h 68"/>
                <a:gd name="T30" fmla="*/ 8 w 44"/>
                <a:gd name="T31" fmla="*/ 11 h 68"/>
                <a:gd name="T32" fmla="*/ 8 w 44"/>
                <a:gd name="T33"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68">
                  <a:moveTo>
                    <a:pt x="40" y="68"/>
                  </a:moveTo>
                  <a:cubicBezTo>
                    <a:pt x="40" y="68"/>
                    <a:pt x="39" y="68"/>
                    <a:pt x="38" y="67"/>
                  </a:cubicBezTo>
                  <a:cubicBezTo>
                    <a:pt x="2" y="47"/>
                    <a:pt x="2" y="47"/>
                    <a:pt x="2" y="47"/>
                  </a:cubicBezTo>
                  <a:cubicBezTo>
                    <a:pt x="1" y="47"/>
                    <a:pt x="0" y="45"/>
                    <a:pt x="0" y="44"/>
                  </a:cubicBezTo>
                  <a:cubicBezTo>
                    <a:pt x="0" y="4"/>
                    <a:pt x="0" y="4"/>
                    <a:pt x="0" y="4"/>
                  </a:cubicBezTo>
                  <a:cubicBezTo>
                    <a:pt x="0" y="3"/>
                    <a:pt x="1" y="1"/>
                    <a:pt x="2" y="1"/>
                  </a:cubicBezTo>
                  <a:cubicBezTo>
                    <a:pt x="3" y="0"/>
                    <a:pt x="5" y="0"/>
                    <a:pt x="6" y="1"/>
                  </a:cubicBezTo>
                  <a:cubicBezTo>
                    <a:pt x="42" y="21"/>
                    <a:pt x="42" y="21"/>
                    <a:pt x="42" y="21"/>
                  </a:cubicBezTo>
                  <a:cubicBezTo>
                    <a:pt x="43" y="21"/>
                    <a:pt x="44" y="23"/>
                    <a:pt x="44" y="24"/>
                  </a:cubicBezTo>
                  <a:cubicBezTo>
                    <a:pt x="44" y="64"/>
                    <a:pt x="44" y="64"/>
                    <a:pt x="44" y="64"/>
                  </a:cubicBezTo>
                  <a:cubicBezTo>
                    <a:pt x="44" y="65"/>
                    <a:pt x="43" y="67"/>
                    <a:pt x="42" y="67"/>
                  </a:cubicBezTo>
                  <a:cubicBezTo>
                    <a:pt x="42" y="68"/>
                    <a:pt x="41" y="68"/>
                    <a:pt x="40" y="68"/>
                  </a:cubicBezTo>
                  <a:close/>
                  <a:moveTo>
                    <a:pt x="8" y="42"/>
                  </a:moveTo>
                  <a:cubicBezTo>
                    <a:pt x="36" y="57"/>
                    <a:pt x="36" y="57"/>
                    <a:pt x="36" y="57"/>
                  </a:cubicBezTo>
                  <a:cubicBezTo>
                    <a:pt x="36" y="26"/>
                    <a:pt x="36" y="26"/>
                    <a:pt x="36" y="26"/>
                  </a:cubicBezTo>
                  <a:cubicBezTo>
                    <a:pt x="8" y="11"/>
                    <a:pt x="8" y="11"/>
                    <a:pt x="8" y="11"/>
                  </a:cubicBezTo>
                  <a:lnTo>
                    <a:pt x="8" y="42"/>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Freeform 527"/>
            <p:cNvSpPr>
              <a:spLocks/>
            </p:cNvSpPr>
            <p:nvPr/>
          </p:nvSpPr>
          <p:spPr bwMode="auto">
            <a:xfrm>
              <a:off x="4073526" y="2566988"/>
              <a:ext cx="76200" cy="120650"/>
            </a:xfrm>
            <a:custGeom>
              <a:avLst/>
              <a:gdLst>
                <a:gd name="T0" fmla="*/ 4 w 42"/>
                <a:gd name="T1" fmla="*/ 67 h 67"/>
                <a:gd name="T2" fmla="*/ 0 w 42"/>
                <a:gd name="T3" fmla="*/ 61 h 67"/>
                <a:gd name="T4" fmla="*/ 34 w 42"/>
                <a:gd name="T5" fmla="*/ 42 h 67"/>
                <a:gd name="T6" fmla="*/ 34 w 42"/>
                <a:gd name="T7" fmla="*/ 11 h 67"/>
                <a:gd name="T8" fmla="*/ 4 w 42"/>
                <a:gd name="T9" fmla="*/ 27 h 67"/>
                <a:gd name="T10" fmla="*/ 0 w 42"/>
                <a:gd name="T11" fmla="*/ 21 h 67"/>
                <a:gd name="T12" fmla="*/ 36 w 42"/>
                <a:gd name="T13" fmla="*/ 1 h 67"/>
                <a:gd name="T14" fmla="*/ 40 w 42"/>
                <a:gd name="T15" fmla="*/ 1 h 67"/>
                <a:gd name="T16" fmla="*/ 42 w 42"/>
                <a:gd name="T17" fmla="*/ 4 h 67"/>
                <a:gd name="T18" fmla="*/ 42 w 42"/>
                <a:gd name="T19" fmla="*/ 44 h 67"/>
                <a:gd name="T20" fmla="*/ 40 w 42"/>
                <a:gd name="T21" fmla="*/ 47 h 67"/>
                <a:gd name="T22" fmla="*/ 4 w 42"/>
                <a:gd name="T2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67">
                  <a:moveTo>
                    <a:pt x="4" y="67"/>
                  </a:moveTo>
                  <a:cubicBezTo>
                    <a:pt x="0" y="61"/>
                    <a:pt x="0" y="61"/>
                    <a:pt x="0" y="61"/>
                  </a:cubicBezTo>
                  <a:cubicBezTo>
                    <a:pt x="34" y="42"/>
                    <a:pt x="34" y="42"/>
                    <a:pt x="34" y="42"/>
                  </a:cubicBezTo>
                  <a:cubicBezTo>
                    <a:pt x="34" y="11"/>
                    <a:pt x="34" y="11"/>
                    <a:pt x="34" y="11"/>
                  </a:cubicBezTo>
                  <a:cubicBezTo>
                    <a:pt x="4" y="27"/>
                    <a:pt x="4" y="27"/>
                    <a:pt x="4" y="27"/>
                  </a:cubicBezTo>
                  <a:cubicBezTo>
                    <a:pt x="0" y="21"/>
                    <a:pt x="0" y="21"/>
                    <a:pt x="0" y="21"/>
                  </a:cubicBezTo>
                  <a:cubicBezTo>
                    <a:pt x="36" y="1"/>
                    <a:pt x="36" y="1"/>
                    <a:pt x="36" y="1"/>
                  </a:cubicBezTo>
                  <a:cubicBezTo>
                    <a:pt x="38" y="0"/>
                    <a:pt x="39" y="0"/>
                    <a:pt x="40" y="1"/>
                  </a:cubicBezTo>
                  <a:cubicBezTo>
                    <a:pt x="41" y="1"/>
                    <a:pt x="42" y="3"/>
                    <a:pt x="42" y="4"/>
                  </a:cubicBezTo>
                  <a:cubicBezTo>
                    <a:pt x="42" y="44"/>
                    <a:pt x="42" y="44"/>
                    <a:pt x="42" y="44"/>
                  </a:cubicBezTo>
                  <a:cubicBezTo>
                    <a:pt x="42" y="45"/>
                    <a:pt x="41" y="47"/>
                    <a:pt x="40" y="47"/>
                  </a:cubicBezTo>
                  <a:lnTo>
                    <a:pt x="4" y="67"/>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Freeform 528"/>
            <p:cNvSpPr>
              <a:spLocks/>
            </p:cNvSpPr>
            <p:nvPr/>
          </p:nvSpPr>
          <p:spPr bwMode="auto">
            <a:xfrm>
              <a:off x="4008439" y="2532063"/>
              <a:ext cx="136525" cy="47625"/>
            </a:xfrm>
            <a:custGeom>
              <a:avLst/>
              <a:gdLst>
                <a:gd name="T0" fmla="*/ 72 w 76"/>
                <a:gd name="T1" fmla="*/ 27 h 27"/>
                <a:gd name="T2" fmla="*/ 38 w 76"/>
                <a:gd name="T3" fmla="*/ 9 h 27"/>
                <a:gd name="T4" fmla="*/ 4 w 76"/>
                <a:gd name="T5" fmla="*/ 27 h 27"/>
                <a:gd name="T6" fmla="*/ 0 w 76"/>
                <a:gd name="T7" fmla="*/ 21 h 27"/>
                <a:gd name="T8" fmla="*/ 36 w 76"/>
                <a:gd name="T9" fmla="*/ 1 h 27"/>
                <a:gd name="T10" fmla="*/ 40 w 76"/>
                <a:gd name="T11" fmla="*/ 1 h 27"/>
                <a:gd name="T12" fmla="*/ 76 w 76"/>
                <a:gd name="T13" fmla="*/ 21 h 27"/>
                <a:gd name="T14" fmla="*/ 72 w 76"/>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
                  <a:moveTo>
                    <a:pt x="72" y="27"/>
                  </a:moveTo>
                  <a:cubicBezTo>
                    <a:pt x="38" y="9"/>
                    <a:pt x="38" y="9"/>
                    <a:pt x="38" y="9"/>
                  </a:cubicBezTo>
                  <a:cubicBezTo>
                    <a:pt x="4" y="27"/>
                    <a:pt x="4" y="27"/>
                    <a:pt x="4" y="27"/>
                  </a:cubicBezTo>
                  <a:cubicBezTo>
                    <a:pt x="0" y="21"/>
                    <a:pt x="0" y="21"/>
                    <a:pt x="0" y="21"/>
                  </a:cubicBezTo>
                  <a:cubicBezTo>
                    <a:pt x="36" y="1"/>
                    <a:pt x="36" y="1"/>
                    <a:pt x="36" y="1"/>
                  </a:cubicBezTo>
                  <a:cubicBezTo>
                    <a:pt x="37" y="0"/>
                    <a:pt x="39" y="0"/>
                    <a:pt x="40" y="1"/>
                  </a:cubicBezTo>
                  <a:cubicBezTo>
                    <a:pt x="76" y="21"/>
                    <a:pt x="76" y="21"/>
                    <a:pt x="76" y="21"/>
                  </a:cubicBezTo>
                  <a:lnTo>
                    <a:pt x="72" y="27"/>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Rectangle 529"/>
            <p:cNvSpPr>
              <a:spLocks noChangeArrowheads="1"/>
            </p:cNvSpPr>
            <p:nvPr/>
          </p:nvSpPr>
          <p:spPr bwMode="auto">
            <a:xfrm>
              <a:off x="4178301" y="2560638"/>
              <a:ext cx="142875" cy="14288"/>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Rectangle 530"/>
            <p:cNvSpPr>
              <a:spLocks noChangeArrowheads="1"/>
            </p:cNvSpPr>
            <p:nvPr/>
          </p:nvSpPr>
          <p:spPr bwMode="auto">
            <a:xfrm>
              <a:off x="4178301" y="2603500"/>
              <a:ext cx="142875" cy="14288"/>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Rectangle 531"/>
            <p:cNvSpPr>
              <a:spLocks noChangeArrowheads="1"/>
            </p:cNvSpPr>
            <p:nvPr/>
          </p:nvSpPr>
          <p:spPr bwMode="auto">
            <a:xfrm>
              <a:off x="4178301" y="2646363"/>
              <a:ext cx="142875" cy="14288"/>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Rectangle 532"/>
            <p:cNvSpPr>
              <a:spLocks noChangeArrowheads="1"/>
            </p:cNvSpPr>
            <p:nvPr/>
          </p:nvSpPr>
          <p:spPr bwMode="auto">
            <a:xfrm>
              <a:off x="4206876" y="2552700"/>
              <a:ext cx="14288" cy="28575"/>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Rectangle 533"/>
            <p:cNvSpPr>
              <a:spLocks noChangeArrowheads="1"/>
            </p:cNvSpPr>
            <p:nvPr/>
          </p:nvSpPr>
          <p:spPr bwMode="auto">
            <a:xfrm>
              <a:off x="4278314" y="2595563"/>
              <a:ext cx="14288" cy="30163"/>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Rectangle 534"/>
            <p:cNvSpPr>
              <a:spLocks noChangeArrowheads="1"/>
            </p:cNvSpPr>
            <p:nvPr/>
          </p:nvSpPr>
          <p:spPr bwMode="auto">
            <a:xfrm>
              <a:off x="4235451" y="2640013"/>
              <a:ext cx="14288" cy="28575"/>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Freeform 535"/>
            <p:cNvSpPr>
              <a:spLocks noEditPoints="1"/>
            </p:cNvSpPr>
            <p:nvPr/>
          </p:nvSpPr>
          <p:spPr bwMode="auto">
            <a:xfrm>
              <a:off x="3932239" y="2452688"/>
              <a:ext cx="461963" cy="346075"/>
            </a:xfrm>
            <a:custGeom>
              <a:avLst/>
              <a:gdLst>
                <a:gd name="T0" fmla="*/ 240 w 256"/>
                <a:gd name="T1" fmla="*/ 192 h 192"/>
                <a:gd name="T2" fmla="*/ 16 w 256"/>
                <a:gd name="T3" fmla="*/ 192 h 192"/>
                <a:gd name="T4" fmla="*/ 0 w 256"/>
                <a:gd name="T5" fmla="*/ 176 h 192"/>
                <a:gd name="T6" fmla="*/ 0 w 256"/>
                <a:gd name="T7" fmla="*/ 16 h 192"/>
                <a:gd name="T8" fmla="*/ 16 w 256"/>
                <a:gd name="T9" fmla="*/ 0 h 192"/>
                <a:gd name="T10" fmla="*/ 240 w 256"/>
                <a:gd name="T11" fmla="*/ 0 h 192"/>
                <a:gd name="T12" fmla="*/ 256 w 256"/>
                <a:gd name="T13" fmla="*/ 16 h 192"/>
                <a:gd name="T14" fmla="*/ 256 w 256"/>
                <a:gd name="T15" fmla="*/ 176 h 192"/>
                <a:gd name="T16" fmla="*/ 240 w 256"/>
                <a:gd name="T17" fmla="*/ 192 h 192"/>
                <a:gd name="T18" fmla="*/ 16 w 256"/>
                <a:gd name="T19" fmla="*/ 8 h 192"/>
                <a:gd name="T20" fmla="*/ 8 w 256"/>
                <a:gd name="T21" fmla="*/ 16 h 192"/>
                <a:gd name="T22" fmla="*/ 8 w 256"/>
                <a:gd name="T23" fmla="*/ 176 h 192"/>
                <a:gd name="T24" fmla="*/ 16 w 256"/>
                <a:gd name="T25" fmla="*/ 184 h 192"/>
                <a:gd name="T26" fmla="*/ 240 w 256"/>
                <a:gd name="T27" fmla="*/ 184 h 192"/>
                <a:gd name="T28" fmla="*/ 248 w 256"/>
                <a:gd name="T29" fmla="*/ 176 h 192"/>
                <a:gd name="T30" fmla="*/ 248 w 256"/>
                <a:gd name="T31" fmla="*/ 16 h 192"/>
                <a:gd name="T32" fmla="*/ 240 w 256"/>
                <a:gd name="T33" fmla="*/ 8 h 192"/>
                <a:gd name="T34" fmla="*/ 16 w 256"/>
                <a:gd name="T35" fmla="*/ 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6" h="192">
                  <a:moveTo>
                    <a:pt x="240" y="192"/>
                  </a:moveTo>
                  <a:cubicBezTo>
                    <a:pt x="16" y="192"/>
                    <a:pt x="16" y="192"/>
                    <a:pt x="16" y="192"/>
                  </a:cubicBezTo>
                  <a:cubicBezTo>
                    <a:pt x="7" y="192"/>
                    <a:pt x="0" y="185"/>
                    <a:pt x="0" y="176"/>
                  </a:cubicBezTo>
                  <a:cubicBezTo>
                    <a:pt x="0" y="16"/>
                    <a:pt x="0" y="16"/>
                    <a:pt x="0" y="16"/>
                  </a:cubicBezTo>
                  <a:cubicBezTo>
                    <a:pt x="0" y="7"/>
                    <a:pt x="7" y="0"/>
                    <a:pt x="16" y="0"/>
                  </a:cubicBezTo>
                  <a:cubicBezTo>
                    <a:pt x="240" y="0"/>
                    <a:pt x="240" y="0"/>
                    <a:pt x="240" y="0"/>
                  </a:cubicBezTo>
                  <a:cubicBezTo>
                    <a:pt x="249" y="0"/>
                    <a:pt x="256" y="7"/>
                    <a:pt x="256" y="16"/>
                  </a:cubicBezTo>
                  <a:cubicBezTo>
                    <a:pt x="256" y="176"/>
                    <a:pt x="256" y="176"/>
                    <a:pt x="256" y="176"/>
                  </a:cubicBezTo>
                  <a:cubicBezTo>
                    <a:pt x="256" y="185"/>
                    <a:pt x="249" y="192"/>
                    <a:pt x="240" y="192"/>
                  </a:cubicBezTo>
                  <a:close/>
                  <a:moveTo>
                    <a:pt x="16" y="8"/>
                  </a:moveTo>
                  <a:cubicBezTo>
                    <a:pt x="12" y="8"/>
                    <a:pt x="8" y="12"/>
                    <a:pt x="8" y="16"/>
                  </a:cubicBezTo>
                  <a:cubicBezTo>
                    <a:pt x="8" y="176"/>
                    <a:pt x="8" y="176"/>
                    <a:pt x="8" y="176"/>
                  </a:cubicBezTo>
                  <a:cubicBezTo>
                    <a:pt x="8" y="180"/>
                    <a:pt x="12" y="184"/>
                    <a:pt x="16" y="184"/>
                  </a:cubicBezTo>
                  <a:cubicBezTo>
                    <a:pt x="240" y="184"/>
                    <a:pt x="240" y="184"/>
                    <a:pt x="240" y="184"/>
                  </a:cubicBezTo>
                  <a:cubicBezTo>
                    <a:pt x="245" y="184"/>
                    <a:pt x="248" y="180"/>
                    <a:pt x="248" y="176"/>
                  </a:cubicBezTo>
                  <a:cubicBezTo>
                    <a:pt x="248" y="16"/>
                    <a:pt x="248" y="16"/>
                    <a:pt x="248" y="16"/>
                  </a:cubicBezTo>
                  <a:cubicBezTo>
                    <a:pt x="248" y="12"/>
                    <a:pt x="245" y="8"/>
                    <a:pt x="240" y="8"/>
                  </a:cubicBezTo>
                  <a:lnTo>
                    <a:pt x="16" y="8"/>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0" name="Freeform 536"/>
            <p:cNvSpPr>
              <a:spLocks/>
            </p:cNvSpPr>
            <p:nvPr/>
          </p:nvSpPr>
          <p:spPr bwMode="auto">
            <a:xfrm>
              <a:off x="4198939" y="2789238"/>
              <a:ext cx="28575" cy="76200"/>
            </a:xfrm>
            <a:custGeom>
              <a:avLst/>
              <a:gdLst>
                <a:gd name="T0" fmla="*/ 9 w 18"/>
                <a:gd name="T1" fmla="*/ 48 h 48"/>
                <a:gd name="T2" fmla="*/ 0 w 18"/>
                <a:gd name="T3" fmla="*/ 2 h 48"/>
                <a:gd name="T4" fmla="*/ 9 w 18"/>
                <a:gd name="T5" fmla="*/ 0 h 48"/>
                <a:gd name="T6" fmla="*/ 18 w 18"/>
                <a:gd name="T7" fmla="*/ 45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2"/>
                  </a:lnTo>
                  <a:lnTo>
                    <a:pt x="9" y="0"/>
                  </a:lnTo>
                  <a:lnTo>
                    <a:pt x="18" y="45"/>
                  </a:lnTo>
                  <a:lnTo>
                    <a:pt x="9" y="48"/>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Freeform 537"/>
            <p:cNvSpPr>
              <a:spLocks/>
            </p:cNvSpPr>
            <p:nvPr/>
          </p:nvSpPr>
          <p:spPr bwMode="auto">
            <a:xfrm>
              <a:off x="4098926" y="2789238"/>
              <a:ext cx="28575" cy="76200"/>
            </a:xfrm>
            <a:custGeom>
              <a:avLst/>
              <a:gdLst>
                <a:gd name="T0" fmla="*/ 9 w 18"/>
                <a:gd name="T1" fmla="*/ 48 h 48"/>
                <a:gd name="T2" fmla="*/ 0 w 18"/>
                <a:gd name="T3" fmla="*/ 45 h 48"/>
                <a:gd name="T4" fmla="*/ 9 w 18"/>
                <a:gd name="T5" fmla="*/ 0 h 48"/>
                <a:gd name="T6" fmla="*/ 18 w 18"/>
                <a:gd name="T7" fmla="*/ 2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45"/>
                  </a:lnTo>
                  <a:lnTo>
                    <a:pt x="9" y="0"/>
                  </a:lnTo>
                  <a:lnTo>
                    <a:pt x="18" y="2"/>
                  </a:lnTo>
                  <a:lnTo>
                    <a:pt x="9" y="48"/>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Rectangle 538"/>
            <p:cNvSpPr>
              <a:spLocks noChangeArrowheads="1"/>
            </p:cNvSpPr>
            <p:nvPr/>
          </p:nvSpPr>
          <p:spPr bwMode="auto">
            <a:xfrm>
              <a:off x="4070351" y="2855913"/>
              <a:ext cx="187325" cy="14288"/>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Rectangle 539"/>
            <p:cNvSpPr>
              <a:spLocks noChangeArrowheads="1"/>
            </p:cNvSpPr>
            <p:nvPr/>
          </p:nvSpPr>
          <p:spPr bwMode="auto">
            <a:xfrm>
              <a:off x="4156076" y="2754313"/>
              <a:ext cx="14288" cy="15875"/>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4" name="Freeform 540"/>
            <p:cNvSpPr>
              <a:spLocks noEditPoints="1"/>
            </p:cNvSpPr>
            <p:nvPr/>
          </p:nvSpPr>
          <p:spPr bwMode="auto">
            <a:xfrm>
              <a:off x="3962401" y="2481263"/>
              <a:ext cx="403225" cy="258763"/>
            </a:xfrm>
            <a:custGeom>
              <a:avLst/>
              <a:gdLst>
                <a:gd name="T0" fmla="*/ 254 w 254"/>
                <a:gd name="T1" fmla="*/ 163 h 163"/>
                <a:gd name="T2" fmla="*/ 0 w 254"/>
                <a:gd name="T3" fmla="*/ 163 h 163"/>
                <a:gd name="T4" fmla="*/ 0 w 254"/>
                <a:gd name="T5" fmla="*/ 0 h 163"/>
                <a:gd name="T6" fmla="*/ 254 w 254"/>
                <a:gd name="T7" fmla="*/ 0 h 163"/>
                <a:gd name="T8" fmla="*/ 254 w 254"/>
                <a:gd name="T9" fmla="*/ 163 h 163"/>
                <a:gd name="T10" fmla="*/ 9 w 254"/>
                <a:gd name="T11" fmla="*/ 154 h 163"/>
                <a:gd name="T12" fmla="*/ 245 w 254"/>
                <a:gd name="T13" fmla="*/ 154 h 163"/>
                <a:gd name="T14" fmla="*/ 245 w 254"/>
                <a:gd name="T15" fmla="*/ 9 h 163"/>
                <a:gd name="T16" fmla="*/ 9 w 254"/>
                <a:gd name="T17" fmla="*/ 9 h 163"/>
                <a:gd name="T18" fmla="*/ 9 w 254"/>
                <a:gd name="T19" fmla="*/ 15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163">
                  <a:moveTo>
                    <a:pt x="254" y="163"/>
                  </a:moveTo>
                  <a:lnTo>
                    <a:pt x="0" y="163"/>
                  </a:lnTo>
                  <a:lnTo>
                    <a:pt x="0" y="0"/>
                  </a:lnTo>
                  <a:lnTo>
                    <a:pt x="254" y="0"/>
                  </a:lnTo>
                  <a:lnTo>
                    <a:pt x="254" y="163"/>
                  </a:lnTo>
                  <a:close/>
                  <a:moveTo>
                    <a:pt x="9" y="154"/>
                  </a:moveTo>
                  <a:lnTo>
                    <a:pt x="245" y="154"/>
                  </a:lnTo>
                  <a:lnTo>
                    <a:pt x="245" y="9"/>
                  </a:lnTo>
                  <a:lnTo>
                    <a:pt x="9" y="9"/>
                  </a:lnTo>
                  <a:lnTo>
                    <a:pt x="9" y="15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2" name="Group 171"/>
          <p:cNvGrpSpPr/>
          <p:nvPr/>
        </p:nvGrpSpPr>
        <p:grpSpPr>
          <a:xfrm>
            <a:off x="822737" y="3940752"/>
            <a:ext cx="362319" cy="358698"/>
            <a:chOff x="448995" y="1013912"/>
            <a:chExt cx="1998618" cy="2002536"/>
          </a:xfrm>
        </p:grpSpPr>
        <p:sp>
          <p:nvSpPr>
            <p:cNvPr id="173" name="Oval 172"/>
            <p:cNvSpPr/>
            <p:nvPr/>
          </p:nvSpPr>
          <p:spPr>
            <a:xfrm>
              <a:off x="448995" y="1013912"/>
              <a:ext cx="1998618" cy="2002536"/>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74" name="Group 173"/>
            <p:cNvGrpSpPr/>
            <p:nvPr/>
          </p:nvGrpSpPr>
          <p:grpSpPr>
            <a:xfrm>
              <a:off x="991104" y="1557980"/>
              <a:ext cx="914400" cy="914400"/>
              <a:chOff x="7324726" y="2465388"/>
              <a:chExt cx="323850" cy="404812"/>
            </a:xfrm>
            <a:effectLst/>
          </p:grpSpPr>
          <p:sp>
            <p:nvSpPr>
              <p:cNvPr id="175"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9"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0"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1"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3"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4"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5"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6"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7"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8"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9"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0"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1"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2"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3"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5"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6"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8"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9"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0"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1"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2"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3"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204" name="Group 203"/>
          <p:cNvGrpSpPr/>
          <p:nvPr/>
        </p:nvGrpSpPr>
        <p:grpSpPr>
          <a:xfrm>
            <a:off x="831463" y="4465108"/>
            <a:ext cx="351027" cy="358698"/>
            <a:chOff x="450769" y="1267930"/>
            <a:chExt cx="1998618" cy="2002536"/>
          </a:xfrm>
        </p:grpSpPr>
        <p:sp>
          <p:nvSpPr>
            <p:cNvPr id="205" name="Oval 204"/>
            <p:cNvSpPr/>
            <p:nvPr/>
          </p:nvSpPr>
          <p:spPr>
            <a:xfrm>
              <a:off x="450769" y="1267930"/>
              <a:ext cx="1998618" cy="2002536"/>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06" name="Group 205"/>
            <p:cNvGrpSpPr/>
            <p:nvPr/>
          </p:nvGrpSpPr>
          <p:grpSpPr>
            <a:xfrm>
              <a:off x="992878" y="1811998"/>
              <a:ext cx="914400" cy="914400"/>
              <a:chOff x="6372226" y="3173413"/>
              <a:chExt cx="460375" cy="461963"/>
            </a:xfrm>
            <a:effectLst/>
          </p:grpSpPr>
          <p:sp>
            <p:nvSpPr>
              <p:cNvPr id="207" name="Freeform 1112"/>
              <p:cNvSpPr>
                <a:spLocks/>
              </p:cNvSpPr>
              <p:nvPr/>
            </p:nvSpPr>
            <p:spPr bwMode="auto">
              <a:xfrm>
                <a:off x="6477001" y="3173413"/>
                <a:ext cx="355600" cy="461963"/>
              </a:xfrm>
              <a:custGeom>
                <a:avLst/>
                <a:gdLst>
                  <a:gd name="T0" fmla="*/ 70 w 198"/>
                  <a:gd name="T1" fmla="*/ 256 h 256"/>
                  <a:gd name="T2" fmla="*/ 24 w 198"/>
                  <a:gd name="T3" fmla="*/ 248 h 256"/>
                  <a:gd name="T4" fmla="*/ 27 w 198"/>
                  <a:gd name="T5" fmla="*/ 240 h 256"/>
                  <a:gd name="T6" fmla="*/ 70 w 198"/>
                  <a:gd name="T7" fmla="*/ 248 h 256"/>
                  <a:gd name="T8" fmla="*/ 190 w 198"/>
                  <a:gd name="T9" fmla="*/ 128 h 256"/>
                  <a:gd name="T10" fmla="*/ 70 w 198"/>
                  <a:gd name="T11" fmla="*/ 8 h 256"/>
                  <a:gd name="T12" fmla="*/ 4 w 198"/>
                  <a:gd name="T13" fmla="*/ 28 h 256"/>
                  <a:gd name="T14" fmla="*/ 0 w 198"/>
                  <a:gd name="T15" fmla="*/ 21 h 256"/>
                  <a:gd name="T16" fmla="*/ 70 w 198"/>
                  <a:gd name="T17" fmla="*/ 0 h 256"/>
                  <a:gd name="T18" fmla="*/ 198 w 198"/>
                  <a:gd name="T19" fmla="*/ 128 h 256"/>
                  <a:gd name="T20" fmla="*/ 70 w 19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8" h="256">
                    <a:moveTo>
                      <a:pt x="70" y="256"/>
                    </a:moveTo>
                    <a:cubicBezTo>
                      <a:pt x="54" y="256"/>
                      <a:pt x="39" y="253"/>
                      <a:pt x="24" y="248"/>
                    </a:cubicBezTo>
                    <a:cubicBezTo>
                      <a:pt x="27" y="240"/>
                      <a:pt x="27" y="240"/>
                      <a:pt x="27" y="240"/>
                    </a:cubicBezTo>
                    <a:cubicBezTo>
                      <a:pt x="41" y="245"/>
                      <a:pt x="55" y="248"/>
                      <a:pt x="70" y="248"/>
                    </a:cubicBezTo>
                    <a:cubicBezTo>
                      <a:pt x="136" y="248"/>
                      <a:pt x="190" y="194"/>
                      <a:pt x="190" y="128"/>
                    </a:cubicBezTo>
                    <a:cubicBezTo>
                      <a:pt x="190" y="62"/>
                      <a:pt x="136" y="8"/>
                      <a:pt x="70" y="8"/>
                    </a:cubicBezTo>
                    <a:cubicBezTo>
                      <a:pt x="46" y="8"/>
                      <a:pt x="24" y="15"/>
                      <a:pt x="4" y="28"/>
                    </a:cubicBezTo>
                    <a:cubicBezTo>
                      <a:pt x="0" y="21"/>
                      <a:pt x="0" y="21"/>
                      <a:pt x="0" y="21"/>
                    </a:cubicBezTo>
                    <a:cubicBezTo>
                      <a:pt x="21" y="7"/>
                      <a:pt x="45" y="0"/>
                      <a:pt x="70" y="0"/>
                    </a:cubicBezTo>
                    <a:cubicBezTo>
                      <a:pt x="140" y="0"/>
                      <a:pt x="198" y="57"/>
                      <a:pt x="198" y="128"/>
                    </a:cubicBezTo>
                    <a:cubicBezTo>
                      <a:pt x="198" y="199"/>
                      <a:pt x="140" y="256"/>
                      <a:pt x="70" y="2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Freeform 1113"/>
              <p:cNvSpPr>
                <a:spLocks noEditPoints="1"/>
              </p:cNvSpPr>
              <p:nvPr/>
            </p:nvSpPr>
            <p:spPr bwMode="auto">
              <a:xfrm>
                <a:off x="6451601" y="3462338"/>
                <a:ext cx="42863" cy="173038"/>
              </a:xfrm>
              <a:custGeom>
                <a:avLst/>
                <a:gdLst>
                  <a:gd name="T0" fmla="*/ 27 w 27"/>
                  <a:gd name="T1" fmla="*/ 109 h 109"/>
                  <a:gd name="T2" fmla="*/ 0 w 27"/>
                  <a:gd name="T3" fmla="*/ 109 h 109"/>
                  <a:gd name="T4" fmla="*/ 0 w 27"/>
                  <a:gd name="T5" fmla="*/ 0 h 109"/>
                  <a:gd name="T6" fmla="*/ 27 w 27"/>
                  <a:gd name="T7" fmla="*/ 0 h 109"/>
                  <a:gd name="T8" fmla="*/ 27 w 27"/>
                  <a:gd name="T9" fmla="*/ 109 h 109"/>
                  <a:gd name="T10" fmla="*/ 9 w 27"/>
                  <a:gd name="T11" fmla="*/ 100 h 109"/>
                  <a:gd name="T12" fmla="*/ 18 w 27"/>
                  <a:gd name="T13" fmla="*/ 100 h 109"/>
                  <a:gd name="T14" fmla="*/ 18 w 27"/>
                  <a:gd name="T15" fmla="*/ 9 h 109"/>
                  <a:gd name="T16" fmla="*/ 9 w 27"/>
                  <a:gd name="T17" fmla="*/ 9 h 109"/>
                  <a:gd name="T18" fmla="*/ 9 w 27"/>
                  <a:gd name="T19" fmla="*/ 10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109">
                    <a:moveTo>
                      <a:pt x="27" y="109"/>
                    </a:moveTo>
                    <a:lnTo>
                      <a:pt x="0" y="109"/>
                    </a:lnTo>
                    <a:lnTo>
                      <a:pt x="0" y="0"/>
                    </a:lnTo>
                    <a:lnTo>
                      <a:pt x="27" y="0"/>
                    </a:lnTo>
                    <a:lnTo>
                      <a:pt x="27" y="109"/>
                    </a:lnTo>
                    <a:close/>
                    <a:moveTo>
                      <a:pt x="9" y="100"/>
                    </a:moveTo>
                    <a:lnTo>
                      <a:pt x="18" y="100"/>
                    </a:lnTo>
                    <a:lnTo>
                      <a:pt x="18" y="9"/>
                    </a:lnTo>
                    <a:lnTo>
                      <a:pt x="9" y="9"/>
                    </a:lnTo>
                    <a:lnTo>
                      <a:pt x="9"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Freeform 1114"/>
              <p:cNvSpPr>
                <a:spLocks/>
              </p:cNvSpPr>
              <p:nvPr/>
            </p:nvSpPr>
            <p:spPr bwMode="auto">
              <a:xfrm>
                <a:off x="6372226" y="3244850"/>
                <a:ext cx="201613" cy="223838"/>
              </a:xfrm>
              <a:custGeom>
                <a:avLst/>
                <a:gdLst>
                  <a:gd name="T0" fmla="*/ 60 w 112"/>
                  <a:gd name="T1" fmla="*/ 124 h 124"/>
                  <a:gd name="T2" fmla="*/ 52 w 112"/>
                  <a:gd name="T3" fmla="*/ 124 h 124"/>
                  <a:gd name="T4" fmla="*/ 52 w 112"/>
                  <a:gd name="T5" fmla="*/ 104 h 124"/>
                  <a:gd name="T6" fmla="*/ 56 w 112"/>
                  <a:gd name="T7" fmla="*/ 104 h 124"/>
                  <a:gd name="T8" fmla="*/ 104 w 112"/>
                  <a:gd name="T9" fmla="*/ 56 h 124"/>
                  <a:gd name="T10" fmla="*/ 56 w 112"/>
                  <a:gd name="T11" fmla="*/ 8 h 124"/>
                  <a:gd name="T12" fmla="*/ 8 w 112"/>
                  <a:gd name="T13" fmla="*/ 56 h 124"/>
                  <a:gd name="T14" fmla="*/ 37 w 112"/>
                  <a:gd name="T15" fmla="*/ 100 h 124"/>
                  <a:gd name="T16" fmla="*/ 34 w 112"/>
                  <a:gd name="T17" fmla="*/ 108 h 124"/>
                  <a:gd name="T18" fmla="*/ 0 w 112"/>
                  <a:gd name="T19" fmla="*/ 56 h 124"/>
                  <a:gd name="T20" fmla="*/ 56 w 112"/>
                  <a:gd name="T21" fmla="*/ 0 h 124"/>
                  <a:gd name="T22" fmla="*/ 112 w 112"/>
                  <a:gd name="T23" fmla="*/ 56 h 124"/>
                  <a:gd name="T24" fmla="*/ 60 w 112"/>
                  <a:gd name="T25" fmla="*/ 112 h 124"/>
                  <a:gd name="T26" fmla="*/ 60 w 112"/>
                  <a:gd name="T2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2" h="124">
                    <a:moveTo>
                      <a:pt x="60" y="124"/>
                    </a:moveTo>
                    <a:cubicBezTo>
                      <a:pt x="52" y="124"/>
                      <a:pt x="52" y="124"/>
                      <a:pt x="52" y="124"/>
                    </a:cubicBezTo>
                    <a:cubicBezTo>
                      <a:pt x="52" y="104"/>
                      <a:pt x="52" y="104"/>
                      <a:pt x="52" y="104"/>
                    </a:cubicBezTo>
                    <a:cubicBezTo>
                      <a:pt x="56" y="104"/>
                      <a:pt x="56" y="104"/>
                      <a:pt x="56" y="104"/>
                    </a:cubicBezTo>
                    <a:cubicBezTo>
                      <a:pt x="82" y="104"/>
                      <a:pt x="104" y="82"/>
                      <a:pt x="104" y="56"/>
                    </a:cubicBezTo>
                    <a:cubicBezTo>
                      <a:pt x="104" y="30"/>
                      <a:pt x="82" y="8"/>
                      <a:pt x="56" y="8"/>
                    </a:cubicBezTo>
                    <a:cubicBezTo>
                      <a:pt x="29" y="8"/>
                      <a:pt x="8" y="30"/>
                      <a:pt x="8" y="56"/>
                    </a:cubicBezTo>
                    <a:cubicBezTo>
                      <a:pt x="8" y="75"/>
                      <a:pt x="19" y="93"/>
                      <a:pt x="37" y="100"/>
                    </a:cubicBezTo>
                    <a:cubicBezTo>
                      <a:pt x="34" y="108"/>
                      <a:pt x="34" y="108"/>
                      <a:pt x="34" y="108"/>
                    </a:cubicBezTo>
                    <a:cubicBezTo>
                      <a:pt x="13" y="99"/>
                      <a:pt x="0" y="79"/>
                      <a:pt x="0" y="56"/>
                    </a:cubicBezTo>
                    <a:cubicBezTo>
                      <a:pt x="0" y="25"/>
                      <a:pt x="25" y="0"/>
                      <a:pt x="56" y="0"/>
                    </a:cubicBezTo>
                    <a:cubicBezTo>
                      <a:pt x="87" y="0"/>
                      <a:pt x="112" y="25"/>
                      <a:pt x="112" y="56"/>
                    </a:cubicBezTo>
                    <a:cubicBezTo>
                      <a:pt x="112" y="86"/>
                      <a:pt x="89" y="110"/>
                      <a:pt x="60" y="112"/>
                    </a:cubicBezTo>
                    <a:lnTo>
                      <a:pt x="60" y="1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0" name="Rectangle 1115"/>
              <p:cNvSpPr>
                <a:spLocks noChangeArrowheads="1"/>
              </p:cNvSpPr>
              <p:nvPr/>
            </p:nvSpPr>
            <p:spPr bwMode="auto">
              <a:xfrm>
                <a:off x="6594476" y="3179763"/>
                <a:ext cx="14288" cy="2238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Freeform 1116"/>
              <p:cNvSpPr>
                <a:spLocks/>
              </p:cNvSpPr>
              <p:nvPr/>
            </p:nvSpPr>
            <p:spPr bwMode="auto">
              <a:xfrm>
                <a:off x="6510338" y="3398838"/>
                <a:ext cx="96838" cy="96838"/>
              </a:xfrm>
              <a:custGeom>
                <a:avLst/>
                <a:gdLst>
                  <a:gd name="T0" fmla="*/ 7 w 61"/>
                  <a:gd name="T1" fmla="*/ 61 h 61"/>
                  <a:gd name="T2" fmla="*/ 0 w 61"/>
                  <a:gd name="T3" fmla="*/ 54 h 61"/>
                  <a:gd name="T4" fmla="*/ 54 w 61"/>
                  <a:gd name="T5" fmla="*/ 0 h 61"/>
                  <a:gd name="T6" fmla="*/ 61 w 61"/>
                  <a:gd name="T7" fmla="*/ 7 h 61"/>
                  <a:gd name="T8" fmla="*/ 7 w 61"/>
                  <a:gd name="T9" fmla="*/ 61 h 61"/>
                </a:gdLst>
                <a:ahLst/>
                <a:cxnLst>
                  <a:cxn ang="0">
                    <a:pos x="T0" y="T1"/>
                  </a:cxn>
                  <a:cxn ang="0">
                    <a:pos x="T2" y="T3"/>
                  </a:cxn>
                  <a:cxn ang="0">
                    <a:pos x="T4" y="T5"/>
                  </a:cxn>
                  <a:cxn ang="0">
                    <a:pos x="T6" y="T7"/>
                  </a:cxn>
                  <a:cxn ang="0">
                    <a:pos x="T8" y="T9"/>
                  </a:cxn>
                </a:cxnLst>
                <a:rect l="0" t="0" r="r" b="b"/>
                <a:pathLst>
                  <a:path w="61" h="61">
                    <a:moveTo>
                      <a:pt x="7" y="61"/>
                    </a:moveTo>
                    <a:lnTo>
                      <a:pt x="0" y="54"/>
                    </a:lnTo>
                    <a:lnTo>
                      <a:pt x="54" y="0"/>
                    </a:lnTo>
                    <a:lnTo>
                      <a:pt x="61" y="7"/>
                    </a:lnTo>
                    <a:lnTo>
                      <a:pt x="7" y="6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2" name="Rectangle 1117"/>
              <p:cNvSpPr>
                <a:spLocks noChangeArrowheads="1"/>
              </p:cNvSpPr>
              <p:nvPr/>
            </p:nvSpPr>
            <p:spPr bwMode="auto">
              <a:xfrm>
                <a:off x="6602413" y="3397250"/>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3" name="Freeform 1118"/>
              <p:cNvSpPr>
                <a:spLocks/>
              </p:cNvSpPr>
              <p:nvPr/>
            </p:nvSpPr>
            <p:spPr bwMode="auto">
              <a:xfrm>
                <a:off x="6596063" y="3398838"/>
                <a:ext cx="169863" cy="169863"/>
              </a:xfrm>
              <a:custGeom>
                <a:avLst/>
                <a:gdLst>
                  <a:gd name="T0" fmla="*/ 100 w 107"/>
                  <a:gd name="T1" fmla="*/ 107 h 107"/>
                  <a:gd name="T2" fmla="*/ 0 w 107"/>
                  <a:gd name="T3" fmla="*/ 7 h 107"/>
                  <a:gd name="T4" fmla="*/ 7 w 107"/>
                  <a:gd name="T5" fmla="*/ 0 h 107"/>
                  <a:gd name="T6" fmla="*/ 107 w 107"/>
                  <a:gd name="T7" fmla="*/ 100 h 107"/>
                  <a:gd name="T8" fmla="*/ 100 w 107"/>
                  <a:gd name="T9" fmla="*/ 107 h 107"/>
                </a:gdLst>
                <a:ahLst/>
                <a:cxnLst>
                  <a:cxn ang="0">
                    <a:pos x="T0" y="T1"/>
                  </a:cxn>
                  <a:cxn ang="0">
                    <a:pos x="T2" y="T3"/>
                  </a:cxn>
                  <a:cxn ang="0">
                    <a:pos x="T4" y="T5"/>
                  </a:cxn>
                  <a:cxn ang="0">
                    <a:pos x="T6" y="T7"/>
                  </a:cxn>
                  <a:cxn ang="0">
                    <a:pos x="T8" y="T9"/>
                  </a:cxn>
                </a:cxnLst>
                <a:rect l="0" t="0" r="r" b="b"/>
                <a:pathLst>
                  <a:path w="107" h="107">
                    <a:moveTo>
                      <a:pt x="100" y="107"/>
                    </a:moveTo>
                    <a:lnTo>
                      <a:pt x="0" y="7"/>
                    </a:lnTo>
                    <a:lnTo>
                      <a:pt x="7" y="0"/>
                    </a:lnTo>
                    <a:lnTo>
                      <a:pt x="107" y="100"/>
                    </a:lnTo>
                    <a:lnTo>
                      <a:pt x="100" y="10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4" name="Freeform 1119"/>
              <p:cNvSpPr>
                <a:spLocks/>
              </p:cNvSpPr>
              <p:nvPr/>
            </p:nvSpPr>
            <p:spPr bwMode="auto">
              <a:xfrm>
                <a:off x="6602413" y="3201988"/>
                <a:ext cx="201613" cy="404813"/>
              </a:xfrm>
              <a:custGeom>
                <a:avLst/>
                <a:gdLst>
                  <a:gd name="T0" fmla="*/ 0 w 112"/>
                  <a:gd name="T1" fmla="*/ 224 h 224"/>
                  <a:gd name="T2" fmla="*/ 0 w 112"/>
                  <a:gd name="T3" fmla="*/ 216 h 224"/>
                  <a:gd name="T4" fmla="*/ 104 w 112"/>
                  <a:gd name="T5" fmla="*/ 112 h 224"/>
                  <a:gd name="T6" fmla="*/ 0 w 112"/>
                  <a:gd name="T7" fmla="*/ 8 h 224"/>
                  <a:gd name="T8" fmla="*/ 0 w 112"/>
                  <a:gd name="T9" fmla="*/ 0 h 224"/>
                  <a:gd name="T10" fmla="*/ 112 w 112"/>
                  <a:gd name="T11" fmla="*/ 112 h 224"/>
                  <a:gd name="T12" fmla="*/ 0 w 112"/>
                  <a:gd name="T13" fmla="*/ 224 h 224"/>
                </a:gdLst>
                <a:ahLst/>
                <a:cxnLst>
                  <a:cxn ang="0">
                    <a:pos x="T0" y="T1"/>
                  </a:cxn>
                  <a:cxn ang="0">
                    <a:pos x="T2" y="T3"/>
                  </a:cxn>
                  <a:cxn ang="0">
                    <a:pos x="T4" y="T5"/>
                  </a:cxn>
                  <a:cxn ang="0">
                    <a:pos x="T6" y="T7"/>
                  </a:cxn>
                  <a:cxn ang="0">
                    <a:pos x="T8" y="T9"/>
                  </a:cxn>
                  <a:cxn ang="0">
                    <a:pos x="T10" y="T11"/>
                  </a:cxn>
                  <a:cxn ang="0">
                    <a:pos x="T12" y="T13"/>
                  </a:cxn>
                </a:cxnLst>
                <a:rect l="0" t="0" r="r" b="b"/>
                <a:pathLst>
                  <a:path w="112" h="224">
                    <a:moveTo>
                      <a:pt x="0" y="224"/>
                    </a:moveTo>
                    <a:cubicBezTo>
                      <a:pt x="0" y="216"/>
                      <a:pt x="0" y="216"/>
                      <a:pt x="0" y="216"/>
                    </a:cubicBezTo>
                    <a:cubicBezTo>
                      <a:pt x="57" y="216"/>
                      <a:pt x="104" y="169"/>
                      <a:pt x="104" y="112"/>
                    </a:cubicBezTo>
                    <a:cubicBezTo>
                      <a:pt x="104" y="55"/>
                      <a:pt x="57" y="8"/>
                      <a:pt x="0" y="8"/>
                    </a:cubicBezTo>
                    <a:cubicBezTo>
                      <a:pt x="0" y="0"/>
                      <a:pt x="0" y="0"/>
                      <a:pt x="0" y="0"/>
                    </a:cubicBezTo>
                    <a:cubicBezTo>
                      <a:pt x="62" y="0"/>
                      <a:pt x="112" y="50"/>
                      <a:pt x="112" y="112"/>
                    </a:cubicBezTo>
                    <a:cubicBezTo>
                      <a:pt x="112" y="174"/>
                      <a:pt x="62" y="224"/>
                      <a:pt x="0" y="2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5" name="Rectangle 1120"/>
              <p:cNvSpPr>
                <a:spLocks noChangeArrowheads="1"/>
              </p:cNvSpPr>
              <p:nvPr/>
            </p:nvSpPr>
            <p:spPr bwMode="auto">
              <a:xfrm>
                <a:off x="6702426"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6" name="Rectangle 1121"/>
              <p:cNvSpPr>
                <a:spLocks noChangeArrowheads="1"/>
              </p:cNvSpPr>
              <p:nvPr/>
            </p:nvSpPr>
            <p:spPr bwMode="auto">
              <a:xfrm>
                <a:off x="6732588"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7" name="Rectangle 1122"/>
              <p:cNvSpPr>
                <a:spLocks noChangeArrowheads="1"/>
              </p:cNvSpPr>
              <p:nvPr/>
            </p:nvSpPr>
            <p:spPr bwMode="auto">
              <a:xfrm>
                <a:off x="6761163" y="33972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8" name="Freeform 1123"/>
              <p:cNvSpPr>
                <a:spLocks/>
              </p:cNvSpPr>
              <p:nvPr/>
            </p:nvSpPr>
            <p:spPr bwMode="auto">
              <a:xfrm>
                <a:off x="6451601" y="3309938"/>
                <a:ext cx="42863" cy="73025"/>
              </a:xfrm>
              <a:custGeom>
                <a:avLst/>
                <a:gdLst>
                  <a:gd name="T0" fmla="*/ 27 w 27"/>
                  <a:gd name="T1" fmla="*/ 46 h 46"/>
                  <a:gd name="T2" fmla="*/ 0 w 27"/>
                  <a:gd name="T3" fmla="*/ 46 h 46"/>
                  <a:gd name="T4" fmla="*/ 0 w 27"/>
                  <a:gd name="T5" fmla="*/ 37 h 46"/>
                  <a:gd name="T6" fmla="*/ 18 w 27"/>
                  <a:gd name="T7" fmla="*/ 37 h 46"/>
                  <a:gd name="T8" fmla="*/ 18 w 27"/>
                  <a:gd name="T9" fmla="*/ 30 h 46"/>
                  <a:gd name="T10" fmla="*/ 0 w 27"/>
                  <a:gd name="T11" fmla="*/ 21 h 46"/>
                  <a:gd name="T12" fmla="*/ 0 w 27"/>
                  <a:gd name="T13" fmla="*/ 0 h 46"/>
                  <a:gd name="T14" fmla="*/ 27 w 27"/>
                  <a:gd name="T15" fmla="*/ 0 h 46"/>
                  <a:gd name="T16" fmla="*/ 27 w 27"/>
                  <a:gd name="T17" fmla="*/ 9 h 46"/>
                  <a:gd name="T18" fmla="*/ 9 w 27"/>
                  <a:gd name="T19" fmla="*/ 9 h 46"/>
                  <a:gd name="T20" fmla="*/ 9 w 27"/>
                  <a:gd name="T21" fmla="*/ 16 h 46"/>
                  <a:gd name="T22" fmla="*/ 27 w 27"/>
                  <a:gd name="T23" fmla="*/ 25 h 46"/>
                  <a:gd name="T24" fmla="*/ 27 w 27"/>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46">
                    <a:moveTo>
                      <a:pt x="27" y="46"/>
                    </a:moveTo>
                    <a:lnTo>
                      <a:pt x="0" y="46"/>
                    </a:lnTo>
                    <a:lnTo>
                      <a:pt x="0" y="37"/>
                    </a:lnTo>
                    <a:lnTo>
                      <a:pt x="18" y="37"/>
                    </a:lnTo>
                    <a:lnTo>
                      <a:pt x="18" y="30"/>
                    </a:lnTo>
                    <a:lnTo>
                      <a:pt x="0" y="21"/>
                    </a:lnTo>
                    <a:lnTo>
                      <a:pt x="0" y="0"/>
                    </a:lnTo>
                    <a:lnTo>
                      <a:pt x="27" y="0"/>
                    </a:lnTo>
                    <a:lnTo>
                      <a:pt x="27" y="9"/>
                    </a:lnTo>
                    <a:lnTo>
                      <a:pt x="9" y="9"/>
                    </a:lnTo>
                    <a:lnTo>
                      <a:pt x="9" y="16"/>
                    </a:lnTo>
                    <a:lnTo>
                      <a:pt x="27" y="25"/>
                    </a:lnTo>
                    <a:lnTo>
                      <a:pt x="27"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9" name="Rectangle 1124"/>
              <p:cNvSpPr>
                <a:spLocks noChangeArrowheads="1"/>
              </p:cNvSpPr>
              <p:nvPr/>
            </p:nvSpPr>
            <p:spPr bwMode="auto">
              <a:xfrm>
                <a:off x="6465888" y="3375025"/>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0" name="Rectangle 1125"/>
              <p:cNvSpPr>
                <a:spLocks noChangeArrowheads="1"/>
              </p:cNvSpPr>
              <p:nvPr/>
            </p:nvSpPr>
            <p:spPr bwMode="auto">
              <a:xfrm>
                <a:off x="6465888" y="32956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E5E640-B616-44A2-8A65-806F126B10F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92" name="Picture 91"/>
          <p:cNvPicPr>
            <a:picLocks noChangeAspect="1"/>
          </p:cNvPicPr>
          <p:nvPr/>
        </p:nvPicPr>
        <p:blipFill>
          <a:blip r:embed="rId2"/>
          <a:stretch>
            <a:fillRect/>
          </a:stretch>
        </p:blipFill>
        <p:spPr>
          <a:xfrm>
            <a:off x="10080285" y="170388"/>
            <a:ext cx="1886827" cy="590637"/>
          </a:xfrm>
          <a:prstGeom prst="rect">
            <a:avLst/>
          </a:prstGeom>
        </p:spPr>
      </p:pic>
    </p:spTree>
    <p:extLst>
      <p:ext uri="{BB962C8B-B14F-4D97-AF65-F5344CB8AC3E}">
        <p14:creationId xmlns:p14="http://schemas.microsoft.com/office/powerpoint/2010/main" val="405451738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46912" y="2897257"/>
            <a:ext cx="3694601" cy="707886"/>
          </a:xfrm>
          <a:prstGeom prst="rect">
            <a:avLst/>
          </a:prstGeom>
        </p:spPr>
        <p:txBody>
          <a:bodyPr wrap="none">
            <a:spAutoFit/>
          </a:bodyPr>
          <a:lstStyle/>
          <a:p>
            <a:pPr lvl="0" defTabSz="457200" eaLnBrk="0" fontAlgn="base" hangingPunct="0">
              <a:spcBef>
                <a:spcPct val="0"/>
              </a:spcBef>
              <a:spcAft>
                <a:spcPct val="0"/>
              </a:spcAft>
              <a:defRPr/>
            </a:pPr>
            <a:r>
              <a:rPr lang="en-CA" sz="4000" dirty="0" smtClean="0">
                <a:solidFill>
                  <a:prstClr val="white"/>
                </a:solidFill>
              </a:rPr>
              <a:t>Moving on Out…</a:t>
            </a:r>
            <a:endParaRPr lang="en-CA" sz="4000" dirty="0">
              <a:solidFill>
                <a:prstClr val="white"/>
              </a:solidFill>
            </a:endParaRPr>
          </a:p>
        </p:txBody>
      </p:sp>
    </p:spTree>
    <p:extLst>
      <p:ext uri="{BB962C8B-B14F-4D97-AF65-F5344CB8AC3E}">
        <p14:creationId xmlns:p14="http://schemas.microsoft.com/office/powerpoint/2010/main" val="92955364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2800" b="1" dirty="0">
                <a:solidFill>
                  <a:srgbClr val="FFC000"/>
                </a:solidFill>
              </a:rPr>
              <a:t>Transitioning Between </a:t>
            </a:r>
            <a:r>
              <a:rPr lang="en-CA" sz="2800" b="1" dirty="0" smtClean="0">
                <a:solidFill>
                  <a:srgbClr val="FFC000"/>
                </a:solidFill>
              </a:rPr>
              <a:t>Plays</a:t>
            </a:r>
            <a:endParaRPr lang="en-CA" sz="2800" b="1" dirty="0">
              <a:solidFill>
                <a:srgbClr val="FFC000"/>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Transition between plays of the Digital Playbook</a:t>
            </a:r>
          </a:p>
        </p:txBody>
      </p:sp>
      <p:sp>
        <p:nvSpPr>
          <p:cNvPr id="2" name="Slide Number Placeholder 1"/>
          <p:cNvSpPr>
            <a:spLocks noGrp="1"/>
          </p:cNvSpPr>
          <p:nvPr>
            <p:ph type="sldNum" sz="quarter" idx="12"/>
          </p:nvPr>
        </p:nvSpPr>
        <p:spPr/>
        <p:txBody>
          <a:bodyPr/>
          <a:lstStyle/>
          <a:p>
            <a:fld id="{9EE5E640-B616-44A2-8A65-806F126B10FA}" type="slidenum">
              <a:rPr lang="en-US" smtClean="0">
                <a:solidFill>
                  <a:prstClr val="black">
                    <a:tint val="75000"/>
                  </a:prstClr>
                </a:solidFill>
              </a:rPr>
              <a:pPr/>
              <a:t>55</a:t>
            </a:fld>
            <a:endParaRPr lang="en-US">
              <a:solidFill>
                <a:prstClr val="black">
                  <a:tint val="75000"/>
                </a:prstClr>
              </a:solidFill>
            </a:endParaRPr>
          </a:p>
        </p:txBody>
      </p:sp>
      <p:grpSp>
        <p:nvGrpSpPr>
          <p:cNvPr id="86" name="Group 85"/>
          <p:cNvGrpSpPr>
            <a:grpSpLocks noChangeAspect="1"/>
          </p:cNvGrpSpPr>
          <p:nvPr/>
        </p:nvGrpSpPr>
        <p:grpSpPr>
          <a:xfrm>
            <a:off x="522136" y="1266251"/>
            <a:ext cx="11147728" cy="3531994"/>
            <a:chOff x="6292150" y="2603867"/>
            <a:chExt cx="5144092" cy="1629830"/>
          </a:xfrm>
        </p:grpSpPr>
        <p:sp>
          <p:nvSpPr>
            <p:cNvPr id="87" name="Rectangle 86"/>
            <p:cNvSpPr/>
            <p:nvPr/>
          </p:nvSpPr>
          <p:spPr>
            <a:xfrm>
              <a:off x="6292150" y="2839512"/>
              <a:ext cx="1459832" cy="117507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Right Triangle 87"/>
            <p:cNvSpPr/>
            <p:nvPr/>
          </p:nvSpPr>
          <p:spPr>
            <a:xfrm>
              <a:off x="7808130" y="2851531"/>
              <a:ext cx="2056692" cy="1163052"/>
            </a:xfrm>
            <a:prstGeom prst="rtTriangl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Right Triangle 88"/>
            <p:cNvSpPr/>
            <p:nvPr/>
          </p:nvSpPr>
          <p:spPr>
            <a:xfrm flipH="1" flipV="1">
              <a:off x="7863570" y="2839512"/>
              <a:ext cx="2057400" cy="1161288"/>
            </a:xfrm>
            <a:prstGeom prst="rtTriangle">
              <a:avLst/>
            </a:prstGeom>
            <a:solidFill>
              <a:srgbClr val="F2F2F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0" name="Rectangle 89"/>
            <p:cNvSpPr/>
            <p:nvPr/>
          </p:nvSpPr>
          <p:spPr>
            <a:xfrm>
              <a:off x="9976410" y="2832620"/>
              <a:ext cx="1459832" cy="117507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Flowchart: Manual Operation 90"/>
            <p:cNvSpPr/>
            <p:nvPr/>
          </p:nvSpPr>
          <p:spPr>
            <a:xfrm>
              <a:off x="6411048" y="2603867"/>
              <a:ext cx="737937" cy="441158"/>
            </a:xfrm>
            <a:prstGeom prst="flowChartManualOperation">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Flowchart: Manual Operation 91"/>
            <p:cNvSpPr/>
            <p:nvPr/>
          </p:nvSpPr>
          <p:spPr>
            <a:xfrm flipV="1">
              <a:off x="10579404" y="3792539"/>
              <a:ext cx="737937" cy="441158"/>
            </a:xfrm>
            <a:prstGeom prst="flowChartManualOperation">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3" name="Rectangle 92"/>
            <p:cNvSpPr/>
            <p:nvPr/>
          </p:nvSpPr>
          <p:spPr>
            <a:xfrm>
              <a:off x="6328009" y="292398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Ideation</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4" name="Rectangle 93"/>
            <p:cNvSpPr/>
            <p:nvPr/>
          </p:nvSpPr>
          <p:spPr>
            <a:xfrm>
              <a:off x="7825352" y="369957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Discovery</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5" name="Rectangle 94"/>
            <p:cNvSpPr/>
            <p:nvPr/>
          </p:nvSpPr>
          <p:spPr>
            <a:xfrm>
              <a:off x="8689384" y="2923983"/>
              <a:ext cx="1203158" cy="26800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schemeClr val="tx1"/>
                  </a:solidFill>
                  <a:effectLst/>
                  <a:uLnTx/>
                  <a:uFillTx/>
                  <a:latin typeface="Century Gothic" panose="020B0502020202020204" pitchFamily="34" charset="0"/>
                  <a:ea typeface="+mn-ea"/>
                  <a:cs typeface="+mn-cs"/>
                </a:rPr>
                <a:t>Delivery</a:t>
              </a:r>
              <a:endParaRPr kumimoji="0" lang="en-US" sz="1000" b="1" i="0" u="none" strike="noStrike" kern="1200" cap="none" spc="0" normalizeH="0" baseline="0" noProof="0" dirty="0">
                <a:ln>
                  <a:noFill/>
                </a:ln>
                <a:solidFill>
                  <a:schemeClr val="tx1"/>
                </a:solidFill>
                <a:effectLst/>
                <a:uLnTx/>
                <a:uFillTx/>
                <a:latin typeface="Century Gothic" panose="020B0502020202020204" pitchFamily="34" charset="0"/>
                <a:ea typeface="+mn-ea"/>
                <a:cs typeface="+mn-cs"/>
              </a:endParaRPr>
            </a:p>
          </p:txBody>
        </p:sp>
        <p:sp>
          <p:nvSpPr>
            <p:cNvPr id="96" name="Rectangle 95"/>
            <p:cNvSpPr/>
            <p:nvPr/>
          </p:nvSpPr>
          <p:spPr>
            <a:xfrm>
              <a:off x="10219129" y="3699573"/>
              <a:ext cx="1203158" cy="268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Release</a:t>
              </a:r>
              <a:endParaRPr kumimoji="0" lang="en-US" sz="1000" b="1"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7" name="Oval 96">
              <a:extLst>
                <a:ext uri="{FF2B5EF4-FFF2-40B4-BE49-F238E27FC236}">
                  <a16:creationId xmlns:a16="http://schemas.microsoft.com/office/drawing/2014/main" xmlns="" id="{030B76AF-7B29-AC42-BFB9-BC3361389DD5}"/>
                </a:ext>
              </a:extLst>
            </p:cNvPr>
            <p:cNvSpPr/>
            <p:nvPr/>
          </p:nvSpPr>
          <p:spPr>
            <a:xfrm>
              <a:off x="7530752" y="3169649"/>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8" name="Oval 97">
              <a:extLst>
                <a:ext uri="{FF2B5EF4-FFF2-40B4-BE49-F238E27FC236}">
                  <a16:creationId xmlns:a16="http://schemas.microsoft.com/office/drawing/2014/main" xmlns="" id="{08A315A4-79CC-614E-958E-B5CD4D3C83C7}"/>
                </a:ext>
              </a:extLst>
            </p:cNvPr>
            <p:cNvSpPr/>
            <p:nvPr/>
          </p:nvSpPr>
          <p:spPr>
            <a:xfrm>
              <a:off x="8663296" y="3181958"/>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sp>
          <p:nvSpPr>
            <p:cNvPr id="99" name="Oval 98">
              <a:extLst>
                <a:ext uri="{FF2B5EF4-FFF2-40B4-BE49-F238E27FC236}">
                  <a16:creationId xmlns:a16="http://schemas.microsoft.com/office/drawing/2014/main" xmlns="" id="{9151FF5C-279F-ED45-ACDE-BCDA4D7AF2E9}"/>
                </a:ext>
              </a:extLst>
            </p:cNvPr>
            <p:cNvSpPr/>
            <p:nvPr/>
          </p:nvSpPr>
          <p:spPr>
            <a:xfrm>
              <a:off x="9739278" y="3194267"/>
              <a:ext cx="479851" cy="47985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a:t>
              </a:r>
              <a:endParaRPr kumimoji="0" lang="en-US" sz="3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grpSp>
      <p:sp>
        <p:nvSpPr>
          <p:cNvPr id="3" name="TextBox 2"/>
          <p:cNvSpPr txBox="1"/>
          <p:nvPr/>
        </p:nvSpPr>
        <p:spPr>
          <a:xfrm>
            <a:off x="522136" y="4756642"/>
            <a:ext cx="8595487" cy="1323439"/>
          </a:xfrm>
          <a:prstGeom prst="rect">
            <a:avLst/>
          </a:prstGeom>
          <a:noFill/>
        </p:spPr>
        <p:txBody>
          <a:bodyPr wrap="square" rtlCol="0">
            <a:spAutoFit/>
          </a:bodyPr>
          <a:lstStyle/>
          <a:p>
            <a:r>
              <a:rPr lang="en-CA" sz="3200" dirty="0" smtClean="0">
                <a:latin typeface="Century Gothic" panose="020B0502020202020204" pitchFamily="34" charset="0"/>
              </a:rPr>
              <a:t>What would be done differently?</a:t>
            </a:r>
          </a:p>
          <a:p>
            <a:pPr>
              <a:lnSpc>
                <a:spcPct val="150000"/>
              </a:lnSpc>
            </a:pPr>
            <a:r>
              <a:rPr lang="en-CA" sz="3200" dirty="0" smtClean="0">
                <a:latin typeface="Century Gothic" panose="020B0502020202020204" pitchFamily="34" charset="0"/>
              </a:rPr>
              <a:t>What would be the same?</a:t>
            </a:r>
            <a:endParaRPr lang="en-CA" sz="3200" dirty="0">
              <a:latin typeface="Century Gothic" panose="020B0502020202020204" pitchFamily="34" charset="0"/>
            </a:endParaRPr>
          </a:p>
        </p:txBody>
      </p:sp>
    </p:spTree>
    <p:extLst>
      <p:ext uri="{BB962C8B-B14F-4D97-AF65-F5344CB8AC3E}">
        <p14:creationId xmlns:p14="http://schemas.microsoft.com/office/powerpoint/2010/main" val="394378072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1" y="2424333"/>
            <a:ext cx="11470665"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4000" dirty="0" smtClean="0">
                <a:solidFill>
                  <a:schemeClr val="bg1"/>
                </a:solidFill>
              </a:rPr>
              <a:t>Ready, set, launch!</a:t>
            </a:r>
            <a:endParaRPr kumimoji="0" lang="en-CA" sz="4000" i="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246861998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Rectangle 232"/>
          <p:cNvSpPr/>
          <p:nvPr/>
        </p:nvSpPr>
        <p:spPr>
          <a:xfrm>
            <a:off x="7016864" y="914399"/>
            <a:ext cx="4769755" cy="5495537"/>
          </a:xfrm>
          <a:prstGeom prst="rect">
            <a:avLst/>
          </a:prstGeom>
          <a:solidFill>
            <a:schemeClr val="bg1"/>
          </a:solidFill>
          <a:ln>
            <a:solidFill>
              <a:schemeClr val="tx1">
                <a:lumMod val="50000"/>
                <a:lumOff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prstClr val="white"/>
              </a:solidFill>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a:solidFill>
                  <a:srgbClr val="EF4051"/>
                </a:solidFill>
              </a:rPr>
              <a:t>Release</a:t>
            </a:r>
            <a:endParaRPr lang="en-CA" sz="2800" b="1" dirty="0">
              <a:solidFill>
                <a:srgbClr val="E47623"/>
              </a:solidFill>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CA" sz="1600" b="1" dirty="0">
                <a:solidFill>
                  <a:prstClr val="black"/>
                </a:solidFill>
              </a:rPr>
              <a:t>Ready, set, launch!</a:t>
            </a:r>
          </a:p>
        </p:txBody>
      </p:sp>
      <p:sp>
        <p:nvSpPr>
          <p:cNvPr id="2" name="Slide Number Placeholder 1"/>
          <p:cNvSpPr>
            <a:spLocks noGrp="1"/>
          </p:cNvSpPr>
          <p:nvPr>
            <p:ph type="sldNum" sz="quarter" idx="12"/>
          </p:nvPr>
        </p:nvSpPr>
        <p:spPr>
          <a:xfrm>
            <a:off x="8610600" y="6268430"/>
            <a:ext cx="2743200" cy="365125"/>
          </a:xfrm>
        </p:spPr>
        <p:txBody>
          <a:bodyPr/>
          <a:lstStyle/>
          <a:p>
            <a:fld id="{9EE5E640-B616-44A2-8A65-806F126B10FA}" type="slidenum">
              <a:rPr lang="en-US" smtClean="0">
                <a:solidFill>
                  <a:prstClr val="black">
                    <a:tint val="75000"/>
                  </a:prstClr>
                </a:solidFill>
              </a:rPr>
              <a:pPr/>
              <a:t>57</a:t>
            </a:fld>
            <a:endParaRPr lang="en-US">
              <a:solidFill>
                <a:prstClr val="black">
                  <a:tint val="75000"/>
                </a:prstClr>
              </a:solidFill>
            </a:endParaRPr>
          </a:p>
        </p:txBody>
      </p:sp>
      <p:sp>
        <p:nvSpPr>
          <p:cNvPr id="475" name="Title 1">
            <a:extLst>
              <a:ext uri="{FF2B5EF4-FFF2-40B4-BE49-F238E27FC236}">
                <a16:creationId xmlns:a16="http://schemas.microsoft.com/office/drawing/2014/main" xmlns="" id="{C4CC0F66-F716-9E4A-A350-90E627E348D3}"/>
              </a:ext>
            </a:extLst>
          </p:cNvPr>
          <p:cNvSpPr txBox="1">
            <a:spLocks/>
          </p:cNvSpPr>
          <p:nvPr/>
        </p:nvSpPr>
        <p:spPr bwMode="auto">
          <a:xfrm>
            <a:off x="2004553" y="437500"/>
            <a:ext cx="2010926" cy="1324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indent="-171450">
              <a:buFont typeface="Arial" panose="020B0604020202020204" pitchFamily="34" charset="0"/>
              <a:buChar char="•"/>
              <a:defRPr/>
            </a:pPr>
            <a:endParaRPr lang="en-CA" sz="1200" dirty="0" smtClean="0">
              <a:solidFill>
                <a:prstClr val="black"/>
              </a:solidFill>
            </a:endParaRPr>
          </a:p>
        </p:txBody>
      </p:sp>
      <p:sp>
        <p:nvSpPr>
          <p:cNvPr id="147" name="Title 1">
            <a:extLst>
              <a:ext uri="{FF2B5EF4-FFF2-40B4-BE49-F238E27FC236}">
                <a16:creationId xmlns:a16="http://schemas.microsoft.com/office/drawing/2014/main" xmlns="" id="{C4CC0F66-F716-9E4A-A350-90E627E348D3}"/>
              </a:ext>
            </a:extLst>
          </p:cNvPr>
          <p:cNvSpPr txBox="1">
            <a:spLocks/>
          </p:cNvSpPr>
          <p:nvPr/>
        </p:nvSpPr>
        <p:spPr bwMode="auto">
          <a:xfrm>
            <a:off x="7187008" y="3060532"/>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47623"/>
                </a:solidFill>
              </a:rPr>
              <a:t>Who?</a:t>
            </a:r>
            <a:endParaRPr lang="en-CA" sz="1600" b="1" dirty="0">
              <a:solidFill>
                <a:srgbClr val="E47623"/>
              </a:solidFill>
            </a:endParaRPr>
          </a:p>
        </p:txBody>
      </p:sp>
      <p:sp>
        <p:nvSpPr>
          <p:cNvPr id="148" name="Title 1">
            <a:extLst>
              <a:ext uri="{FF2B5EF4-FFF2-40B4-BE49-F238E27FC236}">
                <a16:creationId xmlns:a16="http://schemas.microsoft.com/office/drawing/2014/main" xmlns="" id="{C4CC0F66-F716-9E4A-A350-90E627E348D3}"/>
              </a:ext>
            </a:extLst>
          </p:cNvPr>
          <p:cNvSpPr txBox="1">
            <a:spLocks/>
          </p:cNvSpPr>
          <p:nvPr/>
        </p:nvSpPr>
        <p:spPr bwMode="auto">
          <a:xfrm>
            <a:off x="7535643" y="3478018"/>
            <a:ext cx="2010926" cy="268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Program Stakeholders</a:t>
            </a:r>
          </a:p>
          <a:p>
            <a:pPr>
              <a:defRPr/>
            </a:pPr>
            <a:endParaRPr lang="en-CA" sz="1200" dirty="0" smtClean="0">
              <a:solidFill>
                <a:prstClr val="black"/>
              </a:solidFill>
            </a:endParaRPr>
          </a:p>
          <a:p>
            <a:pPr>
              <a:defRPr/>
            </a:pPr>
            <a:r>
              <a:rPr lang="en-CA" sz="1200" dirty="0" smtClean="0">
                <a:solidFill>
                  <a:prstClr val="black"/>
                </a:solidFill>
              </a:rPr>
              <a:t>Program Owner</a:t>
            </a:r>
          </a:p>
          <a:p>
            <a:pPr>
              <a:defRPr/>
            </a:pPr>
            <a:endParaRPr lang="en-CA" sz="1200" dirty="0" smtClean="0">
              <a:solidFill>
                <a:prstClr val="black"/>
              </a:solidFill>
            </a:endParaRPr>
          </a:p>
          <a:p>
            <a:pPr>
              <a:defRPr/>
            </a:pPr>
            <a:r>
              <a:rPr lang="en-CA" sz="1200" dirty="0" smtClean="0">
                <a:solidFill>
                  <a:prstClr val="black"/>
                </a:solidFill>
              </a:rPr>
              <a:t>Program SMEs</a:t>
            </a:r>
          </a:p>
          <a:p>
            <a:pPr>
              <a:defRPr/>
            </a:pPr>
            <a:endParaRPr lang="en-CA" sz="1200" dirty="0">
              <a:solidFill>
                <a:prstClr val="black"/>
              </a:solidFill>
            </a:endParaRPr>
          </a:p>
          <a:p>
            <a:pPr>
              <a:defRPr/>
            </a:pPr>
            <a:r>
              <a:rPr lang="en-CA" sz="1200" dirty="0">
                <a:solidFill>
                  <a:prstClr val="black"/>
                </a:solidFill>
              </a:rPr>
              <a:t>Developers</a:t>
            </a:r>
          </a:p>
          <a:p>
            <a:pPr>
              <a:defRPr/>
            </a:pPr>
            <a:endParaRPr lang="en-CA" sz="1200" dirty="0">
              <a:solidFill>
                <a:prstClr val="black"/>
              </a:solidFill>
            </a:endParaRPr>
          </a:p>
          <a:p>
            <a:pPr>
              <a:defRPr/>
            </a:pPr>
            <a:r>
              <a:rPr lang="en-CA" sz="1200" dirty="0" smtClean="0">
                <a:solidFill>
                  <a:prstClr val="black"/>
                </a:solidFill>
              </a:rPr>
              <a:t>Users</a:t>
            </a:r>
          </a:p>
          <a:p>
            <a:pPr>
              <a:defRPr/>
            </a:pPr>
            <a:endParaRPr lang="en-CA" sz="1200" dirty="0">
              <a:solidFill>
                <a:prstClr val="black"/>
              </a:solidFill>
            </a:endParaRPr>
          </a:p>
          <a:p>
            <a:pPr lvl="0">
              <a:defRPr/>
            </a:pPr>
            <a:r>
              <a:rPr lang="en-CA" sz="1200" dirty="0">
                <a:solidFill>
                  <a:prstClr val="black"/>
                </a:solidFill>
              </a:rPr>
              <a:t>Service </a:t>
            </a:r>
            <a:r>
              <a:rPr lang="en-CA" sz="1200" dirty="0" smtClean="0">
                <a:solidFill>
                  <a:prstClr val="black"/>
                </a:solidFill>
              </a:rPr>
              <a:t>Management</a:t>
            </a:r>
          </a:p>
          <a:p>
            <a:pPr lvl="0">
              <a:defRPr/>
            </a:pPr>
            <a:endParaRPr lang="en-CA" sz="1200" dirty="0">
              <a:solidFill>
                <a:prstClr val="black"/>
              </a:solidFill>
            </a:endParaRPr>
          </a:p>
          <a:p>
            <a:pPr>
              <a:defRPr/>
            </a:pPr>
            <a:r>
              <a:rPr lang="en-CA" sz="1200" dirty="0">
                <a:solidFill>
                  <a:prstClr val="black"/>
                </a:solidFill>
              </a:rPr>
              <a:t>Organizational Change </a:t>
            </a:r>
            <a:r>
              <a:rPr lang="en-CA" sz="1200" dirty="0" smtClean="0">
                <a:solidFill>
                  <a:prstClr val="black"/>
                </a:solidFill>
              </a:rPr>
              <a:t>Management</a:t>
            </a:r>
            <a:endParaRPr lang="en-CA" sz="1200" dirty="0">
              <a:solidFill>
                <a:prstClr val="black"/>
              </a:solidFill>
            </a:endParaRPr>
          </a:p>
        </p:txBody>
      </p:sp>
      <p:sp>
        <p:nvSpPr>
          <p:cNvPr id="149" name="Title 1">
            <a:extLst>
              <a:ext uri="{FF2B5EF4-FFF2-40B4-BE49-F238E27FC236}">
                <a16:creationId xmlns:a16="http://schemas.microsoft.com/office/drawing/2014/main" xmlns="" id="{C4CC0F66-F716-9E4A-A350-90E627E348D3}"/>
              </a:ext>
            </a:extLst>
          </p:cNvPr>
          <p:cNvSpPr txBox="1">
            <a:spLocks/>
          </p:cNvSpPr>
          <p:nvPr/>
        </p:nvSpPr>
        <p:spPr bwMode="auto">
          <a:xfrm>
            <a:off x="10020365" y="3684679"/>
            <a:ext cx="2010926" cy="2933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200" dirty="0" smtClean="0">
                <a:solidFill>
                  <a:prstClr val="black"/>
                </a:solidFill>
              </a:rPr>
              <a:t>Product Owner</a:t>
            </a:r>
          </a:p>
          <a:p>
            <a:pPr>
              <a:defRPr/>
            </a:pPr>
            <a:endParaRPr lang="en-CA" sz="1200" dirty="0" smtClean="0">
              <a:solidFill>
                <a:prstClr val="black"/>
              </a:solidFill>
            </a:endParaRPr>
          </a:p>
          <a:p>
            <a:pPr>
              <a:defRPr/>
            </a:pPr>
            <a:r>
              <a:rPr lang="en-CA" sz="1200" dirty="0">
                <a:solidFill>
                  <a:prstClr val="black"/>
                </a:solidFill>
              </a:rPr>
              <a:t>Scrum Master</a:t>
            </a:r>
          </a:p>
          <a:p>
            <a:pPr>
              <a:defRPr/>
            </a:pPr>
            <a:endParaRPr lang="en-CA" sz="1200" dirty="0" smtClean="0">
              <a:solidFill>
                <a:prstClr val="black"/>
              </a:solidFill>
            </a:endParaRPr>
          </a:p>
          <a:p>
            <a:pPr>
              <a:defRPr/>
            </a:pPr>
            <a:r>
              <a:rPr lang="en-CA" sz="1200" dirty="0">
                <a:solidFill>
                  <a:prstClr val="black"/>
                </a:solidFill>
              </a:rPr>
              <a:t>Tester</a:t>
            </a:r>
          </a:p>
          <a:p>
            <a:pPr>
              <a:defRPr/>
            </a:pPr>
            <a:endParaRPr lang="en-CA" sz="1200" dirty="0" smtClean="0">
              <a:solidFill>
                <a:prstClr val="black"/>
              </a:solidFill>
            </a:endParaRPr>
          </a:p>
          <a:p>
            <a:pPr>
              <a:defRPr/>
            </a:pPr>
            <a:r>
              <a:rPr lang="en-CA" sz="1200" dirty="0">
                <a:solidFill>
                  <a:prstClr val="black"/>
                </a:solidFill>
              </a:rPr>
              <a:t>Scrum Lead</a:t>
            </a:r>
          </a:p>
          <a:p>
            <a:pPr>
              <a:defRPr/>
            </a:pPr>
            <a:endParaRPr lang="en-CA" sz="1200" dirty="0" smtClean="0">
              <a:solidFill>
                <a:prstClr val="black"/>
              </a:solidFill>
            </a:endParaRPr>
          </a:p>
          <a:p>
            <a:pPr>
              <a:defRPr/>
            </a:pPr>
            <a:r>
              <a:rPr lang="en-CA" sz="1200" dirty="0" smtClean="0">
                <a:solidFill>
                  <a:prstClr val="black"/>
                </a:solidFill>
              </a:rPr>
              <a:t>Technical SMEs</a:t>
            </a:r>
          </a:p>
          <a:p>
            <a:pPr>
              <a:defRPr/>
            </a:pPr>
            <a:endParaRPr lang="en-CA" sz="1200" dirty="0">
              <a:solidFill>
                <a:prstClr val="black"/>
              </a:solidFill>
            </a:endParaRPr>
          </a:p>
          <a:p>
            <a:pPr>
              <a:defRPr/>
            </a:pPr>
            <a:r>
              <a:rPr lang="en-CA" sz="1200" dirty="0" smtClean="0">
                <a:solidFill>
                  <a:prstClr val="black"/>
                </a:solidFill>
              </a:rPr>
              <a:t>Communications</a:t>
            </a:r>
          </a:p>
          <a:p>
            <a:pPr>
              <a:defRPr/>
            </a:pPr>
            <a:endParaRPr lang="en-CA" sz="1200" dirty="0">
              <a:solidFill>
                <a:prstClr val="black"/>
              </a:solidFill>
            </a:endParaRPr>
          </a:p>
          <a:p>
            <a:pPr>
              <a:defRPr/>
            </a:pPr>
            <a:r>
              <a:rPr lang="en-CA" sz="1200" dirty="0" smtClean="0">
                <a:solidFill>
                  <a:prstClr val="black"/>
                </a:solidFill>
              </a:rPr>
              <a:t>SSC</a:t>
            </a:r>
            <a:endParaRPr lang="en-CA" sz="1200" dirty="0">
              <a:solidFill>
                <a:prstClr val="black"/>
              </a:solidFill>
            </a:endParaRPr>
          </a:p>
          <a:p>
            <a:pPr>
              <a:defRPr/>
            </a:pPr>
            <a:endParaRPr lang="en-CA" sz="1200" dirty="0" smtClean="0">
              <a:solidFill>
                <a:prstClr val="black"/>
              </a:solidFill>
            </a:endParaRPr>
          </a:p>
          <a:p>
            <a:pPr>
              <a:defRPr/>
            </a:pPr>
            <a:endParaRPr lang="en-CA" sz="1200" dirty="0">
              <a:solidFill>
                <a:prstClr val="black"/>
              </a:solidFill>
            </a:endParaRPr>
          </a:p>
          <a:p>
            <a:pPr>
              <a:defRPr/>
            </a:pPr>
            <a:endParaRPr lang="en-CA" sz="1200" dirty="0">
              <a:solidFill>
                <a:prstClr val="black"/>
              </a:solidFill>
            </a:endParaRPr>
          </a:p>
        </p:txBody>
      </p:sp>
      <p:grpSp>
        <p:nvGrpSpPr>
          <p:cNvPr id="477" name="Group 476"/>
          <p:cNvGrpSpPr>
            <a:grpSpLocks noChangeAspect="1"/>
          </p:cNvGrpSpPr>
          <p:nvPr/>
        </p:nvGrpSpPr>
        <p:grpSpPr>
          <a:xfrm>
            <a:off x="7254655" y="3507495"/>
            <a:ext cx="276226" cy="277177"/>
            <a:chOff x="7181851" y="3905251"/>
            <a:chExt cx="460375" cy="461962"/>
          </a:xfrm>
        </p:grpSpPr>
        <p:sp>
          <p:nvSpPr>
            <p:cNvPr id="478" name="Rectangle 572"/>
            <p:cNvSpPr>
              <a:spLocks noChangeArrowheads="1"/>
            </p:cNvSpPr>
            <p:nvPr/>
          </p:nvSpPr>
          <p:spPr bwMode="auto">
            <a:xfrm>
              <a:off x="7261226"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79" name="Rectangle 573"/>
            <p:cNvSpPr>
              <a:spLocks noChangeArrowheads="1"/>
            </p:cNvSpPr>
            <p:nvPr/>
          </p:nvSpPr>
          <p:spPr bwMode="auto">
            <a:xfrm>
              <a:off x="7210426" y="42370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0" name="Freeform 574"/>
            <p:cNvSpPr>
              <a:spLocks noEditPoints="1"/>
            </p:cNvSpPr>
            <p:nvPr/>
          </p:nvSpPr>
          <p:spPr bwMode="auto">
            <a:xfrm>
              <a:off x="7210426"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1" name="Freeform 575"/>
            <p:cNvSpPr>
              <a:spLocks/>
            </p:cNvSpPr>
            <p:nvPr/>
          </p:nvSpPr>
          <p:spPr bwMode="auto">
            <a:xfrm>
              <a:off x="7196138" y="3990976"/>
              <a:ext cx="179388" cy="252412"/>
            </a:xfrm>
            <a:custGeom>
              <a:avLst/>
              <a:gdLst>
                <a:gd name="T0" fmla="*/ 18 w 100"/>
                <a:gd name="T1" fmla="*/ 140 h 140"/>
                <a:gd name="T2" fmla="*/ 0 w 100"/>
                <a:gd name="T3" fmla="*/ 140 h 140"/>
                <a:gd name="T4" fmla="*/ 0 w 100"/>
                <a:gd name="T5" fmla="*/ 16 h 140"/>
                <a:gd name="T6" fmla="*/ 16 w 100"/>
                <a:gd name="T7" fmla="*/ 0 h 140"/>
                <a:gd name="T8" fmla="*/ 32 w 100"/>
                <a:gd name="T9" fmla="*/ 0 h 140"/>
                <a:gd name="T10" fmla="*/ 56 w 100"/>
                <a:gd name="T11" fmla="*/ 24 h 140"/>
                <a:gd name="T12" fmla="*/ 56 w 100"/>
                <a:gd name="T13" fmla="*/ 48 h 140"/>
                <a:gd name="T14" fmla="*/ 100 w 100"/>
                <a:gd name="T15" fmla="*/ 48 h 140"/>
                <a:gd name="T16" fmla="*/ 100 w 100"/>
                <a:gd name="T17" fmla="*/ 72 h 140"/>
                <a:gd name="T18" fmla="*/ 33 w 100"/>
                <a:gd name="T19" fmla="*/ 72 h 140"/>
                <a:gd name="T20" fmla="*/ 16 w 100"/>
                <a:gd name="T21" fmla="*/ 29 h 140"/>
                <a:gd name="T22" fmla="*/ 24 w 100"/>
                <a:gd name="T23" fmla="*/ 27 h 140"/>
                <a:gd name="T24" fmla="*/ 39 w 100"/>
                <a:gd name="T25" fmla="*/ 64 h 140"/>
                <a:gd name="T26" fmla="*/ 92 w 100"/>
                <a:gd name="T27" fmla="*/ 64 h 140"/>
                <a:gd name="T28" fmla="*/ 92 w 100"/>
                <a:gd name="T29" fmla="*/ 56 h 140"/>
                <a:gd name="T30" fmla="*/ 48 w 100"/>
                <a:gd name="T31" fmla="*/ 56 h 140"/>
                <a:gd name="T32" fmla="*/ 48 w 100"/>
                <a:gd name="T33" fmla="*/ 24 h 140"/>
                <a:gd name="T34" fmla="*/ 32 w 100"/>
                <a:gd name="T35" fmla="*/ 8 h 140"/>
                <a:gd name="T36" fmla="*/ 16 w 100"/>
                <a:gd name="T37" fmla="*/ 8 h 140"/>
                <a:gd name="T38" fmla="*/ 8 w 100"/>
                <a:gd name="T39" fmla="*/ 16 h 140"/>
                <a:gd name="T40" fmla="*/ 8 w 100"/>
                <a:gd name="T41" fmla="*/ 132 h 140"/>
                <a:gd name="T42" fmla="*/ 14 w 100"/>
                <a:gd name="T43" fmla="*/ 132 h 140"/>
                <a:gd name="T44" fmla="*/ 48 w 100"/>
                <a:gd name="T45" fmla="*/ 98 h 140"/>
                <a:gd name="T46" fmla="*/ 48 w 100"/>
                <a:gd name="T47" fmla="*/ 80 h 140"/>
                <a:gd name="T48" fmla="*/ 56 w 100"/>
                <a:gd name="T49" fmla="*/ 80 h 140"/>
                <a:gd name="T50" fmla="*/ 56 w 100"/>
                <a:gd name="T51" fmla="*/ 102 h 140"/>
                <a:gd name="T52" fmla="*/ 18 w 100"/>
                <a:gd name="T53"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0">
                  <a:moveTo>
                    <a:pt x="18" y="140"/>
                  </a:moveTo>
                  <a:cubicBezTo>
                    <a:pt x="0" y="140"/>
                    <a:pt x="0" y="140"/>
                    <a:pt x="0" y="140"/>
                  </a:cubicBezTo>
                  <a:cubicBezTo>
                    <a:pt x="0" y="16"/>
                    <a:pt x="0" y="16"/>
                    <a:pt x="0" y="16"/>
                  </a:cubicBezTo>
                  <a:cubicBezTo>
                    <a:pt x="0" y="7"/>
                    <a:pt x="7" y="0"/>
                    <a:pt x="16" y="0"/>
                  </a:cubicBezTo>
                  <a:cubicBezTo>
                    <a:pt x="32" y="0"/>
                    <a:pt x="32" y="0"/>
                    <a:pt x="32" y="0"/>
                  </a:cubicBezTo>
                  <a:cubicBezTo>
                    <a:pt x="45" y="0"/>
                    <a:pt x="56" y="11"/>
                    <a:pt x="56" y="24"/>
                  </a:cubicBezTo>
                  <a:cubicBezTo>
                    <a:pt x="56" y="48"/>
                    <a:pt x="56" y="48"/>
                    <a:pt x="56" y="48"/>
                  </a:cubicBezTo>
                  <a:cubicBezTo>
                    <a:pt x="100" y="48"/>
                    <a:pt x="100" y="48"/>
                    <a:pt x="100" y="48"/>
                  </a:cubicBezTo>
                  <a:cubicBezTo>
                    <a:pt x="100" y="72"/>
                    <a:pt x="100" y="72"/>
                    <a:pt x="100" y="72"/>
                  </a:cubicBezTo>
                  <a:cubicBezTo>
                    <a:pt x="33" y="72"/>
                    <a:pt x="33" y="72"/>
                    <a:pt x="33" y="72"/>
                  </a:cubicBezTo>
                  <a:cubicBezTo>
                    <a:pt x="16" y="29"/>
                    <a:pt x="16" y="29"/>
                    <a:pt x="16" y="29"/>
                  </a:cubicBezTo>
                  <a:cubicBezTo>
                    <a:pt x="24" y="27"/>
                    <a:pt x="24" y="27"/>
                    <a:pt x="24" y="27"/>
                  </a:cubicBezTo>
                  <a:cubicBezTo>
                    <a:pt x="39" y="64"/>
                    <a:pt x="39" y="64"/>
                    <a:pt x="39" y="64"/>
                  </a:cubicBezTo>
                  <a:cubicBezTo>
                    <a:pt x="92" y="64"/>
                    <a:pt x="92" y="64"/>
                    <a:pt x="92" y="64"/>
                  </a:cubicBezTo>
                  <a:cubicBezTo>
                    <a:pt x="92" y="56"/>
                    <a:pt x="92" y="56"/>
                    <a:pt x="92" y="56"/>
                  </a:cubicBezTo>
                  <a:cubicBezTo>
                    <a:pt x="48" y="56"/>
                    <a:pt x="48" y="56"/>
                    <a:pt x="48" y="56"/>
                  </a:cubicBezTo>
                  <a:cubicBezTo>
                    <a:pt x="48" y="24"/>
                    <a:pt x="48" y="24"/>
                    <a:pt x="48" y="24"/>
                  </a:cubicBezTo>
                  <a:cubicBezTo>
                    <a:pt x="48" y="15"/>
                    <a:pt x="41" y="8"/>
                    <a:pt x="32" y="8"/>
                  </a:cubicBezTo>
                  <a:cubicBezTo>
                    <a:pt x="16" y="8"/>
                    <a:pt x="16" y="8"/>
                    <a:pt x="16" y="8"/>
                  </a:cubicBezTo>
                  <a:cubicBezTo>
                    <a:pt x="12" y="8"/>
                    <a:pt x="8" y="12"/>
                    <a:pt x="8" y="16"/>
                  </a:cubicBezTo>
                  <a:cubicBezTo>
                    <a:pt x="8" y="132"/>
                    <a:pt x="8" y="132"/>
                    <a:pt x="8" y="132"/>
                  </a:cubicBezTo>
                  <a:cubicBezTo>
                    <a:pt x="14" y="132"/>
                    <a:pt x="14" y="132"/>
                    <a:pt x="14" y="132"/>
                  </a:cubicBezTo>
                  <a:cubicBezTo>
                    <a:pt x="48" y="98"/>
                    <a:pt x="48" y="98"/>
                    <a:pt x="48" y="98"/>
                  </a:cubicBezTo>
                  <a:cubicBezTo>
                    <a:pt x="48" y="80"/>
                    <a:pt x="48" y="80"/>
                    <a:pt x="48" y="80"/>
                  </a:cubicBezTo>
                  <a:cubicBezTo>
                    <a:pt x="56" y="80"/>
                    <a:pt x="56" y="80"/>
                    <a:pt x="56" y="80"/>
                  </a:cubicBezTo>
                  <a:cubicBezTo>
                    <a:pt x="56" y="102"/>
                    <a:pt x="56" y="102"/>
                    <a:pt x="56" y="102"/>
                  </a:cubicBezTo>
                  <a:lnTo>
                    <a:pt x="1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2" name="Rectangle 576"/>
            <p:cNvSpPr>
              <a:spLocks noChangeArrowheads="1"/>
            </p:cNvSpPr>
            <p:nvPr/>
          </p:nvSpPr>
          <p:spPr bwMode="auto">
            <a:xfrm>
              <a:off x="7548563" y="4194176"/>
              <a:ext cx="14288" cy="1651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3" name="Rectangle 577"/>
            <p:cNvSpPr>
              <a:spLocks noChangeArrowheads="1"/>
            </p:cNvSpPr>
            <p:nvPr/>
          </p:nvSpPr>
          <p:spPr bwMode="auto">
            <a:xfrm>
              <a:off x="7599363" y="4243388"/>
              <a:ext cx="14288" cy="1158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4" name="Freeform 578"/>
            <p:cNvSpPr>
              <a:spLocks noEditPoints="1"/>
            </p:cNvSpPr>
            <p:nvPr/>
          </p:nvSpPr>
          <p:spPr bwMode="auto">
            <a:xfrm>
              <a:off x="7542213" y="3905251"/>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5" name="Freeform 579"/>
            <p:cNvSpPr>
              <a:spLocks/>
            </p:cNvSpPr>
            <p:nvPr/>
          </p:nvSpPr>
          <p:spPr bwMode="auto">
            <a:xfrm>
              <a:off x="7448551" y="3990976"/>
              <a:ext cx="179388" cy="260350"/>
            </a:xfrm>
            <a:custGeom>
              <a:avLst/>
              <a:gdLst>
                <a:gd name="T0" fmla="*/ 100 w 100"/>
                <a:gd name="T1" fmla="*/ 144 h 144"/>
                <a:gd name="T2" fmla="*/ 86 w 100"/>
                <a:gd name="T3" fmla="*/ 144 h 144"/>
                <a:gd name="T4" fmla="*/ 44 w 100"/>
                <a:gd name="T5" fmla="*/ 102 h 144"/>
                <a:gd name="T6" fmla="*/ 44 w 100"/>
                <a:gd name="T7" fmla="*/ 80 h 144"/>
                <a:gd name="T8" fmla="*/ 52 w 100"/>
                <a:gd name="T9" fmla="*/ 80 h 144"/>
                <a:gd name="T10" fmla="*/ 52 w 100"/>
                <a:gd name="T11" fmla="*/ 98 h 144"/>
                <a:gd name="T12" fmla="*/ 90 w 100"/>
                <a:gd name="T13" fmla="*/ 136 h 144"/>
                <a:gd name="T14" fmla="*/ 92 w 100"/>
                <a:gd name="T15" fmla="*/ 136 h 144"/>
                <a:gd name="T16" fmla="*/ 92 w 100"/>
                <a:gd name="T17" fmla="*/ 16 h 144"/>
                <a:gd name="T18" fmla="*/ 84 w 100"/>
                <a:gd name="T19" fmla="*/ 8 h 144"/>
                <a:gd name="T20" fmla="*/ 68 w 100"/>
                <a:gd name="T21" fmla="*/ 8 h 144"/>
                <a:gd name="T22" fmla="*/ 52 w 100"/>
                <a:gd name="T23" fmla="*/ 24 h 144"/>
                <a:gd name="T24" fmla="*/ 52 w 100"/>
                <a:gd name="T25" fmla="*/ 56 h 144"/>
                <a:gd name="T26" fmla="*/ 8 w 100"/>
                <a:gd name="T27" fmla="*/ 56 h 144"/>
                <a:gd name="T28" fmla="*/ 8 w 100"/>
                <a:gd name="T29" fmla="*/ 64 h 144"/>
                <a:gd name="T30" fmla="*/ 61 w 100"/>
                <a:gd name="T31" fmla="*/ 64 h 144"/>
                <a:gd name="T32" fmla="*/ 76 w 100"/>
                <a:gd name="T33" fmla="*/ 27 h 144"/>
                <a:gd name="T34" fmla="*/ 84 w 100"/>
                <a:gd name="T35" fmla="*/ 29 h 144"/>
                <a:gd name="T36" fmla="*/ 67 w 100"/>
                <a:gd name="T37" fmla="*/ 72 h 144"/>
                <a:gd name="T38" fmla="*/ 0 w 100"/>
                <a:gd name="T39" fmla="*/ 72 h 144"/>
                <a:gd name="T40" fmla="*/ 0 w 100"/>
                <a:gd name="T41" fmla="*/ 48 h 144"/>
                <a:gd name="T42" fmla="*/ 44 w 100"/>
                <a:gd name="T43" fmla="*/ 48 h 144"/>
                <a:gd name="T44" fmla="*/ 44 w 100"/>
                <a:gd name="T45" fmla="*/ 24 h 144"/>
                <a:gd name="T46" fmla="*/ 68 w 100"/>
                <a:gd name="T47" fmla="*/ 0 h 144"/>
                <a:gd name="T48" fmla="*/ 84 w 100"/>
                <a:gd name="T49" fmla="*/ 0 h 144"/>
                <a:gd name="T50" fmla="*/ 100 w 100"/>
                <a:gd name="T51" fmla="*/ 16 h 144"/>
                <a:gd name="T52" fmla="*/ 100 w 100"/>
                <a:gd name="T5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144">
                  <a:moveTo>
                    <a:pt x="100" y="144"/>
                  </a:moveTo>
                  <a:cubicBezTo>
                    <a:pt x="86" y="144"/>
                    <a:pt x="86" y="144"/>
                    <a:pt x="86" y="144"/>
                  </a:cubicBezTo>
                  <a:cubicBezTo>
                    <a:pt x="44" y="102"/>
                    <a:pt x="44" y="102"/>
                    <a:pt x="44" y="102"/>
                  </a:cubicBezTo>
                  <a:cubicBezTo>
                    <a:pt x="44" y="80"/>
                    <a:pt x="44" y="80"/>
                    <a:pt x="44" y="80"/>
                  </a:cubicBezTo>
                  <a:cubicBezTo>
                    <a:pt x="52" y="80"/>
                    <a:pt x="52" y="80"/>
                    <a:pt x="52" y="80"/>
                  </a:cubicBezTo>
                  <a:cubicBezTo>
                    <a:pt x="52" y="98"/>
                    <a:pt x="52" y="98"/>
                    <a:pt x="52" y="98"/>
                  </a:cubicBezTo>
                  <a:cubicBezTo>
                    <a:pt x="90" y="136"/>
                    <a:pt x="90" y="136"/>
                    <a:pt x="90" y="136"/>
                  </a:cubicBezTo>
                  <a:cubicBezTo>
                    <a:pt x="92" y="136"/>
                    <a:pt x="92" y="136"/>
                    <a:pt x="92" y="136"/>
                  </a:cubicBezTo>
                  <a:cubicBezTo>
                    <a:pt x="92" y="16"/>
                    <a:pt x="92" y="16"/>
                    <a:pt x="92" y="16"/>
                  </a:cubicBezTo>
                  <a:cubicBezTo>
                    <a:pt x="92" y="12"/>
                    <a:pt x="89" y="8"/>
                    <a:pt x="84" y="8"/>
                  </a:cubicBezTo>
                  <a:cubicBezTo>
                    <a:pt x="68" y="8"/>
                    <a:pt x="68" y="8"/>
                    <a:pt x="68" y="8"/>
                  </a:cubicBezTo>
                  <a:cubicBezTo>
                    <a:pt x="59" y="8"/>
                    <a:pt x="52" y="15"/>
                    <a:pt x="52" y="24"/>
                  </a:cubicBezTo>
                  <a:cubicBezTo>
                    <a:pt x="52" y="56"/>
                    <a:pt x="52" y="56"/>
                    <a:pt x="52" y="56"/>
                  </a:cubicBezTo>
                  <a:cubicBezTo>
                    <a:pt x="8" y="56"/>
                    <a:pt x="8" y="56"/>
                    <a:pt x="8" y="56"/>
                  </a:cubicBezTo>
                  <a:cubicBezTo>
                    <a:pt x="8" y="64"/>
                    <a:pt x="8" y="64"/>
                    <a:pt x="8" y="64"/>
                  </a:cubicBezTo>
                  <a:cubicBezTo>
                    <a:pt x="61" y="64"/>
                    <a:pt x="61" y="64"/>
                    <a:pt x="61" y="64"/>
                  </a:cubicBezTo>
                  <a:cubicBezTo>
                    <a:pt x="76" y="27"/>
                    <a:pt x="76" y="27"/>
                    <a:pt x="76" y="27"/>
                  </a:cubicBezTo>
                  <a:cubicBezTo>
                    <a:pt x="84" y="29"/>
                    <a:pt x="84" y="29"/>
                    <a:pt x="84" y="29"/>
                  </a:cubicBezTo>
                  <a:cubicBezTo>
                    <a:pt x="67" y="72"/>
                    <a:pt x="67" y="72"/>
                    <a:pt x="67" y="72"/>
                  </a:cubicBezTo>
                  <a:cubicBezTo>
                    <a:pt x="0" y="72"/>
                    <a:pt x="0" y="72"/>
                    <a:pt x="0" y="72"/>
                  </a:cubicBezTo>
                  <a:cubicBezTo>
                    <a:pt x="0" y="48"/>
                    <a:pt x="0" y="48"/>
                    <a:pt x="0" y="48"/>
                  </a:cubicBezTo>
                  <a:cubicBezTo>
                    <a:pt x="44" y="48"/>
                    <a:pt x="44" y="48"/>
                    <a:pt x="44" y="48"/>
                  </a:cubicBezTo>
                  <a:cubicBezTo>
                    <a:pt x="44" y="24"/>
                    <a:pt x="44" y="24"/>
                    <a:pt x="44" y="24"/>
                  </a:cubicBezTo>
                  <a:cubicBezTo>
                    <a:pt x="44" y="11"/>
                    <a:pt x="55" y="0"/>
                    <a:pt x="68" y="0"/>
                  </a:cubicBezTo>
                  <a:cubicBezTo>
                    <a:pt x="84" y="0"/>
                    <a:pt x="84" y="0"/>
                    <a:pt x="84" y="0"/>
                  </a:cubicBezTo>
                  <a:cubicBezTo>
                    <a:pt x="93" y="0"/>
                    <a:pt x="100" y="7"/>
                    <a:pt x="100" y="16"/>
                  </a:cubicBezTo>
                  <a:lnTo>
                    <a:pt x="100" y="1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6" name="Rectangle 580"/>
            <p:cNvSpPr>
              <a:spLocks noChangeArrowheads="1"/>
            </p:cNvSpPr>
            <p:nvPr/>
          </p:nvSpPr>
          <p:spPr bwMode="auto">
            <a:xfrm>
              <a:off x="7318376" y="4114801"/>
              <a:ext cx="14288" cy="650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7" name="Rectangle 581"/>
            <p:cNvSpPr>
              <a:spLocks noChangeArrowheads="1"/>
            </p:cNvSpPr>
            <p:nvPr/>
          </p:nvSpPr>
          <p:spPr bwMode="auto">
            <a:xfrm>
              <a:off x="7491413" y="4222751"/>
              <a:ext cx="14288" cy="1365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8" name="Rectangle 582"/>
            <p:cNvSpPr>
              <a:spLocks noChangeArrowheads="1"/>
            </p:cNvSpPr>
            <p:nvPr/>
          </p:nvSpPr>
          <p:spPr bwMode="auto">
            <a:xfrm>
              <a:off x="7405688"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89" name="Rectangle 583"/>
            <p:cNvSpPr>
              <a:spLocks noChangeArrowheads="1"/>
            </p:cNvSpPr>
            <p:nvPr/>
          </p:nvSpPr>
          <p:spPr bwMode="auto">
            <a:xfrm>
              <a:off x="7375526"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0" name="Rectangle 584"/>
            <p:cNvSpPr>
              <a:spLocks noChangeArrowheads="1"/>
            </p:cNvSpPr>
            <p:nvPr/>
          </p:nvSpPr>
          <p:spPr bwMode="auto">
            <a:xfrm>
              <a:off x="7434263" y="42227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1" name="Freeform 585"/>
            <p:cNvSpPr>
              <a:spLocks/>
            </p:cNvSpPr>
            <p:nvPr/>
          </p:nvSpPr>
          <p:spPr bwMode="auto">
            <a:xfrm>
              <a:off x="7318376" y="4129088"/>
              <a:ext cx="187325" cy="230187"/>
            </a:xfrm>
            <a:custGeom>
              <a:avLst/>
              <a:gdLst>
                <a:gd name="T0" fmla="*/ 8 w 104"/>
                <a:gd name="T1" fmla="*/ 128 h 128"/>
                <a:gd name="T2" fmla="*/ 0 w 104"/>
                <a:gd name="T3" fmla="*/ 128 h 128"/>
                <a:gd name="T4" fmla="*/ 0 w 104"/>
                <a:gd name="T5" fmla="*/ 36 h 128"/>
                <a:gd name="T6" fmla="*/ 40 w 104"/>
                <a:gd name="T7" fmla="*/ 36 h 128"/>
                <a:gd name="T8" fmla="*/ 38 w 104"/>
                <a:gd name="T9" fmla="*/ 33 h 128"/>
                <a:gd name="T10" fmla="*/ 32 w 104"/>
                <a:gd name="T11" fmla="*/ 20 h 128"/>
                <a:gd name="T12" fmla="*/ 52 w 104"/>
                <a:gd name="T13" fmla="*/ 0 h 128"/>
                <a:gd name="T14" fmla="*/ 72 w 104"/>
                <a:gd name="T15" fmla="*/ 20 h 128"/>
                <a:gd name="T16" fmla="*/ 66 w 104"/>
                <a:gd name="T17" fmla="*/ 33 h 128"/>
                <a:gd name="T18" fmla="*/ 64 w 104"/>
                <a:gd name="T19" fmla="*/ 36 h 128"/>
                <a:gd name="T20" fmla="*/ 96 w 104"/>
                <a:gd name="T21" fmla="*/ 36 h 128"/>
                <a:gd name="T22" fmla="*/ 96 w 104"/>
                <a:gd name="T23" fmla="*/ 4 h 128"/>
                <a:gd name="T24" fmla="*/ 104 w 104"/>
                <a:gd name="T25" fmla="*/ 4 h 128"/>
                <a:gd name="T26" fmla="*/ 104 w 104"/>
                <a:gd name="T27" fmla="*/ 44 h 128"/>
                <a:gd name="T28" fmla="*/ 56 w 104"/>
                <a:gd name="T29" fmla="*/ 44 h 128"/>
                <a:gd name="T30" fmla="*/ 56 w 104"/>
                <a:gd name="T31" fmla="*/ 36 h 128"/>
                <a:gd name="T32" fmla="*/ 60 w 104"/>
                <a:gd name="T33" fmla="*/ 28 h 128"/>
                <a:gd name="T34" fmla="*/ 64 w 104"/>
                <a:gd name="T35" fmla="*/ 20 h 128"/>
                <a:gd name="T36" fmla="*/ 52 w 104"/>
                <a:gd name="T37" fmla="*/ 8 h 128"/>
                <a:gd name="T38" fmla="*/ 40 w 104"/>
                <a:gd name="T39" fmla="*/ 20 h 128"/>
                <a:gd name="T40" fmla="*/ 44 w 104"/>
                <a:gd name="T41" fmla="*/ 28 h 128"/>
                <a:gd name="T42" fmla="*/ 48 w 104"/>
                <a:gd name="T43" fmla="*/ 36 h 128"/>
                <a:gd name="T44" fmla="*/ 48 w 104"/>
                <a:gd name="T45" fmla="*/ 44 h 128"/>
                <a:gd name="T46" fmla="*/ 8 w 104"/>
                <a:gd name="T47" fmla="*/ 44 h 128"/>
                <a:gd name="T48" fmla="*/ 8 w 104"/>
                <a:gd name="T4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128">
                  <a:moveTo>
                    <a:pt x="8" y="128"/>
                  </a:moveTo>
                  <a:cubicBezTo>
                    <a:pt x="0" y="128"/>
                    <a:pt x="0" y="128"/>
                    <a:pt x="0" y="128"/>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96" y="36"/>
                    <a:pt x="96" y="36"/>
                    <a:pt x="96" y="36"/>
                  </a:cubicBezTo>
                  <a:cubicBezTo>
                    <a:pt x="96" y="4"/>
                    <a:pt x="96" y="4"/>
                    <a:pt x="96" y="4"/>
                  </a:cubicBezTo>
                  <a:cubicBezTo>
                    <a:pt x="104" y="4"/>
                    <a:pt x="104" y="4"/>
                    <a:pt x="104" y="4"/>
                  </a:cubicBezTo>
                  <a:cubicBezTo>
                    <a:pt x="104" y="44"/>
                    <a:pt x="104" y="44"/>
                    <a:pt x="104"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lnTo>
                    <a:pt x="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2" name="Freeform 586"/>
            <p:cNvSpPr>
              <a:spLocks/>
            </p:cNvSpPr>
            <p:nvPr/>
          </p:nvSpPr>
          <p:spPr bwMode="auto">
            <a:xfrm>
              <a:off x="7181851" y="4287838"/>
              <a:ext cx="460375" cy="79375"/>
            </a:xfrm>
            <a:custGeom>
              <a:avLst/>
              <a:gdLst>
                <a:gd name="T0" fmla="*/ 256 w 256"/>
                <a:gd name="T1" fmla="*/ 44 h 44"/>
                <a:gd name="T2" fmla="*/ 132 w 256"/>
                <a:gd name="T3" fmla="*/ 44 h 44"/>
                <a:gd name="T4" fmla="*/ 132 w 256"/>
                <a:gd name="T5" fmla="*/ 36 h 44"/>
                <a:gd name="T6" fmla="*/ 136 w 256"/>
                <a:gd name="T7" fmla="*/ 28 h 44"/>
                <a:gd name="T8" fmla="*/ 140 w 256"/>
                <a:gd name="T9" fmla="*/ 20 h 44"/>
                <a:gd name="T10" fmla="*/ 128 w 256"/>
                <a:gd name="T11" fmla="*/ 8 h 44"/>
                <a:gd name="T12" fmla="*/ 116 w 256"/>
                <a:gd name="T13" fmla="*/ 20 h 44"/>
                <a:gd name="T14" fmla="*/ 120 w 256"/>
                <a:gd name="T15" fmla="*/ 28 h 44"/>
                <a:gd name="T16" fmla="*/ 124 w 256"/>
                <a:gd name="T17" fmla="*/ 36 h 44"/>
                <a:gd name="T18" fmla="*/ 124 w 256"/>
                <a:gd name="T19" fmla="*/ 44 h 44"/>
                <a:gd name="T20" fmla="*/ 0 w 256"/>
                <a:gd name="T21" fmla="*/ 44 h 44"/>
                <a:gd name="T22" fmla="*/ 0 w 256"/>
                <a:gd name="T23" fmla="*/ 36 h 44"/>
                <a:gd name="T24" fmla="*/ 116 w 256"/>
                <a:gd name="T25" fmla="*/ 36 h 44"/>
                <a:gd name="T26" fmla="*/ 114 w 256"/>
                <a:gd name="T27" fmla="*/ 33 h 44"/>
                <a:gd name="T28" fmla="*/ 108 w 256"/>
                <a:gd name="T29" fmla="*/ 20 h 44"/>
                <a:gd name="T30" fmla="*/ 128 w 256"/>
                <a:gd name="T31" fmla="*/ 0 h 44"/>
                <a:gd name="T32" fmla="*/ 148 w 256"/>
                <a:gd name="T33" fmla="*/ 20 h 44"/>
                <a:gd name="T34" fmla="*/ 142 w 256"/>
                <a:gd name="T35" fmla="*/ 33 h 44"/>
                <a:gd name="T36" fmla="*/ 140 w 256"/>
                <a:gd name="T37" fmla="*/ 36 h 44"/>
                <a:gd name="T38" fmla="*/ 256 w 256"/>
                <a:gd name="T39" fmla="*/ 36 h 44"/>
                <a:gd name="T40" fmla="*/ 256 w 256"/>
                <a:gd name="T4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 h="44">
                  <a:moveTo>
                    <a:pt x="256" y="44"/>
                  </a:moveTo>
                  <a:cubicBezTo>
                    <a:pt x="132" y="44"/>
                    <a:pt x="132" y="44"/>
                    <a:pt x="132" y="44"/>
                  </a:cubicBezTo>
                  <a:cubicBezTo>
                    <a:pt x="132" y="36"/>
                    <a:pt x="132" y="36"/>
                    <a:pt x="132" y="36"/>
                  </a:cubicBezTo>
                  <a:cubicBezTo>
                    <a:pt x="132" y="33"/>
                    <a:pt x="134" y="31"/>
                    <a:pt x="136" y="28"/>
                  </a:cubicBezTo>
                  <a:cubicBezTo>
                    <a:pt x="138" y="26"/>
                    <a:pt x="140" y="23"/>
                    <a:pt x="140" y="20"/>
                  </a:cubicBezTo>
                  <a:cubicBezTo>
                    <a:pt x="140" y="13"/>
                    <a:pt x="135" y="8"/>
                    <a:pt x="128" y="8"/>
                  </a:cubicBezTo>
                  <a:cubicBezTo>
                    <a:pt x="121" y="8"/>
                    <a:pt x="116" y="13"/>
                    <a:pt x="116" y="20"/>
                  </a:cubicBezTo>
                  <a:cubicBezTo>
                    <a:pt x="116" y="23"/>
                    <a:pt x="118" y="26"/>
                    <a:pt x="120" y="28"/>
                  </a:cubicBezTo>
                  <a:cubicBezTo>
                    <a:pt x="122" y="31"/>
                    <a:pt x="124" y="33"/>
                    <a:pt x="124" y="36"/>
                  </a:cubicBezTo>
                  <a:cubicBezTo>
                    <a:pt x="124" y="44"/>
                    <a:pt x="124" y="44"/>
                    <a:pt x="124" y="44"/>
                  </a:cubicBezTo>
                  <a:cubicBezTo>
                    <a:pt x="0" y="44"/>
                    <a:pt x="0" y="44"/>
                    <a:pt x="0" y="44"/>
                  </a:cubicBezTo>
                  <a:cubicBezTo>
                    <a:pt x="0" y="36"/>
                    <a:pt x="0" y="36"/>
                    <a:pt x="0" y="36"/>
                  </a:cubicBezTo>
                  <a:cubicBezTo>
                    <a:pt x="116" y="36"/>
                    <a:pt x="116" y="36"/>
                    <a:pt x="116" y="36"/>
                  </a:cubicBezTo>
                  <a:cubicBezTo>
                    <a:pt x="116" y="36"/>
                    <a:pt x="115" y="34"/>
                    <a:pt x="114" y="33"/>
                  </a:cubicBezTo>
                  <a:cubicBezTo>
                    <a:pt x="112" y="30"/>
                    <a:pt x="108" y="26"/>
                    <a:pt x="108" y="20"/>
                  </a:cubicBezTo>
                  <a:cubicBezTo>
                    <a:pt x="108" y="9"/>
                    <a:pt x="117" y="0"/>
                    <a:pt x="128" y="0"/>
                  </a:cubicBezTo>
                  <a:cubicBezTo>
                    <a:pt x="139" y="0"/>
                    <a:pt x="148" y="9"/>
                    <a:pt x="148" y="20"/>
                  </a:cubicBezTo>
                  <a:cubicBezTo>
                    <a:pt x="148" y="26"/>
                    <a:pt x="145" y="30"/>
                    <a:pt x="142" y="33"/>
                  </a:cubicBezTo>
                  <a:cubicBezTo>
                    <a:pt x="141" y="34"/>
                    <a:pt x="140" y="35"/>
                    <a:pt x="140" y="36"/>
                  </a:cubicBezTo>
                  <a:cubicBezTo>
                    <a:pt x="256" y="36"/>
                    <a:pt x="256" y="36"/>
                    <a:pt x="256" y="36"/>
                  </a:cubicBezTo>
                  <a:lnTo>
                    <a:pt x="256"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3" name="Freeform 587"/>
            <p:cNvSpPr>
              <a:spLocks/>
            </p:cNvSpPr>
            <p:nvPr/>
          </p:nvSpPr>
          <p:spPr bwMode="auto">
            <a:xfrm>
              <a:off x="7318376" y="3948113"/>
              <a:ext cx="187325" cy="138112"/>
            </a:xfrm>
            <a:custGeom>
              <a:avLst/>
              <a:gdLst>
                <a:gd name="T0" fmla="*/ 104 w 104"/>
                <a:gd name="T1" fmla="*/ 76 h 76"/>
                <a:gd name="T2" fmla="*/ 96 w 104"/>
                <a:gd name="T3" fmla="*/ 76 h 76"/>
                <a:gd name="T4" fmla="*/ 96 w 104"/>
                <a:gd name="T5" fmla="*/ 44 h 76"/>
                <a:gd name="T6" fmla="*/ 56 w 104"/>
                <a:gd name="T7" fmla="*/ 44 h 76"/>
                <a:gd name="T8" fmla="*/ 56 w 104"/>
                <a:gd name="T9" fmla="*/ 36 h 76"/>
                <a:gd name="T10" fmla="*/ 60 w 104"/>
                <a:gd name="T11" fmla="*/ 28 h 76"/>
                <a:gd name="T12" fmla="*/ 64 w 104"/>
                <a:gd name="T13" fmla="*/ 20 h 76"/>
                <a:gd name="T14" fmla="*/ 52 w 104"/>
                <a:gd name="T15" fmla="*/ 8 h 76"/>
                <a:gd name="T16" fmla="*/ 40 w 104"/>
                <a:gd name="T17" fmla="*/ 20 h 76"/>
                <a:gd name="T18" fmla="*/ 44 w 104"/>
                <a:gd name="T19" fmla="*/ 28 h 76"/>
                <a:gd name="T20" fmla="*/ 48 w 104"/>
                <a:gd name="T21" fmla="*/ 36 h 76"/>
                <a:gd name="T22" fmla="*/ 48 w 104"/>
                <a:gd name="T23" fmla="*/ 44 h 76"/>
                <a:gd name="T24" fmla="*/ 8 w 104"/>
                <a:gd name="T25" fmla="*/ 44 h 76"/>
                <a:gd name="T26" fmla="*/ 8 w 104"/>
                <a:gd name="T27" fmla="*/ 64 h 76"/>
                <a:gd name="T28" fmla="*/ 0 w 104"/>
                <a:gd name="T29" fmla="*/ 64 h 76"/>
                <a:gd name="T30" fmla="*/ 0 w 104"/>
                <a:gd name="T31" fmla="*/ 36 h 76"/>
                <a:gd name="T32" fmla="*/ 40 w 104"/>
                <a:gd name="T33" fmla="*/ 36 h 76"/>
                <a:gd name="T34" fmla="*/ 38 w 104"/>
                <a:gd name="T35" fmla="*/ 33 h 76"/>
                <a:gd name="T36" fmla="*/ 32 w 104"/>
                <a:gd name="T37" fmla="*/ 20 h 76"/>
                <a:gd name="T38" fmla="*/ 52 w 104"/>
                <a:gd name="T39" fmla="*/ 0 h 76"/>
                <a:gd name="T40" fmla="*/ 72 w 104"/>
                <a:gd name="T41" fmla="*/ 20 h 76"/>
                <a:gd name="T42" fmla="*/ 66 w 104"/>
                <a:gd name="T43" fmla="*/ 33 h 76"/>
                <a:gd name="T44" fmla="*/ 64 w 104"/>
                <a:gd name="T45" fmla="*/ 36 h 76"/>
                <a:gd name="T46" fmla="*/ 104 w 104"/>
                <a:gd name="T47" fmla="*/ 36 h 76"/>
                <a:gd name="T48" fmla="*/ 104 w 104"/>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76">
                  <a:moveTo>
                    <a:pt x="104" y="76"/>
                  </a:moveTo>
                  <a:cubicBezTo>
                    <a:pt x="96" y="76"/>
                    <a:pt x="96" y="76"/>
                    <a:pt x="96" y="76"/>
                  </a:cubicBezTo>
                  <a:cubicBezTo>
                    <a:pt x="96" y="44"/>
                    <a:pt x="96" y="44"/>
                    <a:pt x="96" y="44"/>
                  </a:cubicBezTo>
                  <a:cubicBezTo>
                    <a:pt x="56" y="44"/>
                    <a:pt x="56" y="44"/>
                    <a:pt x="56" y="44"/>
                  </a:cubicBezTo>
                  <a:cubicBezTo>
                    <a:pt x="56" y="36"/>
                    <a:pt x="56" y="36"/>
                    <a:pt x="56" y="36"/>
                  </a:cubicBezTo>
                  <a:cubicBezTo>
                    <a:pt x="56" y="33"/>
                    <a:pt x="58" y="31"/>
                    <a:pt x="60" y="28"/>
                  </a:cubicBezTo>
                  <a:cubicBezTo>
                    <a:pt x="62" y="26"/>
                    <a:pt x="64" y="23"/>
                    <a:pt x="64" y="20"/>
                  </a:cubicBezTo>
                  <a:cubicBezTo>
                    <a:pt x="64" y="13"/>
                    <a:pt x="59" y="8"/>
                    <a:pt x="52" y="8"/>
                  </a:cubicBezTo>
                  <a:cubicBezTo>
                    <a:pt x="45" y="8"/>
                    <a:pt x="40" y="13"/>
                    <a:pt x="40" y="20"/>
                  </a:cubicBezTo>
                  <a:cubicBezTo>
                    <a:pt x="40" y="23"/>
                    <a:pt x="42" y="26"/>
                    <a:pt x="44" y="28"/>
                  </a:cubicBezTo>
                  <a:cubicBezTo>
                    <a:pt x="46" y="31"/>
                    <a:pt x="48" y="33"/>
                    <a:pt x="48" y="36"/>
                  </a:cubicBezTo>
                  <a:cubicBezTo>
                    <a:pt x="48" y="44"/>
                    <a:pt x="48" y="44"/>
                    <a:pt x="48" y="44"/>
                  </a:cubicBezTo>
                  <a:cubicBezTo>
                    <a:pt x="8" y="44"/>
                    <a:pt x="8" y="44"/>
                    <a:pt x="8" y="44"/>
                  </a:cubicBezTo>
                  <a:cubicBezTo>
                    <a:pt x="8" y="64"/>
                    <a:pt x="8" y="64"/>
                    <a:pt x="8" y="64"/>
                  </a:cubicBezTo>
                  <a:cubicBezTo>
                    <a:pt x="0" y="64"/>
                    <a:pt x="0" y="64"/>
                    <a:pt x="0" y="64"/>
                  </a:cubicBezTo>
                  <a:cubicBezTo>
                    <a:pt x="0" y="36"/>
                    <a:pt x="0" y="36"/>
                    <a:pt x="0" y="36"/>
                  </a:cubicBezTo>
                  <a:cubicBezTo>
                    <a:pt x="40" y="36"/>
                    <a:pt x="40" y="36"/>
                    <a:pt x="40" y="36"/>
                  </a:cubicBezTo>
                  <a:cubicBezTo>
                    <a:pt x="40" y="36"/>
                    <a:pt x="39" y="34"/>
                    <a:pt x="38" y="33"/>
                  </a:cubicBezTo>
                  <a:cubicBezTo>
                    <a:pt x="36" y="30"/>
                    <a:pt x="32" y="26"/>
                    <a:pt x="32" y="20"/>
                  </a:cubicBezTo>
                  <a:cubicBezTo>
                    <a:pt x="32" y="9"/>
                    <a:pt x="41" y="0"/>
                    <a:pt x="52" y="0"/>
                  </a:cubicBezTo>
                  <a:cubicBezTo>
                    <a:pt x="63" y="0"/>
                    <a:pt x="72" y="9"/>
                    <a:pt x="72" y="20"/>
                  </a:cubicBezTo>
                  <a:cubicBezTo>
                    <a:pt x="72" y="26"/>
                    <a:pt x="69" y="30"/>
                    <a:pt x="66" y="33"/>
                  </a:cubicBezTo>
                  <a:cubicBezTo>
                    <a:pt x="65" y="34"/>
                    <a:pt x="64" y="35"/>
                    <a:pt x="64" y="36"/>
                  </a:cubicBezTo>
                  <a:cubicBezTo>
                    <a:pt x="104" y="36"/>
                    <a:pt x="104" y="36"/>
                    <a:pt x="104" y="36"/>
                  </a:cubicBezTo>
                  <a:lnTo>
                    <a:pt x="104"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494" name="Group 493"/>
          <p:cNvGrpSpPr>
            <a:grpSpLocks noChangeAspect="1"/>
          </p:cNvGrpSpPr>
          <p:nvPr/>
        </p:nvGrpSpPr>
        <p:grpSpPr>
          <a:xfrm>
            <a:off x="9764407" y="3548183"/>
            <a:ext cx="276225" cy="277178"/>
            <a:chOff x="682626" y="1619250"/>
            <a:chExt cx="460375" cy="461963"/>
          </a:xfrm>
        </p:grpSpPr>
        <p:sp>
          <p:nvSpPr>
            <p:cNvPr id="495"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6"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7"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8"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99"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0"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1"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2"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03" name="Group 502"/>
          <p:cNvGrpSpPr>
            <a:grpSpLocks noChangeAspect="1"/>
          </p:cNvGrpSpPr>
          <p:nvPr/>
        </p:nvGrpSpPr>
        <p:grpSpPr>
          <a:xfrm>
            <a:off x="7263324" y="3854263"/>
            <a:ext cx="241935" cy="277178"/>
            <a:chOff x="3948113" y="3911600"/>
            <a:chExt cx="403225" cy="461963"/>
          </a:xfrm>
        </p:grpSpPr>
        <p:sp>
          <p:nvSpPr>
            <p:cNvPr id="504" name="Freeform 188"/>
            <p:cNvSpPr>
              <a:spLocks noEditPoints="1"/>
            </p:cNvSpPr>
            <p:nvPr/>
          </p:nvSpPr>
          <p:spPr bwMode="auto">
            <a:xfrm>
              <a:off x="3948113" y="3970338"/>
              <a:ext cx="230188" cy="217488"/>
            </a:xfrm>
            <a:custGeom>
              <a:avLst/>
              <a:gdLst>
                <a:gd name="T0" fmla="*/ 64 w 128"/>
                <a:gd name="T1" fmla="*/ 121 h 121"/>
                <a:gd name="T2" fmla="*/ 62 w 128"/>
                <a:gd name="T3" fmla="*/ 119 h 121"/>
                <a:gd name="T4" fmla="*/ 0 w 128"/>
                <a:gd name="T5" fmla="*/ 40 h 121"/>
                <a:gd name="T6" fmla="*/ 38 w 128"/>
                <a:gd name="T7" fmla="*/ 0 h 121"/>
                <a:gd name="T8" fmla="*/ 64 w 128"/>
                <a:gd name="T9" fmla="*/ 15 h 121"/>
                <a:gd name="T10" fmla="*/ 90 w 128"/>
                <a:gd name="T11" fmla="*/ 0 h 121"/>
                <a:gd name="T12" fmla="*/ 128 w 128"/>
                <a:gd name="T13" fmla="*/ 40 h 121"/>
                <a:gd name="T14" fmla="*/ 66 w 128"/>
                <a:gd name="T15" fmla="*/ 119 h 121"/>
                <a:gd name="T16" fmla="*/ 64 w 128"/>
                <a:gd name="T17" fmla="*/ 121 h 121"/>
                <a:gd name="T18" fmla="*/ 38 w 128"/>
                <a:gd name="T19" fmla="*/ 8 h 121"/>
                <a:gd name="T20" fmla="*/ 8 w 128"/>
                <a:gd name="T21" fmla="*/ 40 h 121"/>
                <a:gd name="T22" fmla="*/ 64 w 128"/>
                <a:gd name="T23" fmla="*/ 111 h 121"/>
                <a:gd name="T24" fmla="*/ 120 w 128"/>
                <a:gd name="T25" fmla="*/ 40 h 121"/>
                <a:gd name="T26" fmla="*/ 90 w 128"/>
                <a:gd name="T27" fmla="*/ 8 h 121"/>
                <a:gd name="T28" fmla="*/ 68 w 128"/>
                <a:gd name="T29" fmla="*/ 32 h 121"/>
                <a:gd name="T30" fmla="*/ 60 w 128"/>
                <a:gd name="T31" fmla="*/ 32 h 121"/>
                <a:gd name="T32" fmla="*/ 54 w 128"/>
                <a:gd name="T33" fmla="*/ 14 h 121"/>
                <a:gd name="T34" fmla="*/ 38 w 128"/>
                <a:gd name="T35"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21">
                  <a:moveTo>
                    <a:pt x="64" y="121"/>
                  </a:moveTo>
                  <a:cubicBezTo>
                    <a:pt x="62" y="119"/>
                    <a:pt x="62" y="119"/>
                    <a:pt x="62" y="119"/>
                  </a:cubicBezTo>
                  <a:cubicBezTo>
                    <a:pt x="60" y="118"/>
                    <a:pt x="0" y="84"/>
                    <a:pt x="0" y="40"/>
                  </a:cubicBezTo>
                  <a:cubicBezTo>
                    <a:pt x="0" y="15"/>
                    <a:pt x="20" y="0"/>
                    <a:pt x="38" y="0"/>
                  </a:cubicBezTo>
                  <a:cubicBezTo>
                    <a:pt x="49" y="0"/>
                    <a:pt x="59" y="5"/>
                    <a:pt x="64" y="15"/>
                  </a:cubicBezTo>
                  <a:cubicBezTo>
                    <a:pt x="70" y="5"/>
                    <a:pt x="80" y="0"/>
                    <a:pt x="90" y="0"/>
                  </a:cubicBezTo>
                  <a:cubicBezTo>
                    <a:pt x="109" y="0"/>
                    <a:pt x="128" y="15"/>
                    <a:pt x="128" y="40"/>
                  </a:cubicBezTo>
                  <a:cubicBezTo>
                    <a:pt x="128" y="84"/>
                    <a:pt x="69" y="118"/>
                    <a:pt x="66" y="119"/>
                  </a:cubicBezTo>
                  <a:lnTo>
                    <a:pt x="64" y="121"/>
                  </a:lnTo>
                  <a:close/>
                  <a:moveTo>
                    <a:pt x="38" y="8"/>
                  </a:moveTo>
                  <a:cubicBezTo>
                    <a:pt x="24" y="8"/>
                    <a:pt x="8" y="20"/>
                    <a:pt x="8" y="40"/>
                  </a:cubicBezTo>
                  <a:cubicBezTo>
                    <a:pt x="8" y="75"/>
                    <a:pt x="54" y="105"/>
                    <a:pt x="64" y="111"/>
                  </a:cubicBezTo>
                  <a:cubicBezTo>
                    <a:pt x="74" y="105"/>
                    <a:pt x="120" y="75"/>
                    <a:pt x="120" y="40"/>
                  </a:cubicBezTo>
                  <a:cubicBezTo>
                    <a:pt x="120" y="20"/>
                    <a:pt x="105" y="8"/>
                    <a:pt x="90" y="8"/>
                  </a:cubicBezTo>
                  <a:cubicBezTo>
                    <a:pt x="79" y="8"/>
                    <a:pt x="68" y="14"/>
                    <a:pt x="68" y="32"/>
                  </a:cubicBezTo>
                  <a:cubicBezTo>
                    <a:pt x="60" y="32"/>
                    <a:pt x="60" y="32"/>
                    <a:pt x="60" y="32"/>
                  </a:cubicBezTo>
                  <a:cubicBezTo>
                    <a:pt x="60" y="24"/>
                    <a:pt x="58" y="18"/>
                    <a:pt x="54" y="14"/>
                  </a:cubicBezTo>
                  <a:cubicBezTo>
                    <a:pt x="50" y="10"/>
                    <a:pt x="44" y="8"/>
                    <a:pt x="3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5" name="Freeform 189"/>
            <p:cNvSpPr>
              <a:spLocks/>
            </p:cNvSpPr>
            <p:nvPr/>
          </p:nvSpPr>
          <p:spPr bwMode="auto">
            <a:xfrm>
              <a:off x="4029076" y="4197350"/>
              <a:ext cx="33338" cy="176213"/>
            </a:xfrm>
            <a:custGeom>
              <a:avLst/>
              <a:gdLst>
                <a:gd name="T0" fmla="*/ 19 w 19"/>
                <a:gd name="T1" fmla="*/ 98 h 98"/>
                <a:gd name="T2" fmla="*/ 11 w 19"/>
                <a:gd name="T3" fmla="*/ 98 h 98"/>
                <a:gd name="T4" fmla="*/ 11 w 19"/>
                <a:gd name="T5" fmla="*/ 50 h 98"/>
                <a:gd name="T6" fmla="*/ 0 w 19"/>
                <a:gd name="T7" fmla="*/ 4 h 98"/>
                <a:gd name="T8" fmla="*/ 7 w 19"/>
                <a:gd name="T9" fmla="*/ 0 h 98"/>
                <a:gd name="T10" fmla="*/ 19 w 19"/>
                <a:gd name="T11" fmla="*/ 50 h 98"/>
                <a:gd name="T12" fmla="*/ 19 w 19"/>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9" h="98">
                  <a:moveTo>
                    <a:pt x="19" y="98"/>
                  </a:moveTo>
                  <a:cubicBezTo>
                    <a:pt x="11" y="98"/>
                    <a:pt x="11" y="98"/>
                    <a:pt x="11" y="98"/>
                  </a:cubicBezTo>
                  <a:cubicBezTo>
                    <a:pt x="11" y="50"/>
                    <a:pt x="11" y="50"/>
                    <a:pt x="11" y="50"/>
                  </a:cubicBezTo>
                  <a:cubicBezTo>
                    <a:pt x="11" y="33"/>
                    <a:pt x="5" y="18"/>
                    <a:pt x="0" y="4"/>
                  </a:cubicBezTo>
                  <a:cubicBezTo>
                    <a:pt x="7" y="0"/>
                    <a:pt x="7" y="0"/>
                    <a:pt x="7" y="0"/>
                  </a:cubicBezTo>
                  <a:cubicBezTo>
                    <a:pt x="13" y="16"/>
                    <a:pt x="19" y="32"/>
                    <a:pt x="19" y="50"/>
                  </a:cubicBezTo>
                  <a:lnTo>
                    <a:pt x="19"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6" name="Freeform 190"/>
            <p:cNvSpPr>
              <a:spLocks/>
            </p:cNvSpPr>
            <p:nvPr/>
          </p:nvSpPr>
          <p:spPr bwMode="auto">
            <a:xfrm>
              <a:off x="4059238" y="3911600"/>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7" name="Rectangle 191"/>
            <p:cNvSpPr>
              <a:spLocks noChangeArrowheads="1"/>
            </p:cNvSpPr>
            <p:nvPr/>
          </p:nvSpPr>
          <p:spPr bwMode="auto">
            <a:xfrm>
              <a:off x="4056063"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8" name="Rectangle 192"/>
            <p:cNvSpPr>
              <a:spLocks noChangeArrowheads="1"/>
            </p:cNvSpPr>
            <p:nvPr/>
          </p:nvSpPr>
          <p:spPr bwMode="auto">
            <a:xfrm>
              <a:off x="4025901"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09" name="Rectangle 193"/>
            <p:cNvSpPr>
              <a:spLocks noChangeArrowheads="1"/>
            </p:cNvSpPr>
            <p:nvPr/>
          </p:nvSpPr>
          <p:spPr bwMode="auto">
            <a:xfrm>
              <a:off x="4084638" y="406400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0" name="Rectangle 194"/>
            <p:cNvSpPr>
              <a:spLocks noChangeArrowheads="1"/>
            </p:cNvSpPr>
            <p:nvPr/>
          </p:nvSpPr>
          <p:spPr bwMode="auto">
            <a:xfrm>
              <a:off x="4192588"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11" name="Group 510"/>
          <p:cNvGrpSpPr>
            <a:grpSpLocks noChangeAspect="1"/>
          </p:cNvGrpSpPr>
          <p:nvPr/>
        </p:nvGrpSpPr>
        <p:grpSpPr>
          <a:xfrm>
            <a:off x="7273478" y="4231248"/>
            <a:ext cx="241935" cy="277178"/>
            <a:chOff x="8058151" y="3140075"/>
            <a:chExt cx="403225" cy="461963"/>
          </a:xfrm>
        </p:grpSpPr>
        <p:sp>
          <p:nvSpPr>
            <p:cNvPr id="512" name="Rectangle 11"/>
            <p:cNvSpPr>
              <a:spLocks noChangeArrowheads="1"/>
            </p:cNvSpPr>
            <p:nvPr/>
          </p:nvSpPr>
          <p:spPr bwMode="auto">
            <a:xfrm>
              <a:off x="8302626"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3" name="Freeform 12"/>
            <p:cNvSpPr>
              <a:spLocks/>
            </p:cNvSpPr>
            <p:nvPr/>
          </p:nvSpPr>
          <p:spPr bwMode="auto">
            <a:xfrm>
              <a:off x="8215313" y="3140075"/>
              <a:ext cx="246063"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9" y="9"/>
                    <a:pt x="2" y="11"/>
                  </a:cubicBezTo>
                  <a:cubicBezTo>
                    <a:pt x="0" y="4"/>
                    <a:pt x="0" y="4"/>
                    <a:pt x="0" y="4"/>
                  </a:cubicBezTo>
                  <a:cubicBezTo>
                    <a:pt x="8" y="1"/>
                    <a:pt x="16" y="0"/>
                    <a:pt x="25" y="0"/>
                  </a:cubicBezTo>
                  <a:cubicBezTo>
                    <a:pt x="73" y="0"/>
                    <a:pt x="112" y="39"/>
                    <a:pt x="113" y="87"/>
                  </a:cubicBezTo>
                  <a:cubicBezTo>
                    <a:pt x="137" y="138"/>
                    <a:pt x="137" y="138"/>
                    <a:pt x="137"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4" name="Freeform 13"/>
            <p:cNvSpPr>
              <a:spLocks/>
            </p:cNvSpPr>
            <p:nvPr/>
          </p:nvSpPr>
          <p:spPr bwMode="auto">
            <a:xfrm>
              <a:off x="8137526" y="3425825"/>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5" name="Freeform 14"/>
            <p:cNvSpPr>
              <a:spLocks noEditPoints="1"/>
            </p:cNvSpPr>
            <p:nvPr/>
          </p:nvSpPr>
          <p:spPr bwMode="auto">
            <a:xfrm>
              <a:off x="8058151" y="3170238"/>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6" name="Freeform 15"/>
            <p:cNvSpPr>
              <a:spLocks noEditPoints="1"/>
            </p:cNvSpPr>
            <p:nvPr/>
          </p:nvSpPr>
          <p:spPr bwMode="auto">
            <a:xfrm>
              <a:off x="8137526" y="3213100"/>
              <a:ext cx="85725" cy="150813"/>
            </a:xfrm>
            <a:custGeom>
              <a:avLst/>
              <a:gdLst>
                <a:gd name="T0" fmla="*/ 44 w 48"/>
                <a:gd name="T1" fmla="*/ 84 h 84"/>
                <a:gd name="T2" fmla="*/ 4 w 48"/>
                <a:gd name="T3" fmla="*/ 84 h 84"/>
                <a:gd name="T4" fmla="*/ 1 w 48"/>
                <a:gd name="T5" fmla="*/ 83 h 84"/>
                <a:gd name="T6" fmla="*/ 0 w 48"/>
                <a:gd name="T7" fmla="*/ 79 h 84"/>
                <a:gd name="T8" fmla="*/ 8 w 48"/>
                <a:gd name="T9" fmla="*/ 42 h 84"/>
                <a:gd name="T10" fmla="*/ 0 w 48"/>
                <a:gd name="T11" fmla="*/ 24 h 84"/>
                <a:gd name="T12" fmla="*/ 24 w 48"/>
                <a:gd name="T13" fmla="*/ 0 h 84"/>
                <a:gd name="T14" fmla="*/ 48 w 48"/>
                <a:gd name="T15" fmla="*/ 24 h 84"/>
                <a:gd name="T16" fmla="*/ 40 w 48"/>
                <a:gd name="T17" fmla="*/ 42 h 84"/>
                <a:gd name="T18" fmla="*/ 48 w 48"/>
                <a:gd name="T19" fmla="*/ 79 h 84"/>
                <a:gd name="T20" fmla="*/ 47 w 48"/>
                <a:gd name="T21" fmla="*/ 83 h 84"/>
                <a:gd name="T22" fmla="*/ 44 w 48"/>
                <a:gd name="T23" fmla="*/ 84 h 84"/>
                <a:gd name="T24" fmla="*/ 9 w 48"/>
                <a:gd name="T25" fmla="*/ 76 h 84"/>
                <a:gd name="T26" fmla="*/ 39 w 48"/>
                <a:gd name="T27" fmla="*/ 76 h 84"/>
                <a:gd name="T28" fmla="*/ 32 w 48"/>
                <a:gd name="T29" fmla="*/ 41 h 84"/>
                <a:gd name="T30" fmla="*/ 34 w 48"/>
                <a:gd name="T31" fmla="*/ 37 h 84"/>
                <a:gd name="T32" fmla="*/ 40 w 48"/>
                <a:gd name="T33" fmla="*/ 24 h 84"/>
                <a:gd name="T34" fmla="*/ 24 w 48"/>
                <a:gd name="T35" fmla="*/ 8 h 84"/>
                <a:gd name="T36" fmla="*/ 8 w 48"/>
                <a:gd name="T37" fmla="*/ 24 h 84"/>
                <a:gd name="T38" fmla="*/ 14 w 48"/>
                <a:gd name="T39" fmla="*/ 37 h 84"/>
                <a:gd name="T40" fmla="*/ 16 w 48"/>
                <a:gd name="T41" fmla="*/ 41 h 84"/>
                <a:gd name="T42" fmla="*/ 9 w 48"/>
                <a:gd name="T4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84">
                  <a:moveTo>
                    <a:pt x="44" y="84"/>
                  </a:moveTo>
                  <a:cubicBezTo>
                    <a:pt x="4" y="84"/>
                    <a:pt x="4" y="84"/>
                    <a:pt x="4" y="84"/>
                  </a:cubicBezTo>
                  <a:cubicBezTo>
                    <a:pt x="3" y="84"/>
                    <a:pt x="2" y="83"/>
                    <a:pt x="1" y="83"/>
                  </a:cubicBezTo>
                  <a:cubicBezTo>
                    <a:pt x="0" y="82"/>
                    <a:pt x="0" y="80"/>
                    <a:pt x="0" y="79"/>
                  </a:cubicBezTo>
                  <a:cubicBezTo>
                    <a:pt x="8" y="42"/>
                    <a:pt x="8" y="42"/>
                    <a:pt x="8" y="42"/>
                  </a:cubicBezTo>
                  <a:cubicBezTo>
                    <a:pt x="3" y="37"/>
                    <a:pt x="0" y="31"/>
                    <a:pt x="0" y="24"/>
                  </a:cubicBezTo>
                  <a:cubicBezTo>
                    <a:pt x="0" y="11"/>
                    <a:pt x="11" y="0"/>
                    <a:pt x="24" y="0"/>
                  </a:cubicBezTo>
                  <a:cubicBezTo>
                    <a:pt x="37" y="0"/>
                    <a:pt x="48" y="11"/>
                    <a:pt x="48" y="24"/>
                  </a:cubicBezTo>
                  <a:cubicBezTo>
                    <a:pt x="48" y="31"/>
                    <a:pt x="45" y="37"/>
                    <a:pt x="40" y="42"/>
                  </a:cubicBezTo>
                  <a:cubicBezTo>
                    <a:pt x="48" y="79"/>
                    <a:pt x="48" y="79"/>
                    <a:pt x="48" y="79"/>
                  </a:cubicBezTo>
                  <a:cubicBezTo>
                    <a:pt x="48" y="80"/>
                    <a:pt x="48" y="82"/>
                    <a:pt x="47" y="83"/>
                  </a:cubicBezTo>
                  <a:cubicBezTo>
                    <a:pt x="46" y="83"/>
                    <a:pt x="45" y="84"/>
                    <a:pt x="44" y="84"/>
                  </a:cubicBezTo>
                  <a:close/>
                  <a:moveTo>
                    <a:pt x="9" y="76"/>
                  </a:moveTo>
                  <a:cubicBezTo>
                    <a:pt x="39" y="76"/>
                    <a:pt x="39" y="76"/>
                    <a:pt x="39" y="76"/>
                  </a:cubicBezTo>
                  <a:cubicBezTo>
                    <a:pt x="32" y="41"/>
                    <a:pt x="32" y="41"/>
                    <a:pt x="32" y="41"/>
                  </a:cubicBezTo>
                  <a:cubicBezTo>
                    <a:pt x="32" y="39"/>
                    <a:pt x="32" y="38"/>
                    <a:pt x="34" y="37"/>
                  </a:cubicBezTo>
                  <a:cubicBezTo>
                    <a:pt x="38" y="34"/>
                    <a:pt x="40" y="29"/>
                    <a:pt x="40" y="24"/>
                  </a:cubicBezTo>
                  <a:cubicBezTo>
                    <a:pt x="40" y="15"/>
                    <a:pt x="33" y="8"/>
                    <a:pt x="24" y="8"/>
                  </a:cubicBezTo>
                  <a:cubicBezTo>
                    <a:pt x="15" y="8"/>
                    <a:pt x="8" y="15"/>
                    <a:pt x="8" y="24"/>
                  </a:cubicBezTo>
                  <a:cubicBezTo>
                    <a:pt x="8" y="29"/>
                    <a:pt x="10" y="34"/>
                    <a:pt x="14" y="37"/>
                  </a:cubicBezTo>
                  <a:cubicBezTo>
                    <a:pt x="16" y="38"/>
                    <a:pt x="16" y="39"/>
                    <a:pt x="16" y="41"/>
                  </a:cubicBezTo>
                  <a:lnTo>
                    <a:pt x="9" y="7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7" name="Rectangle 16"/>
            <p:cNvSpPr>
              <a:spLocks noChangeArrowheads="1"/>
            </p:cNvSpPr>
            <p:nvPr/>
          </p:nvSpPr>
          <p:spPr bwMode="auto">
            <a:xfrm>
              <a:off x="8108951"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18" name="Rectangle 17"/>
            <p:cNvSpPr>
              <a:spLocks noChangeArrowheads="1"/>
            </p:cNvSpPr>
            <p:nvPr/>
          </p:nvSpPr>
          <p:spPr bwMode="auto">
            <a:xfrm>
              <a:off x="8239126" y="32496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48" name="Group 547"/>
          <p:cNvGrpSpPr>
            <a:grpSpLocks noChangeAspect="1"/>
          </p:cNvGrpSpPr>
          <p:nvPr/>
        </p:nvGrpSpPr>
        <p:grpSpPr>
          <a:xfrm>
            <a:off x="9739642" y="3901637"/>
            <a:ext cx="250507" cy="277178"/>
            <a:chOff x="2308226" y="3911600"/>
            <a:chExt cx="417512" cy="461963"/>
          </a:xfrm>
        </p:grpSpPr>
        <p:sp>
          <p:nvSpPr>
            <p:cNvPr id="549" name="Rectangle 305"/>
            <p:cNvSpPr>
              <a:spLocks noChangeArrowheads="1"/>
            </p:cNvSpPr>
            <p:nvPr/>
          </p:nvSpPr>
          <p:spPr bwMode="auto">
            <a:xfrm>
              <a:off x="2416176" y="3948113"/>
              <a:ext cx="14288" cy="873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0" name="Freeform 306"/>
            <p:cNvSpPr>
              <a:spLocks/>
            </p:cNvSpPr>
            <p:nvPr/>
          </p:nvSpPr>
          <p:spPr bwMode="auto">
            <a:xfrm>
              <a:off x="2389188" y="3941763"/>
              <a:ext cx="68263" cy="41275"/>
            </a:xfrm>
            <a:custGeom>
              <a:avLst/>
              <a:gdLst>
                <a:gd name="T0" fmla="*/ 32 w 38"/>
                <a:gd name="T1" fmla="*/ 23 h 23"/>
                <a:gd name="T2" fmla="*/ 19 w 38"/>
                <a:gd name="T3" fmla="*/ 10 h 23"/>
                <a:gd name="T4" fmla="*/ 6 w 38"/>
                <a:gd name="T5" fmla="*/ 23 h 23"/>
                <a:gd name="T6" fmla="*/ 0 w 38"/>
                <a:gd name="T7" fmla="*/ 17 h 23"/>
                <a:gd name="T8" fmla="*/ 16 w 38"/>
                <a:gd name="T9" fmla="*/ 1 h 23"/>
                <a:gd name="T10" fmla="*/ 22 w 38"/>
                <a:gd name="T11" fmla="*/ 1 h 23"/>
                <a:gd name="T12" fmla="*/ 38 w 38"/>
                <a:gd name="T13" fmla="*/ 17 h 23"/>
                <a:gd name="T14" fmla="*/ 32 w 38"/>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3">
                  <a:moveTo>
                    <a:pt x="32" y="23"/>
                  </a:moveTo>
                  <a:cubicBezTo>
                    <a:pt x="19" y="10"/>
                    <a:pt x="19" y="10"/>
                    <a:pt x="19" y="10"/>
                  </a:cubicBezTo>
                  <a:cubicBezTo>
                    <a:pt x="6" y="23"/>
                    <a:pt x="6" y="23"/>
                    <a:pt x="6" y="23"/>
                  </a:cubicBezTo>
                  <a:cubicBezTo>
                    <a:pt x="0" y="17"/>
                    <a:pt x="0" y="17"/>
                    <a:pt x="0" y="17"/>
                  </a:cubicBezTo>
                  <a:cubicBezTo>
                    <a:pt x="16" y="1"/>
                    <a:pt x="16" y="1"/>
                    <a:pt x="16" y="1"/>
                  </a:cubicBezTo>
                  <a:cubicBezTo>
                    <a:pt x="18" y="0"/>
                    <a:pt x="20" y="0"/>
                    <a:pt x="22" y="1"/>
                  </a:cubicBezTo>
                  <a:cubicBezTo>
                    <a:pt x="38" y="17"/>
                    <a:pt x="38" y="17"/>
                    <a:pt x="38" y="17"/>
                  </a:cubicBezTo>
                  <a:lnTo>
                    <a:pt x="32"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1" name="Rectangle 307"/>
            <p:cNvSpPr>
              <a:spLocks noChangeArrowheads="1"/>
            </p:cNvSpPr>
            <p:nvPr/>
          </p:nvSpPr>
          <p:spPr bwMode="auto">
            <a:xfrm>
              <a:off x="2416176" y="4078288"/>
              <a:ext cx="14288" cy="857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2" name="Freeform 308"/>
            <p:cNvSpPr>
              <a:spLocks/>
            </p:cNvSpPr>
            <p:nvPr/>
          </p:nvSpPr>
          <p:spPr bwMode="auto">
            <a:xfrm>
              <a:off x="2389188" y="4130675"/>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3" name="Rectangle 309"/>
            <p:cNvSpPr>
              <a:spLocks noChangeArrowheads="1"/>
            </p:cNvSpPr>
            <p:nvPr/>
          </p:nvSpPr>
          <p:spPr bwMode="auto">
            <a:xfrm>
              <a:off x="2444751" y="4049713"/>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4" name="Freeform 310"/>
            <p:cNvSpPr>
              <a:spLocks/>
            </p:cNvSpPr>
            <p:nvPr/>
          </p:nvSpPr>
          <p:spPr bwMode="auto">
            <a:xfrm>
              <a:off x="2497138" y="4022725"/>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5" name="Rectangle 311"/>
            <p:cNvSpPr>
              <a:spLocks noChangeArrowheads="1"/>
            </p:cNvSpPr>
            <p:nvPr/>
          </p:nvSpPr>
          <p:spPr bwMode="auto">
            <a:xfrm>
              <a:off x="2314576" y="4049713"/>
              <a:ext cx="873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6" name="Freeform 312"/>
            <p:cNvSpPr>
              <a:spLocks/>
            </p:cNvSpPr>
            <p:nvPr/>
          </p:nvSpPr>
          <p:spPr bwMode="auto">
            <a:xfrm>
              <a:off x="2308226" y="4022725"/>
              <a:ext cx="41275" cy="68263"/>
            </a:xfrm>
            <a:custGeom>
              <a:avLst/>
              <a:gdLst>
                <a:gd name="T0" fmla="*/ 17 w 23"/>
                <a:gd name="T1" fmla="*/ 38 h 38"/>
                <a:gd name="T2" fmla="*/ 1 w 23"/>
                <a:gd name="T3" fmla="*/ 22 h 38"/>
                <a:gd name="T4" fmla="*/ 1 w 23"/>
                <a:gd name="T5" fmla="*/ 16 h 38"/>
                <a:gd name="T6" fmla="*/ 17 w 23"/>
                <a:gd name="T7" fmla="*/ 0 h 38"/>
                <a:gd name="T8" fmla="*/ 23 w 23"/>
                <a:gd name="T9" fmla="*/ 6 h 38"/>
                <a:gd name="T10" fmla="*/ 10 w 23"/>
                <a:gd name="T11" fmla="*/ 19 h 38"/>
                <a:gd name="T12" fmla="*/ 23 w 23"/>
                <a:gd name="T13" fmla="*/ 32 h 38"/>
                <a:gd name="T14" fmla="*/ 17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17" y="38"/>
                  </a:moveTo>
                  <a:cubicBezTo>
                    <a:pt x="1" y="22"/>
                    <a:pt x="1" y="22"/>
                    <a:pt x="1" y="22"/>
                  </a:cubicBezTo>
                  <a:cubicBezTo>
                    <a:pt x="0" y="20"/>
                    <a:pt x="0" y="18"/>
                    <a:pt x="1" y="16"/>
                  </a:cubicBezTo>
                  <a:cubicBezTo>
                    <a:pt x="17" y="0"/>
                    <a:pt x="17" y="0"/>
                    <a:pt x="17" y="0"/>
                  </a:cubicBezTo>
                  <a:cubicBezTo>
                    <a:pt x="23" y="6"/>
                    <a:pt x="23" y="6"/>
                    <a:pt x="23" y="6"/>
                  </a:cubicBezTo>
                  <a:cubicBezTo>
                    <a:pt x="10" y="19"/>
                    <a:pt x="10" y="19"/>
                    <a:pt x="10" y="19"/>
                  </a:cubicBezTo>
                  <a:cubicBezTo>
                    <a:pt x="23" y="32"/>
                    <a:pt x="23" y="32"/>
                    <a:pt x="23" y="32"/>
                  </a:cubicBezTo>
                  <a:lnTo>
                    <a:pt x="17"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7" name="Freeform 313"/>
            <p:cNvSpPr>
              <a:spLocks/>
            </p:cNvSpPr>
            <p:nvPr/>
          </p:nvSpPr>
          <p:spPr bwMode="auto">
            <a:xfrm>
              <a:off x="2455863" y="3911600"/>
              <a:ext cx="269875" cy="461963"/>
            </a:xfrm>
            <a:custGeom>
              <a:avLst/>
              <a:gdLst>
                <a:gd name="T0" fmla="*/ 78 w 150"/>
                <a:gd name="T1" fmla="*/ 256 h 256"/>
                <a:gd name="T2" fmla="*/ 70 w 150"/>
                <a:gd name="T3" fmla="*/ 256 h 256"/>
                <a:gd name="T4" fmla="*/ 70 w 150"/>
                <a:gd name="T5" fmla="*/ 208 h 256"/>
                <a:gd name="T6" fmla="*/ 74 w 150"/>
                <a:gd name="T7" fmla="*/ 204 h 256"/>
                <a:gd name="T8" fmla="*/ 98 w 150"/>
                <a:gd name="T9" fmla="*/ 204 h 256"/>
                <a:gd name="T10" fmla="*/ 118 w 150"/>
                <a:gd name="T11" fmla="*/ 184 h 256"/>
                <a:gd name="T12" fmla="*/ 118 w 150"/>
                <a:gd name="T13" fmla="*/ 148 h 256"/>
                <a:gd name="T14" fmla="*/ 122 w 150"/>
                <a:gd name="T15" fmla="*/ 144 h 256"/>
                <a:gd name="T16" fmla="*/ 142 w 150"/>
                <a:gd name="T17" fmla="*/ 144 h 256"/>
                <a:gd name="T18" fmla="*/ 142 w 150"/>
                <a:gd name="T19" fmla="*/ 141 h 256"/>
                <a:gd name="T20" fmla="*/ 118 w 150"/>
                <a:gd name="T21" fmla="*/ 90 h 256"/>
                <a:gd name="T22" fmla="*/ 118 w 150"/>
                <a:gd name="T23" fmla="*/ 88 h 256"/>
                <a:gd name="T24" fmla="*/ 38 w 150"/>
                <a:gd name="T25" fmla="*/ 8 h 256"/>
                <a:gd name="T26" fmla="*/ 4 w 150"/>
                <a:gd name="T27" fmla="*/ 16 h 256"/>
                <a:gd name="T28" fmla="*/ 0 w 150"/>
                <a:gd name="T29" fmla="*/ 8 h 256"/>
                <a:gd name="T30" fmla="*/ 38 w 150"/>
                <a:gd name="T31" fmla="*/ 0 h 256"/>
                <a:gd name="T32" fmla="*/ 126 w 150"/>
                <a:gd name="T33" fmla="*/ 87 h 256"/>
                <a:gd name="T34" fmla="*/ 150 w 150"/>
                <a:gd name="T35" fmla="*/ 138 h 256"/>
                <a:gd name="T36" fmla="*/ 150 w 150"/>
                <a:gd name="T37" fmla="*/ 140 h 256"/>
                <a:gd name="T38" fmla="*/ 150 w 150"/>
                <a:gd name="T39" fmla="*/ 148 h 256"/>
                <a:gd name="T40" fmla="*/ 146 w 150"/>
                <a:gd name="T41" fmla="*/ 152 h 256"/>
                <a:gd name="T42" fmla="*/ 126 w 150"/>
                <a:gd name="T43" fmla="*/ 152 h 256"/>
                <a:gd name="T44" fmla="*/ 126 w 150"/>
                <a:gd name="T45" fmla="*/ 184 h 256"/>
                <a:gd name="T46" fmla="*/ 98 w 150"/>
                <a:gd name="T47" fmla="*/ 212 h 256"/>
                <a:gd name="T48" fmla="*/ 78 w 150"/>
                <a:gd name="T49" fmla="*/ 212 h 256"/>
                <a:gd name="T50" fmla="*/ 78 w 150"/>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0" h="256">
                  <a:moveTo>
                    <a:pt x="78" y="256"/>
                  </a:moveTo>
                  <a:cubicBezTo>
                    <a:pt x="70" y="256"/>
                    <a:pt x="70" y="256"/>
                    <a:pt x="70" y="256"/>
                  </a:cubicBezTo>
                  <a:cubicBezTo>
                    <a:pt x="70" y="208"/>
                    <a:pt x="70" y="208"/>
                    <a:pt x="70" y="208"/>
                  </a:cubicBezTo>
                  <a:cubicBezTo>
                    <a:pt x="70" y="206"/>
                    <a:pt x="72" y="204"/>
                    <a:pt x="74" y="204"/>
                  </a:cubicBezTo>
                  <a:cubicBezTo>
                    <a:pt x="98" y="204"/>
                    <a:pt x="98" y="204"/>
                    <a:pt x="98" y="204"/>
                  </a:cubicBezTo>
                  <a:cubicBezTo>
                    <a:pt x="109" y="204"/>
                    <a:pt x="118" y="195"/>
                    <a:pt x="118" y="184"/>
                  </a:cubicBezTo>
                  <a:cubicBezTo>
                    <a:pt x="118" y="148"/>
                    <a:pt x="118" y="148"/>
                    <a:pt x="118" y="148"/>
                  </a:cubicBezTo>
                  <a:cubicBezTo>
                    <a:pt x="118" y="146"/>
                    <a:pt x="120" y="144"/>
                    <a:pt x="122" y="144"/>
                  </a:cubicBezTo>
                  <a:cubicBezTo>
                    <a:pt x="142" y="144"/>
                    <a:pt x="142" y="144"/>
                    <a:pt x="142" y="144"/>
                  </a:cubicBezTo>
                  <a:cubicBezTo>
                    <a:pt x="142" y="141"/>
                    <a:pt x="142" y="141"/>
                    <a:pt x="142" y="141"/>
                  </a:cubicBezTo>
                  <a:cubicBezTo>
                    <a:pt x="118" y="90"/>
                    <a:pt x="118" y="90"/>
                    <a:pt x="118" y="90"/>
                  </a:cubicBezTo>
                  <a:cubicBezTo>
                    <a:pt x="118" y="89"/>
                    <a:pt x="118" y="89"/>
                    <a:pt x="118" y="88"/>
                  </a:cubicBezTo>
                  <a:cubicBezTo>
                    <a:pt x="118" y="44"/>
                    <a:pt x="82" y="8"/>
                    <a:pt x="38" y="8"/>
                  </a:cubicBezTo>
                  <a:cubicBezTo>
                    <a:pt x="26" y="8"/>
                    <a:pt x="15" y="11"/>
                    <a:pt x="4" y="16"/>
                  </a:cubicBezTo>
                  <a:cubicBezTo>
                    <a:pt x="0" y="8"/>
                    <a:pt x="0" y="8"/>
                    <a:pt x="0" y="8"/>
                  </a:cubicBezTo>
                  <a:cubicBezTo>
                    <a:pt x="12" y="3"/>
                    <a:pt x="25" y="0"/>
                    <a:pt x="38" y="0"/>
                  </a:cubicBezTo>
                  <a:cubicBezTo>
                    <a:pt x="86" y="0"/>
                    <a:pt x="126" y="39"/>
                    <a:pt x="126" y="87"/>
                  </a:cubicBezTo>
                  <a:cubicBezTo>
                    <a:pt x="150" y="138"/>
                    <a:pt x="150" y="138"/>
                    <a:pt x="150" y="138"/>
                  </a:cubicBezTo>
                  <a:cubicBezTo>
                    <a:pt x="150" y="139"/>
                    <a:pt x="150" y="139"/>
                    <a:pt x="150" y="140"/>
                  </a:cubicBezTo>
                  <a:cubicBezTo>
                    <a:pt x="150" y="148"/>
                    <a:pt x="150" y="148"/>
                    <a:pt x="150" y="148"/>
                  </a:cubicBezTo>
                  <a:cubicBezTo>
                    <a:pt x="150" y="150"/>
                    <a:pt x="148" y="152"/>
                    <a:pt x="146" y="152"/>
                  </a:cubicBezTo>
                  <a:cubicBezTo>
                    <a:pt x="126" y="152"/>
                    <a:pt x="126" y="152"/>
                    <a:pt x="126" y="152"/>
                  </a:cubicBezTo>
                  <a:cubicBezTo>
                    <a:pt x="126" y="184"/>
                    <a:pt x="126" y="184"/>
                    <a:pt x="126" y="184"/>
                  </a:cubicBezTo>
                  <a:cubicBezTo>
                    <a:pt x="126" y="199"/>
                    <a:pt x="114" y="212"/>
                    <a:pt x="98" y="212"/>
                  </a:cubicBezTo>
                  <a:cubicBezTo>
                    <a:pt x="78" y="212"/>
                    <a:pt x="78" y="212"/>
                    <a:pt x="78" y="212"/>
                  </a:cubicBezTo>
                  <a:lnTo>
                    <a:pt x="7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8" name="Freeform 314"/>
            <p:cNvSpPr>
              <a:spLocks/>
            </p:cNvSpPr>
            <p:nvPr/>
          </p:nvSpPr>
          <p:spPr bwMode="auto">
            <a:xfrm>
              <a:off x="2393951" y="4191000"/>
              <a:ext cx="36513" cy="182563"/>
            </a:xfrm>
            <a:custGeom>
              <a:avLst/>
              <a:gdLst>
                <a:gd name="T0" fmla="*/ 20 w 20"/>
                <a:gd name="T1" fmla="*/ 101 h 101"/>
                <a:gd name="T2" fmla="*/ 12 w 20"/>
                <a:gd name="T3" fmla="*/ 101 h 101"/>
                <a:gd name="T4" fmla="*/ 12 w 20"/>
                <a:gd name="T5" fmla="*/ 53 h 101"/>
                <a:gd name="T6" fmla="*/ 0 w 20"/>
                <a:gd name="T7" fmla="*/ 2 h 101"/>
                <a:gd name="T8" fmla="*/ 8 w 20"/>
                <a:gd name="T9" fmla="*/ 0 h 101"/>
                <a:gd name="T10" fmla="*/ 20 w 20"/>
                <a:gd name="T11" fmla="*/ 53 h 101"/>
                <a:gd name="T12" fmla="*/ 20 w 20"/>
                <a:gd name="T13" fmla="*/ 101 h 101"/>
              </a:gdLst>
              <a:ahLst/>
              <a:cxnLst>
                <a:cxn ang="0">
                  <a:pos x="T0" y="T1"/>
                </a:cxn>
                <a:cxn ang="0">
                  <a:pos x="T2" y="T3"/>
                </a:cxn>
                <a:cxn ang="0">
                  <a:pos x="T4" y="T5"/>
                </a:cxn>
                <a:cxn ang="0">
                  <a:pos x="T6" y="T7"/>
                </a:cxn>
                <a:cxn ang="0">
                  <a:pos x="T8" y="T9"/>
                </a:cxn>
                <a:cxn ang="0">
                  <a:pos x="T10" y="T11"/>
                </a:cxn>
                <a:cxn ang="0">
                  <a:pos x="T12" y="T13"/>
                </a:cxn>
              </a:cxnLst>
              <a:rect l="0" t="0" r="r" b="b"/>
              <a:pathLst>
                <a:path w="20" h="101">
                  <a:moveTo>
                    <a:pt x="20" y="101"/>
                  </a:moveTo>
                  <a:cubicBezTo>
                    <a:pt x="12" y="101"/>
                    <a:pt x="12" y="101"/>
                    <a:pt x="12" y="101"/>
                  </a:cubicBezTo>
                  <a:cubicBezTo>
                    <a:pt x="12" y="53"/>
                    <a:pt x="12" y="53"/>
                    <a:pt x="12" y="53"/>
                  </a:cubicBezTo>
                  <a:cubicBezTo>
                    <a:pt x="12" y="36"/>
                    <a:pt x="7" y="20"/>
                    <a:pt x="0" y="2"/>
                  </a:cubicBezTo>
                  <a:cubicBezTo>
                    <a:pt x="8" y="0"/>
                    <a:pt x="8" y="0"/>
                    <a:pt x="8" y="0"/>
                  </a:cubicBezTo>
                  <a:cubicBezTo>
                    <a:pt x="15" y="18"/>
                    <a:pt x="20" y="35"/>
                    <a:pt x="20" y="53"/>
                  </a:cubicBezTo>
                  <a:lnTo>
                    <a:pt x="20" y="10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59" name="Rectangle 315"/>
            <p:cNvSpPr>
              <a:spLocks noChangeArrowheads="1"/>
            </p:cNvSpPr>
            <p:nvPr/>
          </p:nvSpPr>
          <p:spPr bwMode="auto">
            <a:xfrm>
              <a:off x="2566988" y="4279900"/>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0" name="Freeform 316"/>
            <p:cNvSpPr>
              <a:spLocks noEditPoints="1"/>
            </p:cNvSpPr>
            <p:nvPr/>
          </p:nvSpPr>
          <p:spPr bwMode="auto">
            <a:xfrm>
              <a:off x="2393951" y="402748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1" name="Freeform 317"/>
            <p:cNvSpPr>
              <a:spLocks noEditPoints="1"/>
            </p:cNvSpPr>
            <p:nvPr/>
          </p:nvSpPr>
          <p:spPr bwMode="auto">
            <a:xfrm>
              <a:off x="2365376" y="3998913"/>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62" name="Group 561"/>
          <p:cNvGrpSpPr>
            <a:grpSpLocks noChangeAspect="1"/>
          </p:cNvGrpSpPr>
          <p:nvPr/>
        </p:nvGrpSpPr>
        <p:grpSpPr>
          <a:xfrm>
            <a:off x="9729891" y="4656983"/>
            <a:ext cx="259080" cy="277178"/>
            <a:chOff x="2324101" y="2382838"/>
            <a:chExt cx="431800" cy="461963"/>
          </a:xfrm>
        </p:grpSpPr>
        <p:sp>
          <p:nvSpPr>
            <p:cNvPr id="563" name="Freeform 231"/>
            <p:cNvSpPr>
              <a:spLocks noEditPoints="1"/>
            </p:cNvSpPr>
            <p:nvPr/>
          </p:nvSpPr>
          <p:spPr bwMode="auto">
            <a:xfrm>
              <a:off x="2324101" y="2382838"/>
              <a:ext cx="244475" cy="246063"/>
            </a:xfrm>
            <a:custGeom>
              <a:avLst/>
              <a:gdLst>
                <a:gd name="T0" fmla="*/ 78 w 136"/>
                <a:gd name="T1" fmla="*/ 136 h 136"/>
                <a:gd name="T2" fmla="*/ 68 w 136"/>
                <a:gd name="T3" fmla="*/ 124 h 136"/>
                <a:gd name="T4" fmla="*/ 58 w 136"/>
                <a:gd name="T5" fmla="*/ 136 h 136"/>
                <a:gd name="T6" fmla="*/ 30 w 136"/>
                <a:gd name="T7" fmla="*/ 124 h 136"/>
                <a:gd name="T8" fmla="*/ 29 w 136"/>
                <a:gd name="T9" fmla="*/ 117 h 136"/>
                <a:gd name="T10" fmla="*/ 19 w 136"/>
                <a:gd name="T11" fmla="*/ 107 h 136"/>
                <a:gd name="T12" fmla="*/ 12 w 136"/>
                <a:gd name="T13" fmla="*/ 106 h 136"/>
                <a:gd name="T14" fmla="*/ 0 w 136"/>
                <a:gd name="T15" fmla="*/ 78 h 136"/>
                <a:gd name="T16" fmla="*/ 12 w 136"/>
                <a:gd name="T17" fmla="*/ 68 h 136"/>
                <a:gd name="T18" fmla="*/ 1 w 136"/>
                <a:gd name="T19" fmla="*/ 58 h 136"/>
                <a:gd name="T20" fmla="*/ 13 w 136"/>
                <a:gd name="T21" fmla="*/ 30 h 136"/>
                <a:gd name="T22" fmla="*/ 19 w 136"/>
                <a:gd name="T23" fmla="*/ 29 h 136"/>
                <a:gd name="T24" fmla="*/ 29 w 136"/>
                <a:gd name="T25" fmla="*/ 19 h 136"/>
                <a:gd name="T26" fmla="*/ 30 w 136"/>
                <a:gd name="T27" fmla="*/ 12 h 136"/>
                <a:gd name="T28" fmla="*/ 58 w 136"/>
                <a:gd name="T29" fmla="*/ 0 h 136"/>
                <a:gd name="T30" fmla="*/ 68 w 136"/>
                <a:gd name="T31" fmla="*/ 12 h 136"/>
                <a:gd name="T32" fmla="*/ 78 w 136"/>
                <a:gd name="T33" fmla="*/ 0 h 136"/>
                <a:gd name="T34" fmla="*/ 106 w 136"/>
                <a:gd name="T35" fmla="*/ 12 h 136"/>
                <a:gd name="T36" fmla="*/ 107 w 136"/>
                <a:gd name="T37" fmla="*/ 19 h 136"/>
                <a:gd name="T38" fmla="*/ 117 w 136"/>
                <a:gd name="T39" fmla="*/ 29 h 136"/>
                <a:gd name="T40" fmla="*/ 124 w 136"/>
                <a:gd name="T41" fmla="*/ 30 h 136"/>
                <a:gd name="T42" fmla="*/ 135 w 136"/>
                <a:gd name="T43" fmla="*/ 58 h 136"/>
                <a:gd name="T44" fmla="*/ 124 w 136"/>
                <a:gd name="T45" fmla="*/ 68 h 136"/>
                <a:gd name="T46" fmla="*/ 135 w 136"/>
                <a:gd name="T47" fmla="*/ 78 h 136"/>
                <a:gd name="T48" fmla="*/ 124 w 136"/>
                <a:gd name="T49" fmla="*/ 106 h 136"/>
                <a:gd name="T50" fmla="*/ 117 w 136"/>
                <a:gd name="T51" fmla="*/ 107 h 136"/>
                <a:gd name="T52" fmla="*/ 107 w 136"/>
                <a:gd name="T53" fmla="*/ 117 h 136"/>
                <a:gd name="T54" fmla="*/ 106 w 136"/>
                <a:gd name="T55" fmla="*/ 124 h 136"/>
                <a:gd name="T56" fmla="*/ 80 w 136"/>
                <a:gd name="T57" fmla="*/ 136 h 136"/>
                <a:gd name="T58" fmla="*/ 83 w 136"/>
                <a:gd name="T59" fmla="*/ 126 h 136"/>
                <a:gd name="T60" fmla="*/ 101 w 136"/>
                <a:gd name="T61" fmla="*/ 101 h 136"/>
                <a:gd name="T62" fmla="*/ 126 w 136"/>
                <a:gd name="T63" fmla="*/ 83 h 136"/>
                <a:gd name="T64" fmla="*/ 126 w 136"/>
                <a:gd name="T65" fmla="*/ 53 h 136"/>
                <a:gd name="T66" fmla="*/ 101 w 136"/>
                <a:gd name="T67" fmla="*/ 35 h 136"/>
                <a:gd name="T68" fmla="*/ 83 w 136"/>
                <a:gd name="T69" fmla="*/ 10 h 136"/>
                <a:gd name="T70" fmla="*/ 53 w 136"/>
                <a:gd name="T71" fmla="*/ 10 h 136"/>
                <a:gd name="T72" fmla="*/ 35 w 136"/>
                <a:gd name="T73" fmla="*/ 35 h 136"/>
                <a:gd name="T74" fmla="*/ 9 w 136"/>
                <a:gd name="T75" fmla="*/ 53 h 136"/>
                <a:gd name="T76" fmla="*/ 10 w 136"/>
                <a:gd name="T77" fmla="*/ 83 h 136"/>
                <a:gd name="T78" fmla="*/ 35 w 136"/>
                <a:gd name="T79" fmla="*/ 101 h 136"/>
                <a:gd name="T80" fmla="*/ 53 w 136"/>
                <a:gd name="T81"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36">
                  <a:moveTo>
                    <a:pt x="80" y="136"/>
                  </a:moveTo>
                  <a:cubicBezTo>
                    <a:pt x="79" y="136"/>
                    <a:pt x="79" y="136"/>
                    <a:pt x="78" y="136"/>
                  </a:cubicBezTo>
                  <a:cubicBezTo>
                    <a:pt x="77" y="135"/>
                    <a:pt x="76" y="134"/>
                    <a:pt x="76" y="132"/>
                  </a:cubicBezTo>
                  <a:cubicBezTo>
                    <a:pt x="76" y="128"/>
                    <a:pt x="73" y="124"/>
                    <a:pt x="68" y="124"/>
                  </a:cubicBezTo>
                  <a:cubicBezTo>
                    <a:pt x="63" y="124"/>
                    <a:pt x="60" y="128"/>
                    <a:pt x="60" y="132"/>
                  </a:cubicBezTo>
                  <a:cubicBezTo>
                    <a:pt x="60" y="134"/>
                    <a:pt x="59" y="135"/>
                    <a:pt x="58" y="136"/>
                  </a:cubicBezTo>
                  <a:cubicBezTo>
                    <a:pt x="57" y="136"/>
                    <a:pt x="55" y="136"/>
                    <a:pt x="54" y="136"/>
                  </a:cubicBezTo>
                  <a:cubicBezTo>
                    <a:pt x="30" y="124"/>
                    <a:pt x="30" y="124"/>
                    <a:pt x="30" y="124"/>
                  </a:cubicBezTo>
                  <a:cubicBezTo>
                    <a:pt x="29" y="123"/>
                    <a:pt x="28" y="122"/>
                    <a:pt x="28" y="121"/>
                  </a:cubicBezTo>
                  <a:cubicBezTo>
                    <a:pt x="28" y="120"/>
                    <a:pt x="28" y="118"/>
                    <a:pt x="29" y="117"/>
                  </a:cubicBezTo>
                  <a:cubicBezTo>
                    <a:pt x="30" y="116"/>
                    <a:pt x="33" y="111"/>
                    <a:pt x="29" y="107"/>
                  </a:cubicBezTo>
                  <a:cubicBezTo>
                    <a:pt x="25" y="103"/>
                    <a:pt x="20" y="106"/>
                    <a:pt x="19" y="107"/>
                  </a:cubicBezTo>
                  <a:cubicBezTo>
                    <a:pt x="18" y="108"/>
                    <a:pt x="16" y="108"/>
                    <a:pt x="15" y="108"/>
                  </a:cubicBezTo>
                  <a:cubicBezTo>
                    <a:pt x="14" y="108"/>
                    <a:pt x="13" y="107"/>
                    <a:pt x="12" y="106"/>
                  </a:cubicBezTo>
                  <a:cubicBezTo>
                    <a:pt x="0" y="82"/>
                    <a:pt x="0" y="82"/>
                    <a:pt x="0" y="82"/>
                  </a:cubicBezTo>
                  <a:cubicBezTo>
                    <a:pt x="0" y="81"/>
                    <a:pt x="0" y="79"/>
                    <a:pt x="0" y="78"/>
                  </a:cubicBezTo>
                  <a:cubicBezTo>
                    <a:pt x="1" y="77"/>
                    <a:pt x="2" y="76"/>
                    <a:pt x="4" y="76"/>
                  </a:cubicBezTo>
                  <a:cubicBezTo>
                    <a:pt x="8" y="76"/>
                    <a:pt x="12" y="73"/>
                    <a:pt x="12" y="68"/>
                  </a:cubicBezTo>
                  <a:cubicBezTo>
                    <a:pt x="12" y="63"/>
                    <a:pt x="8" y="60"/>
                    <a:pt x="4" y="60"/>
                  </a:cubicBezTo>
                  <a:cubicBezTo>
                    <a:pt x="2" y="60"/>
                    <a:pt x="1" y="59"/>
                    <a:pt x="1" y="58"/>
                  </a:cubicBezTo>
                  <a:cubicBezTo>
                    <a:pt x="0" y="57"/>
                    <a:pt x="0" y="56"/>
                    <a:pt x="0" y="55"/>
                  </a:cubicBezTo>
                  <a:cubicBezTo>
                    <a:pt x="2" y="46"/>
                    <a:pt x="9" y="36"/>
                    <a:pt x="13" y="30"/>
                  </a:cubicBezTo>
                  <a:cubicBezTo>
                    <a:pt x="13" y="29"/>
                    <a:pt x="14" y="28"/>
                    <a:pt x="15" y="28"/>
                  </a:cubicBezTo>
                  <a:cubicBezTo>
                    <a:pt x="16" y="28"/>
                    <a:pt x="18" y="28"/>
                    <a:pt x="19" y="29"/>
                  </a:cubicBezTo>
                  <a:cubicBezTo>
                    <a:pt x="20" y="30"/>
                    <a:pt x="25" y="33"/>
                    <a:pt x="29" y="29"/>
                  </a:cubicBezTo>
                  <a:cubicBezTo>
                    <a:pt x="33" y="25"/>
                    <a:pt x="30" y="20"/>
                    <a:pt x="29" y="19"/>
                  </a:cubicBezTo>
                  <a:cubicBezTo>
                    <a:pt x="28" y="18"/>
                    <a:pt x="28" y="16"/>
                    <a:pt x="28" y="15"/>
                  </a:cubicBezTo>
                  <a:cubicBezTo>
                    <a:pt x="28" y="14"/>
                    <a:pt x="29" y="13"/>
                    <a:pt x="30" y="12"/>
                  </a:cubicBezTo>
                  <a:cubicBezTo>
                    <a:pt x="54" y="0"/>
                    <a:pt x="54" y="0"/>
                    <a:pt x="54" y="0"/>
                  </a:cubicBezTo>
                  <a:cubicBezTo>
                    <a:pt x="55" y="0"/>
                    <a:pt x="57" y="0"/>
                    <a:pt x="58" y="0"/>
                  </a:cubicBezTo>
                  <a:cubicBezTo>
                    <a:pt x="59" y="1"/>
                    <a:pt x="60" y="2"/>
                    <a:pt x="60" y="4"/>
                  </a:cubicBezTo>
                  <a:cubicBezTo>
                    <a:pt x="60" y="8"/>
                    <a:pt x="63" y="12"/>
                    <a:pt x="68" y="12"/>
                  </a:cubicBezTo>
                  <a:cubicBezTo>
                    <a:pt x="73" y="12"/>
                    <a:pt x="76" y="8"/>
                    <a:pt x="76" y="4"/>
                  </a:cubicBezTo>
                  <a:cubicBezTo>
                    <a:pt x="76" y="2"/>
                    <a:pt x="77" y="1"/>
                    <a:pt x="78" y="0"/>
                  </a:cubicBezTo>
                  <a:cubicBezTo>
                    <a:pt x="79" y="0"/>
                    <a:pt x="81" y="0"/>
                    <a:pt x="82" y="0"/>
                  </a:cubicBezTo>
                  <a:cubicBezTo>
                    <a:pt x="106" y="12"/>
                    <a:pt x="106" y="12"/>
                    <a:pt x="106" y="12"/>
                  </a:cubicBezTo>
                  <a:cubicBezTo>
                    <a:pt x="107" y="13"/>
                    <a:pt x="108" y="14"/>
                    <a:pt x="108" y="15"/>
                  </a:cubicBezTo>
                  <a:cubicBezTo>
                    <a:pt x="108" y="16"/>
                    <a:pt x="108" y="18"/>
                    <a:pt x="107" y="19"/>
                  </a:cubicBezTo>
                  <a:cubicBezTo>
                    <a:pt x="106" y="20"/>
                    <a:pt x="103" y="25"/>
                    <a:pt x="107" y="29"/>
                  </a:cubicBezTo>
                  <a:cubicBezTo>
                    <a:pt x="111" y="33"/>
                    <a:pt x="116" y="30"/>
                    <a:pt x="117" y="29"/>
                  </a:cubicBezTo>
                  <a:cubicBezTo>
                    <a:pt x="118" y="28"/>
                    <a:pt x="120" y="28"/>
                    <a:pt x="121" y="28"/>
                  </a:cubicBezTo>
                  <a:cubicBezTo>
                    <a:pt x="122" y="28"/>
                    <a:pt x="123" y="29"/>
                    <a:pt x="124" y="30"/>
                  </a:cubicBezTo>
                  <a:cubicBezTo>
                    <a:pt x="136" y="54"/>
                    <a:pt x="136" y="54"/>
                    <a:pt x="136" y="54"/>
                  </a:cubicBezTo>
                  <a:cubicBezTo>
                    <a:pt x="136" y="55"/>
                    <a:pt x="136" y="57"/>
                    <a:pt x="135" y="58"/>
                  </a:cubicBezTo>
                  <a:cubicBezTo>
                    <a:pt x="135" y="59"/>
                    <a:pt x="134" y="60"/>
                    <a:pt x="132" y="60"/>
                  </a:cubicBezTo>
                  <a:cubicBezTo>
                    <a:pt x="128" y="60"/>
                    <a:pt x="124" y="63"/>
                    <a:pt x="124" y="68"/>
                  </a:cubicBezTo>
                  <a:cubicBezTo>
                    <a:pt x="124" y="73"/>
                    <a:pt x="128" y="76"/>
                    <a:pt x="132" y="76"/>
                  </a:cubicBezTo>
                  <a:cubicBezTo>
                    <a:pt x="134" y="76"/>
                    <a:pt x="135" y="77"/>
                    <a:pt x="135" y="78"/>
                  </a:cubicBezTo>
                  <a:cubicBezTo>
                    <a:pt x="136" y="79"/>
                    <a:pt x="136" y="81"/>
                    <a:pt x="136" y="82"/>
                  </a:cubicBezTo>
                  <a:cubicBezTo>
                    <a:pt x="124" y="106"/>
                    <a:pt x="124" y="106"/>
                    <a:pt x="124" y="106"/>
                  </a:cubicBezTo>
                  <a:cubicBezTo>
                    <a:pt x="123" y="107"/>
                    <a:pt x="122" y="108"/>
                    <a:pt x="121" y="108"/>
                  </a:cubicBezTo>
                  <a:cubicBezTo>
                    <a:pt x="120" y="108"/>
                    <a:pt x="118" y="108"/>
                    <a:pt x="117" y="107"/>
                  </a:cubicBezTo>
                  <a:cubicBezTo>
                    <a:pt x="116" y="106"/>
                    <a:pt x="111" y="103"/>
                    <a:pt x="107" y="107"/>
                  </a:cubicBezTo>
                  <a:cubicBezTo>
                    <a:pt x="103" y="111"/>
                    <a:pt x="106" y="116"/>
                    <a:pt x="107" y="117"/>
                  </a:cubicBezTo>
                  <a:cubicBezTo>
                    <a:pt x="108" y="118"/>
                    <a:pt x="108" y="120"/>
                    <a:pt x="108" y="121"/>
                  </a:cubicBezTo>
                  <a:cubicBezTo>
                    <a:pt x="108" y="122"/>
                    <a:pt x="107" y="123"/>
                    <a:pt x="106" y="124"/>
                  </a:cubicBezTo>
                  <a:cubicBezTo>
                    <a:pt x="82" y="136"/>
                    <a:pt x="82" y="136"/>
                    <a:pt x="82" y="136"/>
                  </a:cubicBezTo>
                  <a:cubicBezTo>
                    <a:pt x="81" y="136"/>
                    <a:pt x="81" y="136"/>
                    <a:pt x="80" y="136"/>
                  </a:cubicBezTo>
                  <a:close/>
                  <a:moveTo>
                    <a:pt x="68" y="116"/>
                  </a:moveTo>
                  <a:cubicBezTo>
                    <a:pt x="74" y="116"/>
                    <a:pt x="80" y="120"/>
                    <a:pt x="83" y="126"/>
                  </a:cubicBezTo>
                  <a:cubicBezTo>
                    <a:pt x="98" y="118"/>
                    <a:pt x="98" y="118"/>
                    <a:pt x="98" y="118"/>
                  </a:cubicBezTo>
                  <a:cubicBezTo>
                    <a:pt x="95" y="112"/>
                    <a:pt x="96" y="106"/>
                    <a:pt x="101" y="101"/>
                  </a:cubicBezTo>
                  <a:cubicBezTo>
                    <a:pt x="106" y="96"/>
                    <a:pt x="112" y="95"/>
                    <a:pt x="118" y="98"/>
                  </a:cubicBezTo>
                  <a:cubicBezTo>
                    <a:pt x="126" y="83"/>
                    <a:pt x="126" y="83"/>
                    <a:pt x="126" y="83"/>
                  </a:cubicBezTo>
                  <a:cubicBezTo>
                    <a:pt x="120" y="80"/>
                    <a:pt x="116" y="74"/>
                    <a:pt x="116" y="68"/>
                  </a:cubicBezTo>
                  <a:cubicBezTo>
                    <a:pt x="116" y="62"/>
                    <a:pt x="120" y="56"/>
                    <a:pt x="126" y="53"/>
                  </a:cubicBezTo>
                  <a:cubicBezTo>
                    <a:pt x="118" y="38"/>
                    <a:pt x="118" y="38"/>
                    <a:pt x="118" y="38"/>
                  </a:cubicBezTo>
                  <a:cubicBezTo>
                    <a:pt x="112" y="40"/>
                    <a:pt x="106" y="40"/>
                    <a:pt x="101" y="35"/>
                  </a:cubicBezTo>
                  <a:cubicBezTo>
                    <a:pt x="96" y="30"/>
                    <a:pt x="95" y="24"/>
                    <a:pt x="98" y="18"/>
                  </a:cubicBezTo>
                  <a:cubicBezTo>
                    <a:pt x="83" y="10"/>
                    <a:pt x="83" y="10"/>
                    <a:pt x="83" y="10"/>
                  </a:cubicBezTo>
                  <a:cubicBezTo>
                    <a:pt x="80" y="16"/>
                    <a:pt x="74" y="20"/>
                    <a:pt x="68" y="20"/>
                  </a:cubicBezTo>
                  <a:cubicBezTo>
                    <a:pt x="62" y="20"/>
                    <a:pt x="56" y="16"/>
                    <a:pt x="53" y="10"/>
                  </a:cubicBezTo>
                  <a:cubicBezTo>
                    <a:pt x="38" y="18"/>
                    <a:pt x="38" y="18"/>
                    <a:pt x="38" y="18"/>
                  </a:cubicBezTo>
                  <a:cubicBezTo>
                    <a:pt x="40" y="24"/>
                    <a:pt x="40" y="30"/>
                    <a:pt x="35" y="35"/>
                  </a:cubicBezTo>
                  <a:cubicBezTo>
                    <a:pt x="30" y="40"/>
                    <a:pt x="23" y="41"/>
                    <a:pt x="17" y="38"/>
                  </a:cubicBezTo>
                  <a:cubicBezTo>
                    <a:pt x="14" y="42"/>
                    <a:pt x="11" y="48"/>
                    <a:pt x="9" y="53"/>
                  </a:cubicBezTo>
                  <a:cubicBezTo>
                    <a:pt x="15" y="55"/>
                    <a:pt x="20" y="61"/>
                    <a:pt x="20" y="68"/>
                  </a:cubicBezTo>
                  <a:cubicBezTo>
                    <a:pt x="20" y="74"/>
                    <a:pt x="16" y="80"/>
                    <a:pt x="10" y="83"/>
                  </a:cubicBezTo>
                  <a:cubicBezTo>
                    <a:pt x="18" y="98"/>
                    <a:pt x="18" y="98"/>
                    <a:pt x="18" y="98"/>
                  </a:cubicBezTo>
                  <a:cubicBezTo>
                    <a:pt x="24" y="95"/>
                    <a:pt x="30" y="96"/>
                    <a:pt x="35" y="101"/>
                  </a:cubicBezTo>
                  <a:cubicBezTo>
                    <a:pt x="40" y="106"/>
                    <a:pt x="41" y="112"/>
                    <a:pt x="38" y="118"/>
                  </a:cubicBezTo>
                  <a:cubicBezTo>
                    <a:pt x="53" y="126"/>
                    <a:pt x="53" y="126"/>
                    <a:pt x="53" y="126"/>
                  </a:cubicBezTo>
                  <a:cubicBezTo>
                    <a:pt x="56" y="120"/>
                    <a:pt x="62" y="116"/>
                    <a:pt x="68" y="1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4" name="Freeform 232"/>
            <p:cNvSpPr>
              <a:spLocks noEditPoints="1"/>
            </p:cNvSpPr>
            <p:nvPr/>
          </p:nvSpPr>
          <p:spPr bwMode="auto">
            <a:xfrm>
              <a:off x="2389188" y="2447925"/>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8"/>
                  </a:moveTo>
                  <a:cubicBezTo>
                    <a:pt x="19" y="8"/>
                    <a:pt x="8" y="19"/>
                    <a:pt x="8" y="32"/>
                  </a:cubicBezTo>
                  <a:cubicBezTo>
                    <a:pt x="8" y="45"/>
                    <a:pt x="19" y="56"/>
                    <a:pt x="32" y="56"/>
                  </a:cubicBezTo>
                  <a:cubicBezTo>
                    <a:pt x="45" y="56"/>
                    <a:pt x="56" y="45"/>
                    <a:pt x="56" y="32"/>
                  </a:cubicBezTo>
                  <a:cubicBezTo>
                    <a:pt x="56" y="19"/>
                    <a:pt x="45"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5" name="Freeform 233"/>
            <p:cNvSpPr>
              <a:spLocks/>
            </p:cNvSpPr>
            <p:nvPr/>
          </p:nvSpPr>
          <p:spPr bwMode="auto">
            <a:xfrm>
              <a:off x="2419351" y="2654300"/>
              <a:ext cx="41275" cy="190500"/>
            </a:xfrm>
            <a:custGeom>
              <a:avLst/>
              <a:gdLst>
                <a:gd name="T0" fmla="*/ 23 w 23"/>
                <a:gd name="T1" fmla="*/ 106 h 106"/>
                <a:gd name="T2" fmla="*/ 15 w 23"/>
                <a:gd name="T3" fmla="*/ 106 h 106"/>
                <a:gd name="T4" fmla="*/ 15 w 23"/>
                <a:gd name="T5" fmla="*/ 58 h 106"/>
                <a:gd name="T6" fmla="*/ 0 w 23"/>
                <a:gd name="T7" fmla="*/ 4 h 106"/>
                <a:gd name="T8" fmla="*/ 0 w 23"/>
                <a:gd name="T9" fmla="*/ 4 h 106"/>
                <a:gd name="T10" fmla="*/ 7 w 23"/>
                <a:gd name="T11" fmla="*/ 0 h 106"/>
                <a:gd name="T12" fmla="*/ 8 w 23"/>
                <a:gd name="T13" fmla="*/ 1 h 106"/>
                <a:gd name="T14" fmla="*/ 23 w 23"/>
                <a:gd name="T15" fmla="*/ 58 h 106"/>
                <a:gd name="T16" fmla="*/ 23 w 23"/>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06">
                  <a:moveTo>
                    <a:pt x="23" y="106"/>
                  </a:moveTo>
                  <a:cubicBezTo>
                    <a:pt x="15" y="106"/>
                    <a:pt x="15" y="106"/>
                    <a:pt x="15" y="106"/>
                  </a:cubicBezTo>
                  <a:cubicBezTo>
                    <a:pt x="15" y="58"/>
                    <a:pt x="15" y="58"/>
                    <a:pt x="15" y="58"/>
                  </a:cubicBezTo>
                  <a:cubicBezTo>
                    <a:pt x="15" y="40"/>
                    <a:pt x="8" y="22"/>
                    <a:pt x="0" y="4"/>
                  </a:cubicBezTo>
                  <a:cubicBezTo>
                    <a:pt x="0" y="4"/>
                    <a:pt x="0" y="4"/>
                    <a:pt x="0" y="4"/>
                  </a:cubicBezTo>
                  <a:cubicBezTo>
                    <a:pt x="7" y="0"/>
                    <a:pt x="7" y="0"/>
                    <a:pt x="7" y="0"/>
                  </a:cubicBezTo>
                  <a:cubicBezTo>
                    <a:pt x="8" y="1"/>
                    <a:pt x="8" y="1"/>
                    <a:pt x="8" y="1"/>
                  </a:cubicBezTo>
                  <a:cubicBezTo>
                    <a:pt x="16" y="20"/>
                    <a:pt x="23" y="38"/>
                    <a:pt x="23" y="58"/>
                  </a:cubicBezTo>
                  <a:lnTo>
                    <a:pt x="23" y="10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6" name="Freeform 234"/>
            <p:cNvSpPr>
              <a:spLocks/>
            </p:cNvSpPr>
            <p:nvPr/>
          </p:nvSpPr>
          <p:spPr bwMode="auto">
            <a:xfrm>
              <a:off x="2463801" y="2524125"/>
              <a:ext cx="196850" cy="196850"/>
            </a:xfrm>
            <a:custGeom>
              <a:avLst/>
              <a:gdLst>
                <a:gd name="T0" fmla="*/ 66 w 109"/>
                <a:gd name="T1" fmla="*/ 109 h 109"/>
                <a:gd name="T2" fmla="*/ 64 w 109"/>
                <a:gd name="T3" fmla="*/ 108 h 109"/>
                <a:gd name="T4" fmla="*/ 62 w 109"/>
                <a:gd name="T5" fmla="*/ 105 h 109"/>
                <a:gd name="T6" fmla="*/ 54 w 109"/>
                <a:gd name="T7" fmla="*/ 98 h 109"/>
                <a:gd name="T8" fmla="*/ 46 w 109"/>
                <a:gd name="T9" fmla="*/ 105 h 109"/>
                <a:gd name="T10" fmla="*/ 44 w 109"/>
                <a:gd name="T11" fmla="*/ 108 h 109"/>
                <a:gd name="T12" fmla="*/ 41 w 109"/>
                <a:gd name="T13" fmla="*/ 108 h 109"/>
                <a:gd name="T14" fmla="*/ 25 w 109"/>
                <a:gd name="T15" fmla="*/ 102 h 109"/>
                <a:gd name="T16" fmla="*/ 23 w 109"/>
                <a:gd name="T17" fmla="*/ 99 h 109"/>
                <a:gd name="T18" fmla="*/ 24 w 109"/>
                <a:gd name="T19" fmla="*/ 95 h 109"/>
                <a:gd name="T20" fmla="*/ 26 w 109"/>
                <a:gd name="T21" fmla="*/ 90 h 109"/>
                <a:gd name="T22" fmla="*/ 18 w 109"/>
                <a:gd name="T23" fmla="*/ 82 h 109"/>
                <a:gd name="T24" fmla="*/ 13 w 109"/>
                <a:gd name="T25" fmla="*/ 84 h 109"/>
                <a:gd name="T26" fmla="*/ 9 w 109"/>
                <a:gd name="T27" fmla="*/ 85 h 109"/>
                <a:gd name="T28" fmla="*/ 6 w 109"/>
                <a:gd name="T29" fmla="*/ 83 h 109"/>
                <a:gd name="T30" fmla="*/ 0 w 109"/>
                <a:gd name="T31" fmla="*/ 67 h 109"/>
                <a:gd name="T32" fmla="*/ 7 w 109"/>
                <a:gd name="T33" fmla="*/ 65 h 109"/>
                <a:gd name="T34" fmla="*/ 11 w 109"/>
                <a:gd name="T35" fmla="*/ 76 h 109"/>
                <a:gd name="T36" fmla="*/ 18 w 109"/>
                <a:gd name="T37" fmla="*/ 74 h 109"/>
                <a:gd name="T38" fmla="*/ 34 w 109"/>
                <a:gd name="T39" fmla="*/ 90 h 109"/>
                <a:gd name="T40" fmla="*/ 32 w 109"/>
                <a:gd name="T41" fmla="*/ 97 h 109"/>
                <a:gd name="T42" fmla="*/ 39 w 109"/>
                <a:gd name="T43" fmla="*/ 100 h 109"/>
                <a:gd name="T44" fmla="*/ 54 w 109"/>
                <a:gd name="T45" fmla="*/ 90 h 109"/>
                <a:gd name="T46" fmla="*/ 69 w 109"/>
                <a:gd name="T47" fmla="*/ 100 h 109"/>
                <a:gd name="T48" fmla="*/ 76 w 109"/>
                <a:gd name="T49" fmla="*/ 97 h 109"/>
                <a:gd name="T50" fmla="*/ 74 w 109"/>
                <a:gd name="T51" fmla="*/ 90 h 109"/>
                <a:gd name="T52" fmla="*/ 90 w 109"/>
                <a:gd name="T53" fmla="*/ 74 h 109"/>
                <a:gd name="T54" fmla="*/ 97 w 109"/>
                <a:gd name="T55" fmla="*/ 76 h 109"/>
                <a:gd name="T56" fmla="*/ 100 w 109"/>
                <a:gd name="T57" fmla="*/ 69 h 109"/>
                <a:gd name="T58" fmla="*/ 90 w 109"/>
                <a:gd name="T59" fmla="*/ 54 h 109"/>
                <a:gd name="T60" fmla="*/ 100 w 109"/>
                <a:gd name="T61" fmla="*/ 39 h 109"/>
                <a:gd name="T62" fmla="*/ 97 w 109"/>
                <a:gd name="T63" fmla="*/ 32 h 109"/>
                <a:gd name="T64" fmla="*/ 90 w 109"/>
                <a:gd name="T65" fmla="*/ 34 h 109"/>
                <a:gd name="T66" fmla="*/ 74 w 109"/>
                <a:gd name="T67" fmla="*/ 18 h 109"/>
                <a:gd name="T68" fmla="*/ 76 w 109"/>
                <a:gd name="T69" fmla="*/ 11 h 109"/>
                <a:gd name="T70" fmla="*/ 65 w 109"/>
                <a:gd name="T71" fmla="*/ 7 h 109"/>
                <a:gd name="T72" fmla="*/ 67 w 109"/>
                <a:gd name="T73" fmla="*/ 0 h 109"/>
                <a:gd name="T74" fmla="*/ 83 w 109"/>
                <a:gd name="T75" fmla="*/ 6 h 109"/>
                <a:gd name="T76" fmla="*/ 85 w 109"/>
                <a:gd name="T77" fmla="*/ 9 h 109"/>
                <a:gd name="T78" fmla="*/ 84 w 109"/>
                <a:gd name="T79" fmla="*/ 13 h 109"/>
                <a:gd name="T80" fmla="*/ 82 w 109"/>
                <a:gd name="T81" fmla="*/ 18 h 109"/>
                <a:gd name="T82" fmla="*/ 90 w 109"/>
                <a:gd name="T83" fmla="*/ 26 h 109"/>
                <a:gd name="T84" fmla="*/ 95 w 109"/>
                <a:gd name="T85" fmla="*/ 24 h 109"/>
                <a:gd name="T86" fmla="*/ 99 w 109"/>
                <a:gd name="T87" fmla="*/ 23 h 109"/>
                <a:gd name="T88" fmla="*/ 102 w 109"/>
                <a:gd name="T89" fmla="*/ 25 h 109"/>
                <a:gd name="T90" fmla="*/ 108 w 109"/>
                <a:gd name="T91" fmla="*/ 41 h 109"/>
                <a:gd name="T92" fmla="*/ 108 w 109"/>
                <a:gd name="T93" fmla="*/ 44 h 109"/>
                <a:gd name="T94" fmla="*/ 105 w 109"/>
                <a:gd name="T95" fmla="*/ 46 h 109"/>
                <a:gd name="T96" fmla="*/ 98 w 109"/>
                <a:gd name="T97" fmla="*/ 54 h 109"/>
                <a:gd name="T98" fmla="*/ 105 w 109"/>
                <a:gd name="T99" fmla="*/ 62 h 109"/>
                <a:gd name="T100" fmla="*/ 108 w 109"/>
                <a:gd name="T101" fmla="*/ 64 h 109"/>
                <a:gd name="T102" fmla="*/ 108 w 109"/>
                <a:gd name="T103" fmla="*/ 67 h 109"/>
                <a:gd name="T104" fmla="*/ 102 w 109"/>
                <a:gd name="T105" fmla="*/ 83 h 109"/>
                <a:gd name="T106" fmla="*/ 99 w 109"/>
                <a:gd name="T107" fmla="*/ 85 h 109"/>
                <a:gd name="T108" fmla="*/ 95 w 109"/>
                <a:gd name="T109" fmla="*/ 84 h 109"/>
                <a:gd name="T110" fmla="*/ 90 w 109"/>
                <a:gd name="T111" fmla="*/ 82 h 109"/>
                <a:gd name="T112" fmla="*/ 82 w 109"/>
                <a:gd name="T113" fmla="*/ 90 h 109"/>
                <a:gd name="T114" fmla="*/ 84 w 109"/>
                <a:gd name="T115" fmla="*/ 95 h 109"/>
                <a:gd name="T116" fmla="*/ 85 w 109"/>
                <a:gd name="T117" fmla="*/ 99 h 109"/>
                <a:gd name="T118" fmla="*/ 83 w 109"/>
                <a:gd name="T119" fmla="*/ 102 h 109"/>
                <a:gd name="T120" fmla="*/ 67 w 109"/>
                <a:gd name="T121" fmla="*/ 108 h 109"/>
                <a:gd name="T122" fmla="*/ 66 w 109"/>
                <a:gd name="T123"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9" h="109">
                  <a:moveTo>
                    <a:pt x="66" y="109"/>
                  </a:moveTo>
                  <a:cubicBezTo>
                    <a:pt x="65" y="109"/>
                    <a:pt x="64" y="108"/>
                    <a:pt x="64" y="108"/>
                  </a:cubicBezTo>
                  <a:cubicBezTo>
                    <a:pt x="63" y="107"/>
                    <a:pt x="62" y="106"/>
                    <a:pt x="62" y="105"/>
                  </a:cubicBezTo>
                  <a:cubicBezTo>
                    <a:pt x="61" y="101"/>
                    <a:pt x="58" y="98"/>
                    <a:pt x="54" y="98"/>
                  </a:cubicBezTo>
                  <a:cubicBezTo>
                    <a:pt x="50" y="98"/>
                    <a:pt x="47" y="101"/>
                    <a:pt x="46" y="105"/>
                  </a:cubicBezTo>
                  <a:cubicBezTo>
                    <a:pt x="46" y="106"/>
                    <a:pt x="45" y="107"/>
                    <a:pt x="44" y="108"/>
                  </a:cubicBezTo>
                  <a:cubicBezTo>
                    <a:pt x="43" y="109"/>
                    <a:pt x="42" y="109"/>
                    <a:pt x="41" y="108"/>
                  </a:cubicBezTo>
                  <a:cubicBezTo>
                    <a:pt x="35" y="107"/>
                    <a:pt x="30" y="105"/>
                    <a:pt x="25" y="102"/>
                  </a:cubicBezTo>
                  <a:cubicBezTo>
                    <a:pt x="24" y="101"/>
                    <a:pt x="23" y="100"/>
                    <a:pt x="23" y="99"/>
                  </a:cubicBezTo>
                  <a:cubicBezTo>
                    <a:pt x="23" y="98"/>
                    <a:pt x="23" y="96"/>
                    <a:pt x="24" y="95"/>
                  </a:cubicBezTo>
                  <a:cubicBezTo>
                    <a:pt x="25" y="94"/>
                    <a:pt x="26" y="92"/>
                    <a:pt x="26" y="90"/>
                  </a:cubicBezTo>
                  <a:cubicBezTo>
                    <a:pt x="26" y="86"/>
                    <a:pt x="22" y="82"/>
                    <a:pt x="18" y="82"/>
                  </a:cubicBezTo>
                  <a:cubicBezTo>
                    <a:pt x="16" y="82"/>
                    <a:pt x="14" y="83"/>
                    <a:pt x="13" y="84"/>
                  </a:cubicBezTo>
                  <a:cubicBezTo>
                    <a:pt x="12" y="85"/>
                    <a:pt x="10" y="85"/>
                    <a:pt x="9" y="85"/>
                  </a:cubicBezTo>
                  <a:cubicBezTo>
                    <a:pt x="8" y="85"/>
                    <a:pt x="7" y="84"/>
                    <a:pt x="6" y="83"/>
                  </a:cubicBezTo>
                  <a:cubicBezTo>
                    <a:pt x="3" y="78"/>
                    <a:pt x="1" y="73"/>
                    <a:pt x="0" y="67"/>
                  </a:cubicBezTo>
                  <a:cubicBezTo>
                    <a:pt x="7" y="65"/>
                    <a:pt x="7" y="65"/>
                    <a:pt x="7" y="65"/>
                  </a:cubicBezTo>
                  <a:cubicBezTo>
                    <a:pt x="8" y="69"/>
                    <a:pt x="9" y="72"/>
                    <a:pt x="11" y="76"/>
                  </a:cubicBezTo>
                  <a:cubicBezTo>
                    <a:pt x="13" y="75"/>
                    <a:pt x="16" y="74"/>
                    <a:pt x="18" y="74"/>
                  </a:cubicBezTo>
                  <a:cubicBezTo>
                    <a:pt x="27" y="74"/>
                    <a:pt x="34" y="81"/>
                    <a:pt x="34" y="90"/>
                  </a:cubicBezTo>
                  <a:cubicBezTo>
                    <a:pt x="34" y="92"/>
                    <a:pt x="33" y="95"/>
                    <a:pt x="32" y="97"/>
                  </a:cubicBezTo>
                  <a:cubicBezTo>
                    <a:pt x="35" y="98"/>
                    <a:pt x="37" y="99"/>
                    <a:pt x="39" y="100"/>
                  </a:cubicBezTo>
                  <a:cubicBezTo>
                    <a:pt x="42" y="94"/>
                    <a:pt x="47" y="90"/>
                    <a:pt x="54" y="90"/>
                  </a:cubicBezTo>
                  <a:cubicBezTo>
                    <a:pt x="60" y="90"/>
                    <a:pt x="66" y="94"/>
                    <a:pt x="69" y="100"/>
                  </a:cubicBezTo>
                  <a:cubicBezTo>
                    <a:pt x="71" y="99"/>
                    <a:pt x="73" y="98"/>
                    <a:pt x="76" y="97"/>
                  </a:cubicBezTo>
                  <a:cubicBezTo>
                    <a:pt x="75" y="95"/>
                    <a:pt x="74" y="92"/>
                    <a:pt x="74" y="90"/>
                  </a:cubicBezTo>
                  <a:cubicBezTo>
                    <a:pt x="74" y="81"/>
                    <a:pt x="81" y="74"/>
                    <a:pt x="90" y="74"/>
                  </a:cubicBezTo>
                  <a:cubicBezTo>
                    <a:pt x="92" y="74"/>
                    <a:pt x="95" y="75"/>
                    <a:pt x="97" y="76"/>
                  </a:cubicBezTo>
                  <a:cubicBezTo>
                    <a:pt x="98" y="73"/>
                    <a:pt x="99" y="71"/>
                    <a:pt x="100" y="69"/>
                  </a:cubicBezTo>
                  <a:cubicBezTo>
                    <a:pt x="94" y="66"/>
                    <a:pt x="90" y="61"/>
                    <a:pt x="90" y="54"/>
                  </a:cubicBezTo>
                  <a:cubicBezTo>
                    <a:pt x="90" y="48"/>
                    <a:pt x="94" y="42"/>
                    <a:pt x="100" y="39"/>
                  </a:cubicBezTo>
                  <a:cubicBezTo>
                    <a:pt x="99" y="37"/>
                    <a:pt x="98" y="35"/>
                    <a:pt x="97" y="32"/>
                  </a:cubicBezTo>
                  <a:cubicBezTo>
                    <a:pt x="95" y="33"/>
                    <a:pt x="92" y="34"/>
                    <a:pt x="90" y="34"/>
                  </a:cubicBezTo>
                  <a:cubicBezTo>
                    <a:pt x="81" y="34"/>
                    <a:pt x="74" y="27"/>
                    <a:pt x="74" y="18"/>
                  </a:cubicBezTo>
                  <a:cubicBezTo>
                    <a:pt x="74" y="16"/>
                    <a:pt x="75" y="13"/>
                    <a:pt x="76" y="11"/>
                  </a:cubicBezTo>
                  <a:cubicBezTo>
                    <a:pt x="72" y="9"/>
                    <a:pt x="69" y="8"/>
                    <a:pt x="65" y="7"/>
                  </a:cubicBezTo>
                  <a:cubicBezTo>
                    <a:pt x="67" y="0"/>
                    <a:pt x="67" y="0"/>
                    <a:pt x="67" y="0"/>
                  </a:cubicBezTo>
                  <a:cubicBezTo>
                    <a:pt x="73" y="1"/>
                    <a:pt x="78" y="3"/>
                    <a:pt x="83" y="6"/>
                  </a:cubicBezTo>
                  <a:cubicBezTo>
                    <a:pt x="84" y="7"/>
                    <a:pt x="85" y="8"/>
                    <a:pt x="85" y="9"/>
                  </a:cubicBezTo>
                  <a:cubicBezTo>
                    <a:pt x="85" y="10"/>
                    <a:pt x="85" y="12"/>
                    <a:pt x="84" y="13"/>
                  </a:cubicBezTo>
                  <a:cubicBezTo>
                    <a:pt x="83" y="14"/>
                    <a:pt x="82" y="16"/>
                    <a:pt x="82" y="18"/>
                  </a:cubicBezTo>
                  <a:cubicBezTo>
                    <a:pt x="82" y="22"/>
                    <a:pt x="86" y="26"/>
                    <a:pt x="90" y="26"/>
                  </a:cubicBezTo>
                  <a:cubicBezTo>
                    <a:pt x="92" y="26"/>
                    <a:pt x="94" y="25"/>
                    <a:pt x="95" y="24"/>
                  </a:cubicBezTo>
                  <a:cubicBezTo>
                    <a:pt x="96" y="23"/>
                    <a:pt x="98" y="23"/>
                    <a:pt x="99" y="23"/>
                  </a:cubicBezTo>
                  <a:cubicBezTo>
                    <a:pt x="100" y="23"/>
                    <a:pt x="101" y="24"/>
                    <a:pt x="102" y="25"/>
                  </a:cubicBezTo>
                  <a:cubicBezTo>
                    <a:pt x="105" y="30"/>
                    <a:pt x="107" y="35"/>
                    <a:pt x="108" y="41"/>
                  </a:cubicBezTo>
                  <a:cubicBezTo>
                    <a:pt x="109" y="42"/>
                    <a:pt x="109" y="44"/>
                    <a:pt x="108" y="44"/>
                  </a:cubicBezTo>
                  <a:cubicBezTo>
                    <a:pt x="107" y="45"/>
                    <a:pt x="106" y="46"/>
                    <a:pt x="105" y="46"/>
                  </a:cubicBezTo>
                  <a:cubicBezTo>
                    <a:pt x="101" y="47"/>
                    <a:pt x="98" y="50"/>
                    <a:pt x="98" y="54"/>
                  </a:cubicBezTo>
                  <a:cubicBezTo>
                    <a:pt x="98" y="58"/>
                    <a:pt x="101" y="61"/>
                    <a:pt x="105" y="62"/>
                  </a:cubicBezTo>
                  <a:cubicBezTo>
                    <a:pt x="106" y="62"/>
                    <a:pt x="107" y="63"/>
                    <a:pt x="108" y="64"/>
                  </a:cubicBezTo>
                  <a:cubicBezTo>
                    <a:pt x="109" y="64"/>
                    <a:pt x="109" y="66"/>
                    <a:pt x="108" y="67"/>
                  </a:cubicBezTo>
                  <a:cubicBezTo>
                    <a:pt x="107" y="73"/>
                    <a:pt x="105" y="78"/>
                    <a:pt x="102" y="83"/>
                  </a:cubicBezTo>
                  <a:cubicBezTo>
                    <a:pt x="101" y="84"/>
                    <a:pt x="100" y="85"/>
                    <a:pt x="99" y="85"/>
                  </a:cubicBezTo>
                  <a:cubicBezTo>
                    <a:pt x="98" y="85"/>
                    <a:pt x="96" y="85"/>
                    <a:pt x="95" y="84"/>
                  </a:cubicBezTo>
                  <a:cubicBezTo>
                    <a:pt x="94" y="83"/>
                    <a:pt x="92" y="82"/>
                    <a:pt x="90" y="82"/>
                  </a:cubicBezTo>
                  <a:cubicBezTo>
                    <a:pt x="86" y="82"/>
                    <a:pt x="82" y="86"/>
                    <a:pt x="82" y="90"/>
                  </a:cubicBezTo>
                  <a:cubicBezTo>
                    <a:pt x="82" y="92"/>
                    <a:pt x="83" y="94"/>
                    <a:pt x="84" y="95"/>
                  </a:cubicBezTo>
                  <a:cubicBezTo>
                    <a:pt x="85" y="96"/>
                    <a:pt x="85" y="98"/>
                    <a:pt x="85" y="99"/>
                  </a:cubicBezTo>
                  <a:cubicBezTo>
                    <a:pt x="85" y="100"/>
                    <a:pt x="84" y="101"/>
                    <a:pt x="83" y="102"/>
                  </a:cubicBezTo>
                  <a:cubicBezTo>
                    <a:pt x="78" y="105"/>
                    <a:pt x="73" y="107"/>
                    <a:pt x="67" y="108"/>
                  </a:cubicBezTo>
                  <a:cubicBezTo>
                    <a:pt x="66" y="109"/>
                    <a:pt x="66" y="109"/>
                    <a:pt x="66" y="10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7" name="Freeform 235"/>
            <p:cNvSpPr>
              <a:spLocks noEditPoints="1"/>
            </p:cNvSpPr>
            <p:nvPr/>
          </p:nvSpPr>
          <p:spPr bwMode="auto">
            <a:xfrm>
              <a:off x="2525713" y="2586038"/>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8" name="Freeform 236"/>
            <p:cNvSpPr>
              <a:spLocks/>
            </p:cNvSpPr>
            <p:nvPr/>
          </p:nvSpPr>
          <p:spPr bwMode="auto">
            <a:xfrm>
              <a:off x="2532063" y="2382838"/>
              <a:ext cx="223838" cy="461963"/>
            </a:xfrm>
            <a:custGeom>
              <a:avLst/>
              <a:gdLst>
                <a:gd name="T0" fmla="*/ 52 w 124"/>
                <a:gd name="T1" fmla="*/ 256 h 256"/>
                <a:gd name="T2" fmla="*/ 44 w 124"/>
                <a:gd name="T3" fmla="*/ 256 h 256"/>
                <a:gd name="T4" fmla="*/ 44 w 124"/>
                <a:gd name="T5" fmla="*/ 208 h 256"/>
                <a:gd name="T6" fmla="*/ 48 w 124"/>
                <a:gd name="T7" fmla="*/ 204 h 256"/>
                <a:gd name="T8" fmla="*/ 72 w 124"/>
                <a:gd name="T9" fmla="*/ 204 h 256"/>
                <a:gd name="T10" fmla="*/ 92 w 124"/>
                <a:gd name="T11" fmla="*/ 184 h 256"/>
                <a:gd name="T12" fmla="*/ 92 w 124"/>
                <a:gd name="T13" fmla="*/ 148 h 256"/>
                <a:gd name="T14" fmla="*/ 96 w 124"/>
                <a:gd name="T15" fmla="*/ 144 h 256"/>
                <a:gd name="T16" fmla="*/ 116 w 124"/>
                <a:gd name="T17" fmla="*/ 144 h 256"/>
                <a:gd name="T18" fmla="*/ 116 w 124"/>
                <a:gd name="T19" fmla="*/ 141 h 256"/>
                <a:gd name="T20" fmla="*/ 92 w 124"/>
                <a:gd name="T21" fmla="*/ 90 h 256"/>
                <a:gd name="T22" fmla="*/ 92 w 124"/>
                <a:gd name="T23" fmla="*/ 88 h 256"/>
                <a:gd name="T24" fmla="*/ 12 w 124"/>
                <a:gd name="T25" fmla="*/ 8 h 256"/>
                <a:gd name="T26" fmla="*/ 0 w 124"/>
                <a:gd name="T27" fmla="*/ 8 h 256"/>
                <a:gd name="T28" fmla="*/ 0 w 124"/>
                <a:gd name="T29" fmla="*/ 0 h 256"/>
                <a:gd name="T30" fmla="*/ 12 w 124"/>
                <a:gd name="T31" fmla="*/ 0 h 256"/>
                <a:gd name="T32" fmla="*/ 100 w 124"/>
                <a:gd name="T33" fmla="*/ 87 h 256"/>
                <a:gd name="T34" fmla="*/ 124 w 124"/>
                <a:gd name="T35" fmla="*/ 138 h 256"/>
                <a:gd name="T36" fmla="*/ 124 w 124"/>
                <a:gd name="T37" fmla="*/ 140 h 256"/>
                <a:gd name="T38" fmla="*/ 124 w 124"/>
                <a:gd name="T39" fmla="*/ 148 h 256"/>
                <a:gd name="T40" fmla="*/ 120 w 124"/>
                <a:gd name="T41" fmla="*/ 152 h 256"/>
                <a:gd name="T42" fmla="*/ 100 w 124"/>
                <a:gd name="T43" fmla="*/ 152 h 256"/>
                <a:gd name="T44" fmla="*/ 100 w 124"/>
                <a:gd name="T45" fmla="*/ 184 h 256"/>
                <a:gd name="T46" fmla="*/ 72 w 124"/>
                <a:gd name="T47" fmla="*/ 212 h 256"/>
                <a:gd name="T48" fmla="*/ 52 w 124"/>
                <a:gd name="T49" fmla="*/ 212 h 256"/>
                <a:gd name="T50" fmla="*/ 52 w 124"/>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6">
                  <a:moveTo>
                    <a:pt x="52" y="256"/>
                  </a:moveTo>
                  <a:cubicBezTo>
                    <a:pt x="44" y="256"/>
                    <a:pt x="44" y="256"/>
                    <a:pt x="44" y="256"/>
                  </a:cubicBezTo>
                  <a:cubicBezTo>
                    <a:pt x="44" y="208"/>
                    <a:pt x="44" y="208"/>
                    <a:pt x="44" y="208"/>
                  </a:cubicBezTo>
                  <a:cubicBezTo>
                    <a:pt x="44" y="206"/>
                    <a:pt x="46" y="204"/>
                    <a:pt x="48" y="204"/>
                  </a:cubicBezTo>
                  <a:cubicBezTo>
                    <a:pt x="72" y="204"/>
                    <a:pt x="72" y="204"/>
                    <a:pt x="72" y="204"/>
                  </a:cubicBezTo>
                  <a:cubicBezTo>
                    <a:pt x="83" y="204"/>
                    <a:pt x="92" y="195"/>
                    <a:pt x="92" y="184"/>
                  </a:cubicBezTo>
                  <a:cubicBezTo>
                    <a:pt x="92" y="148"/>
                    <a:pt x="92" y="148"/>
                    <a:pt x="92" y="148"/>
                  </a:cubicBezTo>
                  <a:cubicBezTo>
                    <a:pt x="92" y="146"/>
                    <a:pt x="94" y="144"/>
                    <a:pt x="96" y="144"/>
                  </a:cubicBezTo>
                  <a:cubicBezTo>
                    <a:pt x="116" y="144"/>
                    <a:pt x="116" y="144"/>
                    <a:pt x="116" y="144"/>
                  </a:cubicBezTo>
                  <a:cubicBezTo>
                    <a:pt x="116" y="141"/>
                    <a:pt x="116" y="141"/>
                    <a:pt x="116" y="141"/>
                  </a:cubicBezTo>
                  <a:cubicBezTo>
                    <a:pt x="92" y="90"/>
                    <a:pt x="92" y="90"/>
                    <a:pt x="92" y="90"/>
                  </a:cubicBezTo>
                  <a:cubicBezTo>
                    <a:pt x="92" y="89"/>
                    <a:pt x="92" y="89"/>
                    <a:pt x="92" y="88"/>
                  </a:cubicBezTo>
                  <a:cubicBezTo>
                    <a:pt x="92" y="44"/>
                    <a:pt x="56" y="8"/>
                    <a:pt x="12" y="8"/>
                  </a:cubicBezTo>
                  <a:cubicBezTo>
                    <a:pt x="0" y="8"/>
                    <a:pt x="0" y="8"/>
                    <a:pt x="0" y="8"/>
                  </a:cubicBezTo>
                  <a:cubicBezTo>
                    <a:pt x="0" y="0"/>
                    <a:pt x="0" y="0"/>
                    <a:pt x="0" y="0"/>
                  </a:cubicBezTo>
                  <a:cubicBezTo>
                    <a:pt x="12" y="0"/>
                    <a:pt x="12" y="0"/>
                    <a:pt x="12" y="0"/>
                  </a:cubicBezTo>
                  <a:cubicBezTo>
                    <a:pt x="60" y="0"/>
                    <a:pt x="100" y="39"/>
                    <a:pt x="100" y="87"/>
                  </a:cubicBezTo>
                  <a:cubicBezTo>
                    <a:pt x="124" y="138"/>
                    <a:pt x="124" y="138"/>
                    <a:pt x="124" y="138"/>
                  </a:cubicBezTo>
                  <a:cubicBezTo>
                    <a:pt x="124" y="139"/>
                    <a:pt x="124" y="139"/>
                    <a:pt x="124" y="140"/>
                  </a:cubicBezTo>
                  <a:cubicBezTo>
                    <a:pt x="124" y="148"/>
                    <a:pt x="124" y="148"/>
                    <a:pt x="124" y="148"/>
                  </a:cubicBezTo>
                  <a:cubicBezTo>
                    <a:pt x="124" y="150"/>
                    <a:pt x="122" y="152"/>
                    <a:pt x="120" y="152"/>
                  </a:cubicBezTo>
                  <a:cubicBezTo>
                    <a:pt x="100" y="152"/>
                    <a:pt x="100" y="152"/>
                    <a:pt x="100" y="152"/>
                  </a:cubicBezTo>
                  <a:cubicBezTo>
                    <a:pt x="100" y="184"/>
                    <a:pt x="100" y="184"/>
                    <a:pt x="100" y="184"/>
                  </a:cubicBezTo>
                  <a:cubicBezTo>
                    <a:pt x="100" y="199"/>
                    <a:pt x="87" y="212"/>
                    <a:pt x="72" y="212"/>
                  </a:cubicBezTo>
                  <a:cubicBezTo>
                    <a:pt x="52" y="212"/>
                    <a:pt x="52" y="212"/>
                    <a:pt x="52" y="212"/>
                  </a:cubicBezTo>
                  <a:lnTo>
                    <a:pt x="52"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69" name="Rectangle 237"/>
            <p:cNvSpPr>
              <a:spLocks noChangeArrowheads="1"/>
            </p:cNvSpPr>
            <p:nvPr/>
          </p:nvSpPr>
          <p:spPr bwMode="auto">
            <a:xfrm>
              <a:off x="259715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70" name="Group 569"/>
          <p:cNvGrpSpPr>
            <a:grpSpLocks noChangeAspect="1"/>
          </p:cNvGrpSpPr>
          <p:nvPr/>
        </p:nvGrpSpPr>
        <p:grpSpPr>
          <a:xfrm>
            <a:off x="9721979" y="5012472"/>
            <a:ext cx="276225" cy="277178"/>
            <a:chOff x="4735513" y="3911600"/>
            <a:chExt cx="460375" cy="461963"/>
          </a:xfrm>
        </p:grpSpPr>
        <p:sp>
          <p:nvSpPr>
            <p:cNvPr id="571" name="Rectangle 86"/>
            <p:cNvSpPr>
              <a:spLocks noChangeArrowheads="1"/>
            </p:cNvSpPr>
            <p:nvPr/>
          </p:nvSpPr>
          <p:spPr bwMode="auto">
            <a:xfrm>
              <a:off x="4945063" y="427990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2" name="Rectangle 87"/>
            <p:cNvSpPr>
              <a:spLocks noChangeArrowheads="1"/>
            </p:cNvSpPr>
            <p:nvPr/>
          </p:nvSpPr>
          <p:spPr bwMode="auto">
            <a:xfrm>
              <a:off x="5008563" y="4308475"/>
              <a:ext cx="15875"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3" name="Freeform 88"/>
            <p:cNvSpPr>
              <a:spLocks/>
            </p:cNvSpPr>
            <p:nvPr/>
          </p:nvSpPr>
          <p:spPr bwMode="auto">
            <a:xfrm>
              <a:off x="50593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4" name="Freeform 89"/>
            <p:cNvSpPr>
              <a:spLocks/>
            </p:cNvSpPr>
            <p:nvPr/>
          </p:nvSpPr>
          <p:spPr bwMode="auto">
            <a:xfrm>
              <a:off x="4951413" y="3911600"/>
              <a:ext cx="195263"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5" name="Rectangle 90"/>
            <p:cNvSpPr>
              <a:spLocks noChangeArrowheads="1"/>
            </p:cNvSpPr>
            <p:nvPr/>
          </p:nvSpPr>
          <p:spPr bwMode="auto">
            <a:xfrm>
              <a:off x="5059363" y="4308475"/>
              <a:ext cx="14288" cy="650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6" name="Freeform 91"/>
            <p:cNvSpPr>
              <a:spLocks/>
            </p:cNvSpPr>
            <p:nvPr/>
          </p:nvSpPr>
          <p:spPr bwMode="auto">
            <a:xfrm>
              <a:off x="51101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7" name="Freeform 92"/>
            <p:cNvSpPr>
              <a:spLocks/>
            </p:cNvSpPr>
            <p:nvPr/>
          </p:nvSpPr>
          <p:spPr bwMode="auto">
            <a:xfrm>
              <a:off x="5002213" y="3911600"/>
              <a:ext cx="193675"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8" name="Rectangle 93"/>
            <p:cNvSpPr>
              <a:spLocks noChangeArrowheads="1"/>
            </p:cNvSpPr>
            <p:nvPr/>
          </p:nvSpPr>
          <p:spPr bwMode="auto">
            <a:xfrm>
              <a:off x="4894263" y="3911600"/>
              <a:ext cx="1079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79" name="Rectangle 94"/>
            <p:cNvSpPr>
              <a:spLocks noChangeArrowheads="1"/>
            </p:cNvSpPr>
            <p:nvPr/>
          </p:nvSpPr>
          <p:spPr bwMode="auto">
            <a:xfrm>
              <a:off x="4865688" y="4041775"/>
              <a:ext cx="1222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0" name="Freeform 95"/>
            <p:cNvSpPr>
              <a:spLocks/>
            </p:cNvSpPr>
            <p:nvPr/>
          </p:nvSpPr>
          <p:spPr bwMode="auto">
            <a:xfrm>
              <a:off x="4953001" y="4014788"/>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1" name="Rectangle 96"/>
            <p:cNvSpPr>
              <a:spLocks noChangeArrowheads="1"/>
            </p:cNvSpPr>
            <p:nvPr/>
          </p:nvSpPr>
          <p:spPr bwMode="auto">
            <a:xfrm>
              <a:off x="4814888" y="4084638"/>
              <a:ext cx="12223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2" name="Freeform 97"/>
            <p:cNvSpPr>
              <a:spLocks/>
            </p:cNvSpPr>
            <p:nvPr/>
          </p:nvSpPr>
          <p:spPr bwMode="auto">
            <a:xfrm>
              <a:off x="4805363" y="4057650"/>
              <a:ext cx="44450" cy="69850"/>
            </a:xfrm>
            <a:custGeom>
              <a:avLst/>
              <a:gdLst>
                <a:gd name="T0" fmla="*/ 18 w 24"/>
                <a:gd name="T1" fmla="*/ 38 h 38"/>
                <a:gd name="T2" fmla="*/ 2 w 24"/>
                <a:gd name="T3" fmla="*/ 22 h 38"/>
                <a:gd name="T4" fmla="*/ 2 w 24"/>
                <a:gd name="T5" fmla="*/ 16 h 38"/>
                <a:gd name="T6" fmla="*/ 18 w 24"/>
                <a:gd name="T7" fmla="*/ 0 h 38"/>
                <a:gd name="T8" fmla="*/ 24 w 24"/>
                <a:gd name="T9" fmla="*/ 6 h 38"/>
                <a:gd name="T10" fmla="*/ 10 w 24"/>
                <a:gd name="T11" fmla="*/ 19 h 38"/>
                <a:gd name="T12" fmla="*/ 24 w 24"/>
                <a:gd name="T13" fmla="*/ 32 h 38"/>
                <a:gd name="T14" fmla="*/ 18 w 2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38">
                  <a:moveTo>
                    <a:pt x="18" y="38"/>
                  </a:moveTo>
                  <a:cubicBezTo>
                    <a:pt x="2" y="22"/>
                    <a:pt x="2" y="22"/>
                    <a:pt x="2" y="22"/>
                  </a:cubicBezTo>
                  <a:cubicBezTo>
                    <a:pt x="0" y="20"/>
                    <a:pt x="0" y="18"/>
                    <a:pt x="2" y="16"/>
                  </a:cubicBezTo>
                  <a:cubicBezTo>
                    <a:pt x="18" y="0"/>
                    <a:pt x="18" y="0"/>
                    <a:pt x="18" y="0"/>
                  </a:cubicBezTo>
                  <a:cubicBezTo>
                    <a:pt x="24" y="6"/>
                    <a:pt x="24" y="6"/>
                    <a:pt x="24" y="6"/>
                  </a:cubicBezTo>
                  <a:cubicBezTo>
                    <a:pt x="10" y="19"/>
                    <a:pt x="10" y="19"/>
                    <a:pt x="10" y="19"/>
                  </a:cubicBezTo>
                  <a:cubicBezTo>
                    <a:pt x="24" y="32"/>
                    <a:pt x="24" y="32"/>
                    <a:pt x="24" y="32"/>
                  </a:cubicBezTo>
                  <a:lnTo>
                    <a:pt x="18" y="3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3" name="Freeform 98"/>
            <p:cNvSpPr>
              <a:spLocks/>
            </p:cNvSpPr>
            <p:nvPr/>
          </p:nvSpPr>
          <p:spPr bwMode="auto">
            <a:xfrm>
              <a:off x="4900613" y="3911600"/>
              <a:ext cx="195263" cy="461963"/>
            </a:xfrm>
            <a:custGeom>
              <a:avLst/>
              <a:gdLst>
                <a:gd name="T0" fmla="*/ 40 w 108"/>
                <a:gd name="T1" fmla="*/ 256 h 256"/>
                <a:gd name="T2" fmla="*/ 32 w 108"/>
                <a:gd name="T3" fmla="*/ 256 h 256"/>
                <a:gd name="T4" fmla="*/ 32 w 108"/>
                <a:gd name="T5" fmla="*/ 208 h 256"/>
                <a:gd name="T6" fmla="*/ 36 w 108"/>
                <a:gd name="T7" fmla="*/ 204 h 256"/>
                <a:gd name="T8" fmla="*/ 60 w 108"/>
                <a:gd name="T9" fmla="*/ 204 h 256"/>
                <a:gd name="T10" fmla="*/ 80 w 108"/>
                <a:gd name="T11" fmla="*/ 184 h 256"/>
                <a:gd name="T12" fmla="*/ 80 w 108"/>
                <a:gd name="T13" fmla="*/ 148 h 256"/>
                <a:gd name="T14" fmla="*/ 84 w 108"/>
                <a:gd name="T15" fmla="*/ 144 h 256"/>
                <a:gd name="T16" fmla="*/ 100 w 108"/>
                <a:gd name="T17" fmla="*/ 144 h 256"/>
                <a:gd name="T18" fmla="*/ 100 w 108"/>
                <a:gd name="T19" fmla="*/ 141 h 256"/>
                <a:gd name="T20" fmla="*/ 80 w 108"/>
                <a:gd name="T21" fmla="*/ 89 h 256"/>
                <a:gd name="T22" fmla="*/ 80 w 108"/>
                <a:gd name="T23" fmla="*/ 88 h 256"/>
                <a:gd name="T24" fmla="*/ 0 w 108"/>
                <a:gd name="T25" fmla="*/ 8 h 256"/>
                <a:gd name="T26" fmla="*/ 0 w 108"/>
                <a:gd name="T27" fmla="*/ 0 h 256"/>
                <a:gd name="T28" fmla="*/ 88 w 108"/>
                <a:gd name="T29" fmla="*/ 87 h 256"/>
                <a:gd name="T30" fmla="*/ 107 w 108"/>
                <a:gd name="T31" fmla="*/ 139 h 256"/>
                <a:gd name="T32" fmla="*/ 108 w 108"/>
                <a:gd name="T33" fmla="*/ 140 h 256"/>
                <a:gd name="T34" fmla="*/ 108 w 108"/>
                <a:gd name="T35" fmla="*/ 148 h 256"/>
                <a:gd name="T36" fmla="*/ 104 w 108"/>
                <a:gd name="T37" fmla="*/ 152 h 256"/>
                <a:gd name="T38" fmla="*/ 88 w 108"/>
                <a:gd name="T39" fmla="*/ 152 h 256"/>
                <a:gd name="T40" fmla="*/ 88 w 108"/>
                <a:gd name="T41" fmla="*/ 184 h 256"/>
                <a:gd name="T42" fmla="*/ 60 w 108"/>
                <a:gd name="T43" fmla="*/ 212 h 256"/>
                <a:gd name="T44" fmla="*/ 40 w 108"/>
                <a:gd name="T45" fmla="*/ 212 h 256"/>
                <a:gd name="T46" fmla="*/ 40 w 108"/>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584" name="Freeform 99"/>
            <p:cNvSpPr>
              <a:spLocks/>
            </p:cNvSpPr>
            <p:nvPr/>
          </p:nvSpPr>
          <p:spPr bwMode="auto">
            <a:xfrm>
              <a:off x="4735513" y="3911600"/>
              <a:ext cx="158750" cy="461963"/>
            </a:xfrm>
            <a:custGeom>
              <a:avLst/>
              <a:gdLst>
                <a:gd name="T0" fmla="*/ 36 w 88"/>
                <a:gd name="T1" fmla="*/ 256 h 256"/>
                <a:gd name="T2" fmla="*/ 28 w 88"/>
                <a:gd name="T3" fmla="*/ 256 h 256"/>
                <a:gd name="T4" fmla="*/ 28 w 88"/>
                <a:gd name="T5" fmla="*/ 208 h 256"/>
                <a:gd name="T6" fmla="*/ 15 w 88"/>
                <a:gd name="T7" fmla="*/ 154 h 256"/>
                <a:gd name="T8" fmla="*/ 0 w 88"/>
                <a:gd name="T9" fmla="*/ 88 h 256"/>
                <a:gd name="T10" fmla="*/ 88 w 88"/>
                <a:gd name="T11" fmla="*/ 0 h 256"/>
                <a:gd name="T12" fmla="*/ 88 w 88"/>
                <a:gd name="T13" fmla="*/ 8 h 256"/>
                <a:gd name="T14" fmla="*/ 8 w 88"/>
                <a:gd name="T15" fmla="*/ 88 h 256"/>
                <a:gd name="T16" fmla="*/ 22 w 88"/>
                <a:gd name="T17" fmla="*/ 151 h 256"/>
                <a:gd name="T18" fmla="*/ 36 w 88"/>
                <a:gd name="T19" fmla="*/ 208 h 256"/>
                <a:gd name="T20" fmla="*/ 36 w 8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56">
                  <a:moveTo>
                    <a:pt x="36" y="256"/>
                  </a:moveTo>
                  <a:cubicBezTo>
                    <a:pt x="28" y="256"/>
                    <a:pt x="28" y="256"/>
                    <a:pt x="28" y="256"/>
                  </a:cubicBezTo>
                  <a:cubicBezTo>
                    <a:pt x="28" y="208"/>
                    <a:pt x="28" y="208"/>
                    <a:pt x="28" y="208"/>
                  </a:cubicBezTo>
                  <a:cubicBezTo>
                    <a:pt x="28" y="189"/>
                    <a:pt x="21" y="172"/>
                    <a:pt x="15" y="154"/>
                  </a:cubicBezTo>
                  <a:cubicBezTo>
                    <a:pt x="7" y="134"/>
                    <a:pt x="0" y="113"/>
                    <a:pt x="0" y="88"/>
                  </a:cubicBezTo>
                  <a:cubicBezTo>
                    <a:pt x="0" y="39"/>
                    <a:pt x="39" y="0"/>
                    <a:pt x="88" y="0"/>
                  </a:cubicBezTo>
                  <a:cubicBezTo>
                    <a:pt x="88" y="8"/>
                    <a:pt x="88" y="8"/>
                    <a:pt x="88" y="8"/>
                  </a:cubicBezTo>
                  <a:cubicBezTo>
                    <a:pt x="44" y="8"/>
                    <a:pt x="8" y="44"/>
                    <a:pt x="8" y="88"/>
                  </a:cubicBezTo>
                  <a:cubicBezTo>
                    <a:pt x="8" y="111"/>
                    <a:pt x="15" y="132"/>
                    <a:pt x="22" y="151"/>
                  </a:cubicBezTo>
                  <a:cubicBezTo>
                    <a:pt x="29" y="170"/>
                    <a:pt x="36" y="188"/>
                    <a:pt x="36" y="208"/>
                  </a:cubicBezTo>
                  <a:lnTo>
                    <a:pt x="36"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356" name="Group 355"/>
          <p:cNvGrpSpPr>
            <a:grpSpLocks noChangeAspect="1"/>
          </p:cNvGrpSpPr>
          <p:nvPr/>
        </p:nvGrpSpPr>
        <p:grpSpPr>
          <a:xfrm>
            <a:off x="7254542" y="4601420"/>
            <a:ext cx="277177" cy="277178"/>
            <a:chOff x="7210426" y="3140075"/>
            <a:chExt cx="461962" cy="461963"/>
          </a:xfrm>
        </p:grpSpPr>
        <p:sp>
          <p:nvSpPr>
            <p:cNvPr id="357" name="Rectangle 37"/>
            <p:cNvSpPr>
              <a:spLocks noChangeArrowheads="1"/>
            </p:cNvSpPr>
            <p:nvPr/>
          </p:nvSpPr>
          <p:spPr bwMode="auto">
            <a:xfrm>
              <a:off x="7513638"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58" name="Freeform 38"/>
            <p:cNvSpPr>
              <a:spLocks/>
            </p:cNvSpPr>
            <p:nvPr/>
          </p:nvSpPr>
          <p:spPr bwMode="auto">
            <a:xfrm>
              <a:off x="7469188" y="3140075"/>
              <a:ext cx="203200" cy="461963"/>
            </a:xfrm>
            <a:custGeom>
              <a:avLst/>
              <a:gdLst>
                <a:gd name="T0" fmla="*/ 40 w 113"/>
                <a:gd name="T1" fmla="*/ 256 h 256"/>
                <a:gd name="T2" fmla="*/ 32 w 113"/>
                <a:gd name="T3" fmla="*/ 256 h 256"/>
                <a:gd name="T4" fmla="*/ 32 w 113"/>
                <a:gd name="T5" fmla="*/ 208 h 256"/>
                <a:gd name="T6" fmla="*/ 36 w 113"/>
                <a:gd name="T7" fmla="*/ 204 h 256"/>
                <a:gd name="T8" fmla="*/ 60 w 113"/>
                <a:gd name="T9" fmla="*/ 204 h 256"/>
                <a:gd name="T10" fmla="*/ 80 w 113"/>
                <a:gd name="T11" fmla="*/ 184 h 256"/>
                <a:gd name="T12" fmla="*/ 80 w 113"/>
                <a:gd name="T13" fmla="*/ 148 h 256"/>
                <a:gd name="T14" fmla="*/ 84 w 113"/>
                <a:gd name="T15" fmla="*/ 144 h 256"/>
                <a:gd name="T16" fmla="*/ 102 w 113"/>
                <a:gd name="T17" fmla="*/ 144 h 256"/>
                <a:gd name="T18" fmla="*/ 81 w 113"/>
                <a:gd name="T19" fmla="*/ 89 h 256"/>
                <a:gd name="T20" fmla="*/ 80 w 113"/>
                <a:gd name="T21" fmla="*/ 88 h 256"/>
                <a:gd name="T22" fmla="*/ 0 w 113"/>
                <a:gd name="T23" fmla="*/ 8 h 256"/>
                <a:gd name="T24" fmla="*/ 0 w 113"/>
                <a:gd name="T25" fmla="*/ 0 h 256"/>
                <a:gd name="T26" fmla="*/ 88 w 113"/>
                <a:gd name="T27" fmla="*/ 87 h 256"/>
                <a:gd name="T28" fmla="*/ 112 w 113"/>
                <a:gd name="T29" fmla="*/ 147 h 256"/>
                <a:gd name="T30" fmla="*/ 112 w 113"/>
                <a:gd name="T31" fmla="*/ 150 h 256"/>
                <a:gd name="T32" fmla="*/ 108 w 113"/>
                <a:gd name="T33" fmla="*/ 152 h 256"/>
                <a:gd name="T34" fmla="*/ 88 w 113"/>
                <a:gd name="T35" fmla="*/ 152 h 256"/>
                <a:gd name="T36" fmla="*/ 88 w 113"/>
                <a:gd name="T37" fmla="*/ 184 h 256"/>
                <a:gd name="T38" fmla="*/ 60 w 113"/>
                <a:gd name="T39" fmla="*/ 212 h 256"/>
                <a:gd name="T40" fmla="*/ 40 w 113"/>
                <a:gd name="T41" fmla="*/ 212 h 256"/>
                <a:gd name="T42" fmla="*/ 40 w 113"/>
                <a:gd name="T4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2" y="144"/>
                    <a:pt x="102" y="144"/>
                    <a:pt x="102" y="144"/>
                  </a:cubicBezTo>
                  <a:cubicBezTo>
                    <a:pt x="81" y="89"/>
                    <a:pt x="81" y="89"/>
                    <a:pt x="81" y="89"/>
                  </a:cubicBezTo>
                  <a:cubicBezTo>
                    <a:pt x="80" y="89"/>
                    <a:pt x="80" y="89"/>
                    <a:pt x="80" y="88"/>
                  </a:cubicBezTo>
                  <a:cubicBezTo>
                    <a:pt x="80" y="44"/>
                    <a:pt x="44" y="8"/>
                    <a:pt x="0" y="8"/>
                  </a:cubicBezTo>
                  <a:cubicBezTo>
                    <a:pt x="0" y="0"/>
                    <a:pt x="0" y="0"/>
                    <a:pt x="0" y="0"/>
                  </a:cubicBezTo>
                  <a:cubicBezTo>
                    <a:pt x="49" y="0"/>
                    <a:pt x="88" y="39"/>
                    <a:pt x="88" y="87"/>
                  </a:cubicBezTo>
                  <a:cubicBezTo>
                    <a:pt x="112" y="147"/>
                    <a:pt x="112" y="147"/>
                    <a:pt x="112" y="147"/>
                  </a:cubicBezTo>
                  <a:cubicBezTo>
                    <a:pt x="113" y="148"/>
                    <a:pt x="112" y="149"/>
                    <a:pt x="112" y="150"/>
                  </a:cubicBezTo>
                  <a:cubicBezTo>
                    <a:pt x="111" y="151"/>
                    <a:pt x="110" y="152"/>
                    <a:pt x="108" y="152"/>
                  </a:cubicBezTo>
                  <a:cubicBezTo>
                    <a:pt x="88" y="152"/>
                    <a:pt x="88" y="152"/>
                    <a:pt x="88" y="152"/>
                  </a:cubicBezTo>
                  <a:cubicBezTo>
                    <a:pt x="88" y="184"/>
                    <a:pt x="88" y="184"/>
                    <a:pt x="88" y="184"/>
                  </a:cubicBezTo>
                  <a:cubicBezTo>
                    <a:pt x="88" y="199"/>
                    <a:pt x="76"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59" name="Freeform 39"/>
            <p:cNvSpPr>
              <a:spLocks/>
            </p:cNvSpPr>
            <p:nvPr/>
          </p:nvSpPr>
          <p:spPr bwMode="auto">
            <a:xfrm>
              <a:off x="7351713" y="3432175"/>
              <a:ext cx="31750" cy="169863"/>
            </a:xfrm>
            <a:custGeom>
              <a:avLst/>
              <a:gdLst>
                <a:gd name="T0" fmla="*/ 18 w 18"/>
                <a:gd name="T1" fmla="*/ 94 h 94"/>
                <a:gd name="T2" fmla="*/ 10 w 18"/>
                <a:gd name="T3" fmla="*/ 94 h 94"/>
                <a:gd name="T4" fmla="*/ 10 w 18"/>
                <a:gd name="T5" fmla="*/ 46 h 94"/>
                <a:gd name="T6" fmla="*/ 0 w 18"/>
                <a:gd name="T7" fmla="*/ 3 h 94"/>
                <a:gd name="T8" fmla="*/ 7 w 18"/>
                <a:gd name="T9" fmla="*/ 0 h 94"/>
                <a:gd name="T10" fmla="*/ 18 w 18"/>
                <a:gd name="T11" fmla="*/ 46 h 94"/>
                <a:gd name="T12" fmla="*/ 18 w 18"/>
                <a:gd name="T13" fmla="*/ 94 h 94"/>
              </a:gdLst>
              <a:ahLst/>
              <a:cxnLst>
                <a:cxn ang="0">
                  <a:pos x="T0" y="T1"/>
                </a:cxn>
                <a:cxn ang="0">
                  <a:pos x="T2" y="T3"/>
                </a:cxn>
                <a:cxn ang="0">
                  <a:pos x="T4" y="T5"/>
                </a:cxn>
                <a:cxn ang="0">
                  <a:pos x="T6" y="T7"/>
                </a:cxn>
                <a:cxn ang="0">
                  <a:pos x="T8" y="T9"/>
                </a:cxn>
                <a:cxn ang="0">
                  <a:pos x="T10" y="T11"/>
                </a:cxn>
                <a:cxn ang="0">
                  <a:pos x="T12" y="T13"/>
                </a:cxn>
              </a:cxnLst>
              <a:rect l="0" t="0" r="r" b="b"/>
              <a:pathLst>
                <a:path w="18" h="94">
                  <a:moveTo>
                    <a:pt x="18" y="94"/>
                  </a:moveTo>
                  <a:cubicBezTo>
                    <a:pt x="10" y="94"/>
                    <a:pt x="10" y="94"/>
                    <a:pt x="10" y="94"/>
                  </a:cubicBezTo>
                  <a:cubicBezTo>
                    <a:pt x="10" y="46"/>
                    <a:pt x="10" y="46"/>
                    <a:pt x="10" y="46"/>
                  </a:cubicBezTo>
                  <a:cubicBezTo>
                    <a:pt x="10" y="31"/>
                    <a:pt x="5" y="16"/>
                    <a:pt x="0" y="3"/>
                  </a:cubicBezTo>
                  <a:cubicBezTo>
                    <a:pt x="7" y="0"/>
                    <a:pt x="7" y="0"/>
                    <a:pt x="7" y="0"/>
                  </a:cubicBezTo>
                  <a:cubicBezTo>
                    <a:pt x="13" y="14"/>
                    <a:pt x="18" y="30"/>
                    <a:pt x="18" y="46"/>
                  </a:cubicBezTo>
                  <a:lnTo>
                    <a:pt x="18" y="9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0" name="Freeform 40"/>
            <p:cNvSpPr>
              <a:spLocks noEditPoints="1"/>
            </p:cNvSpPr>
            <p:nvPr/>
          </p:nvSpPr>
          <p:spPr bwMode="auto">
            <a:xfrm>
              <a:off x="7239001" y="3140075"/>
              <a:ext cx="215900" cy="101600"/>
            </a:xfrm>
            <a:custGeom>
              <a:avLst/>
              <a:gdLst>
                <a:gd name="T0" fmla="*/ 116 w 120"/>
                <a:gd name="T1" fmla="*/ 56 h 56"/>
                <a:gd name="T2" fmla="*/ 4 w 120"/>
                <a:gd name="T3" fmla="*/ 56 h 56"/>
                <a:gd name="T4" fmla="*/ 0 w 120"/>
                <a:gd name="T5" fmla="*/ 52 h 56"/>
                <a:gd name="T6" fmla="*/ 0 w 120"/>
                <a:gd name="T7" fmla="*/ 4 h 56"/>
                <a:gd name="T8" fmla="*/ 4 w 120"/>
                <a:gd name="T9" fmla="*/ 0 h 56"/>
                <a:gd name="T10" fmla="*/ 116 w 120"/>
                <a:gd name="T11" fmla="*/ 0 h 56"/>
                <a:gd name="T12" fmla="*/ 120 w 120"/>
                <a:gd name="T13" fmla="*/ 4 h 56"/>
                <a:gd name="T14" fmla="*/ 120 w 120"/>
                <a:gd name="T15" fmla="*/ 52 h 56"/>
                <a:gd name="T16" fmla="*/ 116 w 120"/>
                <a:gd name="T17" fmla="*/ 56 h 56"/>
                <a:gd name="T18" fmla="*/ 8 w 120"/>
                <a:gd name="T19" fmla="*/ 48 h 56"/>
                <a:gd name="T20" fmla="*/ 112 w 120"/>
                <a:gd name="T21" fmla="*/ 48 h 56"/>
                <a:gd name="T22" fmla="*/ 112 w 120"/>
                <a:gd name="T23" fmla="*/ 8 h 56"/>
                <a:gd name="T24" fmla="*/ 8 w 120"/>
                <a:gd name="T25" fmla="*/ 8 h 56"/>
                <a:gd name="T26" fmla="*/ 8 w 120"/>
                <a:gd name="T27"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56">
                  <a:moveTo>
                    <a:pt x="116" y="56"/>
                  </a:moveTo>
                  <a:cubicBezTo>
                    <a:pt x="4" y="56"/>
                    <a:pt x="4" y="56"/>
                    <a:pt x="4" y="56"/>
                  </a:cubicBezTo>
                  <a:cubicBezTo>
                    <a:pt x="2" y="56"/>
                    <a:pt x="0" y="54"/>
                    <a:pt x="0" y="52"/>
                  </a:cubicBezTo>
                  <a:cubicBezTo>
                    <a:pt x="0" y="4"/>
                    <a:pt x="0" y="4"/>
                    <a:pt x="0" y="4"/>
                  </a:cubicBezTo>
                  <a:cubicBezTo>
                    <a:pt x="0" y="2"/>
                    <a:pt x="2" y="0"/>
                    <a:pt x="4" y="0"/>
                  </a:cubicBezTo>
                  <a:cubicBezTo>
                    <a:pt x="116" y="0"/>
                    <a:pt x="116" y="0"/>
                    <a:pt x="116" y="0"/>
                  </a:cubicBezTo>
                  <a:cubicBezTo>
                    <a:pt x="119" y="0"/>
                    <a:pt x="120" y="2"/>
                    <a:pt x="120" y="4"/>
                  </a:cubicBezTo>
                  <a:cubicBezTo>
                    <a:pt x="120" y="52"/>
                    <a:pt x="120" y="52"/>
                    <a:pt x="120" y="52"/>
                  </a:cubicBezTo>
                  <a:cubicBezTo>
                    <a:pt x="120" y="54"/>
                    <a:pt x="119" y="56"/>
                    <a:pt x="116" y="56"/>
                  </a:cubicBezTo>
                  <a:close/>
                  <a:moveTo>
                    <a:pt x="8" y="48"/>
                  </a:moveTo>
                  <a:cubicBezTo>
                    <a:pt x="112" y="48"/>
                    <a:pt x="112" y="48"/>
                    <a:pt x="112" y="48"/>
                  </a:cubicBezTo>
                  <a:cubicBezTo>
                    <a:pt x="112" y="8"/>
                    <a:pt x="112" y="8"/>
                    <a:pt x="112" y="8"/>
                  </a:cubicBezTo>
                  <a:cubicBezTo>
                    <a:pt x="8" y="8"/>
                    <a:pt x="8" y="8"/>
                    <a:pt x="8" y="8"/>
                  </a:cubicBezTo>
                  <a:lnTo>
                    <a:pt x="8"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1" name="Rectangle 41"/>
            <p:cNvSpPr>
              <a:spLocks noChangeArrowheads="1"/>
            </p:cNvSpPr>
            <p:nvPr/>
          </p:nvSpPr>
          <p:spPr bwMode="auto">
            <a:xfrm>
              <a:off x="7340601" y="3255963"/>
              <a:ext cx="14288" cy="730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2" name="Freeform 42"/>
            <p:cNvSpPr>
              <a:spLocks/>
            </p:cNvSpPr>
            <p:nvPr/>
          </p:nvSpPr>
          <p:spPr bwMode="auto">
            <a:xfrm>
              <a:off x="7239001" y="3284538"/>
              <a:ext cx="215900" cy="44450"/>
            </a:xfrm>
            <a:custGeom>
              <a:avLst/>
              <a:gdLst>
                <a:gd name="T0" fmla="*/ 120 w 120"/>
                <a:gd name="T1" fmla="*/ 24 h 24"/>
                <a:gd name="T2" fmla="*/ 112 w 120"/>
                <a:gd name="T3" fmla="*/ 24 h 24"/>
                <a:gd name="T4" fmla="*/ 112 w 120"/>
                <a:gd name="T5" fmla="*/ 8 h 24"/>
                <a:gd name="T6" fmla="*/ 8 w 120"/>
                <a:gd name="T7" fmla="*/ 8 h 24"/>
                <a:gd name="T8" fmla="*/ 8 w 120"/>
                <a:gd name="T9" fmla="*/ 24 h 24"/>
                <a:gd name="T10" fmla="*/ 0 w 120"/>
                <a:gd name="T11" fmla="*/ 24 h 24"/>
                <a:gd name="T12" fmla="*/ 0 w 120"/>
                <a:gd name="T13" fmla="*/ 4 h 24"/>
                <a:gd name="T14" fmla="*/ 4 w 120"/>
                <a:gd name="T15" fmla="*/ 0 h 24"/>
                <a:gd name="T16" fmla="*/ 116 w 120"/>
                <a:gd name="T17" fmla="*/ 0 h 24"/>
                <a:gd name="T18" fmla="*/ 120 w 120"/>
                <a:gd name="T19" fmla="*/ 4 h 24"/>
                <a:gd name="T20" fmla="*/ 120 w 120"/>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24">
                  <a:moveTo>
                    <a:pt x="120" y="24"/>
                  </a:moveTo>
                  <a:cubicBezTo>
                    <a:pt x="112" y="24"/>
                    <a:pt x="112" y="24"/>
                    <a:pt x="112" y="24"/>
                  </a:cubicBezTo>
                  <a:cubicBezTo>
                    <a:pt x="112" y="8"/>
                    <a:pt x="112" y="8"/>
                    <a:pt x="112" y="8"/>
                  </a:cubicBezTo>
                  <a:cubicBezTo>
                    <a:pt x="8" y="8"/>
                    <a:pt x="8" y="8"/>
                    <a:pt x="8" y="8"/>
                  </a:cubicBezTo>
                  <a:cubicBezTo>
                    <a:pt x="8" y="24"/>
                    <a:pt x="8" y="24"/>
                    <a:pt x="8" y="24"/>
                  </a:cubicBezTo>
                  <a:cubicBezTo>
                    <a:pt x="0" y="24"/>
                    <a:pt x="0" y="24"/>
                    <a:pt x="0" y="24"/>
                  </a:cubicBezTo>
                  <a:cubicBezTo>
                    <a:pt x="0" y="4"/>
                    <a:pt x="0" y="4"/>
                    <a:pt x="0" y="4"/>
                  </a:cubicBezTo>
                  <a:cubicBezTo>
                    <a:pt x="0" y="2"/>
                    <a:pt x="2" y="0"/>
                    <a:pt x="4" y="0"/>
                  </a:cubicBezTo>
                  <a:cubicBezTo>
                    <a:pt x="116" y="0"/>
                    <a:pt x="116" y="0"/>
                    <a:pt x="116" y="0"/>
                  </a:cubicBezTo>
                  <a:cubicBezTo>
                    <a:pt x="119" y="0"/>
                    <a:pt x="120" y="2"/>
                    <a:pt x="120" y="4"/>
                  </a:cubicBezTo>
                  <a:lnTo>
                    <a:pt x="120"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3" name="Rectangle 43"/>
            <p:cNvSpPr>
              <a:spLocks noChangeArrowheads="1"/>
            </p:cNvSpPr>
            <p:nvPr/>
          </p:nvSpPr>
          <p:spPr bwMode="auto">
            <a:xfrm>
              <a:off x="7340601"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4" name="Rectangle 44"/>
            <p:cNvSpPr>
              <a:spLocks noChangeArrowheads="1"/>
            </p:cNvSpPr>
            <p:nvPr/>
          </p:nvSpPr>
          <p:spPr bwMode="auto">
            <a:xfrm>
              <a:off x="736917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5" name="Rectangle 45"/>
            <p:cNvSpPr>
              <a:spLocks noChangeArrowheads="1"/>
            </p:cNvSpPr>
            <p:nvPr/>
          </p:nvSpPr>
          <p:spPr bwMode="auto">
            <a:xfrm>
              <a:off x="731202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6" name="Freeform 46"/>
            <p:cNvSpPr>
              <a:spLocks noEditPoints="1"/>
            </p:cNvSpPr>
            <p:nvPr/>
          </p:nvSpPr>
          <p:spPr bwMode="auto">
            <a:xfrm>
              <a:off x="72104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7" name="Freeform 47"/>
            <p:cNvSpPr>
              <a:spLocks noEditPoints="1"/>
            </p:cNvSpPr>
            <p:nvPr/>
          </p:nvSpPr>
          <p:spPr bwMode="auto">
            <a:xfrm>
              <a:off x="73120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68" name="Freeform 48"/>
            <p:cNvSpPr>
              <a:spLocks noEditPoints="1"/>
            </p:cNvSpPr>
            <p:nvPr/>
          </p:nvSpPr>
          <p:spPr bwMode="auto">
            <a:xfrm>
              <a:off x="7412038"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388" name="Group 387"/>
          <p:cNvGrpSpPr>
            <a:grpSpLocks noChangeAspect="1"/>
          </p:cNvGrpSpPr>
          <p:nvPr/>
        </p:nvGrpSpPr>
        <p:grpSpPr>
          <a:xfrm>
            <a:off x="7259418" y="4962442"/>
            <a:ext cx="276225" cy="277177"/>
            <a:chOff x="7997826" y="3133726"/>
            <a:chExt cx="460375" cy="461962"/>
          </a:xfrm>
        </p:grpSpPr>
        <p:sp>
          <p:nvSpPr>
            <p:cNvPr id="389" name="Rectangle 529"/>
            <p:cNvSpPr>
              <a:spLocks noChangeArrowheads="1"/>
            </p:cNvSpPr>
            <p:nvPr/>
          </p:nvSpPr>
          <p:spPr bwMode="auto">
            <a:xfrm>
              <a:off x="8220076" y="3378201"/>
              <a:ext cx="14288" cy="1238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0" name="Rectangle 530"/>
            <p:cNvSpPr>
              <a:spLocks noChangeArrowheads="1"/>
            </p:cNvSpPr>
            <p:nvPr/>
          </p:nvSpPr>
          <p:spPr bwMode="auto">
            <a:xfrm>
              <a:off x="8220076" y="324961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1" name="Rectangle 531"/>
            <p:cNvSpPr>
              <a:spLocks noChangeArrowheads="1"/>
            </p:cNvSpPr>
            <p:nvPr/>
          </p:nvSpPr>
          <p:spPr bwMode="auto">
            <a:xfrm>
              <a:off x="8191501" y="334962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2" name="Rectangle 532"/>
            <p:cNvSpPr>
              <a:spLocks noChangeArrowheads="1"/>
            </p:cNvSpPr>
            <p:nvPr/>
          </p:nvSpPr>
          <p:spPr bwMode="auto">
            <a:xfrm>
              <a:off x="8183563" y="3371851"/>
              <a:ext cx="15875"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3" name="Freeform 533"/>
            <p:cNvSpPr>
              <a:spLocks/>
            </p:cNvSpPr>
            <p:nvPr/>
          </p:nvSpPr>
          <p:spPr bwMode="auto">
            <a:xfrm>
              <a:off x="8154988" y="3221038"/>
              <a:ext cx="144463" cy="157162"/>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4" name="Rectangle 534"/>
            <p:cNvSpPr>
              <a:spLocks noChangeArrowheads="1"/>
            </p:cNvSpPr>
            <p:nvPr/>
          </p:nvSpPr>
          <p:spPr bwMode="auto">
            <a:xfrm>
              <a:off x="8256588" y="337185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5" name="Freeform 535"/>
            <p:cNvSpPr>
              <a:spLocks noEditPoints="1"/>
            </p:cNvSpPr>
            <p:nvPr/>
          </p:nvSpPr>
          <p:spPr bwMode="auto">
            <a:xfrm>
              <a:off x="8191501" y="3133726"/>
              <a:ext cx="71438" cy="71437"/>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6" name="Rectangle 536"/>
            <p:cNvSpPr>
              <a:spLocks noChangeArrowheads="1"/>
            </p:cNvSpPr>
            <p:nvPr/>
          </p:nvSpPr>
          <p:spPr bwMode="auto">
            <a:xfrm>
              <a:off x="8061326" y="3436938"/>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7" name="Rectangle 537"/>
            <p:cNvSpPr>
              <a:spLocks noChangeArrowheads="1"/>
            </p:cNvSpPr>
            <p:nvPr/>
          </p:nvSpPr>
          <p:spPr bwMode="auto">
            <a:xfrm>
              <a:off x="8061326" y="33067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8" name="Rectangle 538"/>
            <p:cNvSpPr>
              <a:spLocks noChangeArrowheads="1"/>
            </p:cNvSpPr>
            <p:nvPr/>
          </p:nvSpPr>
          <p:spPr bwMode="auto">
            <a:xfrm>
              <a:off x="8032751" y="3408363"/>
              <a:ext cx="73025"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399" name="Rectangle 539"/>
            <p:cNvSpPr>
              <a:spLocks noChangeArrowheads="1"/>
            </p:cNvSpPr>
            <p:nvPr/>
          </p:nvSpPr>
          <p:spPr bwMode="auto">
            <a:xfrm>
              <a:off x="8026401"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0" name="Freeform 540"/>
            <p:cNvSpPr>
              <a:spLocks/>
            </p:cNvSpPr>
            <p:nvPr/>
          </p:nvSpPr>
          <p:spPr bwMode="auto">
            <a:xfrm>
              <a:off x="7997826" y="3278188"/>
              <a:ext cx="142875"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1" name="Rectangle 541"/>
            <p:cNvSpPr>
              <a:spLocks noChangeArrowheads="1"/>
            </p:cNvSpPr>
            <p:nvPr/>
          </p:nvSpPr>
          <p:spPr bwMode="auto">
            <a:xfrm>
              <a:off x="8097838" y="3429001"/>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2" name="Freeform 542"/>
            <p:cNvSpPr>
              <a:spLocks noEditPoints="1"/>
            </p:cNvSpPr>
            <p:nvPr/>
          </p:nvSpPr>
          <p:spPr bwMode="auto">
            <a:xfrm>
              <a:off x="8032751" y="3190876"/>
              <a:ext cx="73025"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3" name="Rectangle 543"/>
            <p:cNvSpPr>
              <a:spLocks noChangeArrowheads="1"/>
            </p:cNvSpPr>
            <p:nvPr/>
          </p:nvSpPr>
          <p:spPr bwMode="auto">
            <a:xfrm>
              <a:off x="8378826" y="3422651"/>
              <a:ext cx="14288" cy="1222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4" name="Rectangle 544"/>
            <p:cNvSpPr>
              <a:spLocks noChangeArrowheads="1"/>
            </p:cNvSpPr>
            <p:nvPr/>
          </p:nvSpPr>
          <p:spPr bwMode="auto">
            <a:xfrm>
              <a:off x="8378826" y="3292476"/>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5" name="Rectangle 545"/>
            <p:cNvSpPr>
              <a:spLocks noChangeArrowheads="1"/>
            </p:cNvSpPr>
            <p:nvPr/>
          </p:nvSpPr>
          <p:spPr bwMode="auto">
            <a:xfrm>
              <a:off x="8350251" y="3394076"/>
              <a:ext cx="7143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6" name="Rectangle 546"/>
            <p:cNvSpPr>
              <a:spLocks noChangeArrowheads="1"/>
            </p:cNvSpPr>
            <p:nvPr/>
          </p:nvSpPr>
          <p:spPr bwMode="auto">
            <a:xfrm>
              <a:off x="8342313"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7" name="Freeform 547"/>
            <p:cNvSpPr>
              <a:spLocks/>
            </p:cNvSpPr>
            <p:nvPr/>
          </p:nvSpPr>
          <p:spPr bwMode="auto">
            <a:xfrm>
              <a:off x="8313738" y="3263901"/>
              <a:ext cx="144463" cy="158750"/>
            </a:xfrm>
            <a:custGeom>
              <a:avLst/>
              <a:gdLst>
                <a:gd name="T0" fmla="*/ 80 w 80"/>
                <a:gd name="T1" fmla="*/ 88 h 88"/>
                <a:gd name="T2" fmla="*/ 56 w 80"/>
                <a:gd name="T3" fmla="*/ 88 h 88"/>
                <a:gd name="T4" fmla="*/ 56 w 80"/>
                <a:gd name="T5" fmla="*/ 24 h 88"/>
                <a:gd name="T6" fmla="*/ 64 w 80"/>
                <a:gd name="T7" fmla="*/ 24 h 88"/>
                <a:gd name="T8" fmla="*/ 64 w 80"/>
                <a:gd name="T9" fmla="*/ 80 h 88"/>
                <a:gd name="T10" fmla="*/ 72 w 80"/>
                <a:gd name="T11" fmla="*/ 80 h 88"/>
                <a:gd name="T12" fmla="*/ 72 w 80"/>
                <a:gd name="T13" fmla="*/ 20 h 88"/>
                <a:gd name="T14" fmla="*/ 60 w 80"/>
                <a:gd name="T15" fmla="*/ 8 h 88"/>
                <a:gd name="T16" fmla="*/ 20 w 80"/>
                <a:gd name="T17" fmla="*/ 8 h 88"/>
                <a:gd name="T18" fmla="*/ 8 w 80"/>
                <a:gd name="T19" fmla="*/ 20 h 88"/>
                <a:gd name="T20" fmla="*/ 8 w 80"/>
                <a:gd name="T21" fmla="*/ 80 h 88"/>
                <a:gd name="T22" fmla="*/ 16 w 80"/>
                <a:gd name="T23" fmla="*/ 80 h 88"/>
                <a:gd name="T24" fmla="*/ 16 w 80"/>
                <a:gd name="T25" fmla="*/ 24 h 88"/>
                <a:gd name="T26" fmla="*/ 24 w 80"/>
                <a:gd name="T27" fmla="*/ 24 h 88"/>
                <a:gd name="T28" fmla="*/ 24 w 80"/>
                <a:gd name="T29" fmla="*/ 88 h 88"/>
                <a:gd name="T30" fmla="*/ 0 w 80"/>
                <a:gd name="T31" fmla="*/ 88 h 88"/>
                <a:gd name="T32" fmla="*/ 0 w 80"/>
                <a:gd name="T33" fmla="*/ 20 h 88"/>
                <a:gd name="T34" fmla="*/ 20 w 80"/>
                <a:gd name="T35" fmla="*/ 0 h 88"/>
                <a:gd name="T36" fmla="*/ 60 w 80"/>
                <a:gd name="T37" fmla="*/ 0 h 88"/>
                <a:gd name="T38" fmla="*/ 80 w 80"/>
                <a:gd name="T39" fmla="*/ 20 h 88"/>
                <a:gd name="T40" fmla="*/ 80 w 80"/>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88">
                  <a:moveTo>
                    <a:pt x="80" y="88"/>
                  </a:moveTo>
                  <a:cubicBezTo>
                    <a:pt x="56" y="88"/>
                    <a:pt x="56" y="88"/>
                    <a:pt x="56" y="88"/>
                  </a:cubicBezTo>
                  <a:cubicBezTo>
                    <a:pt x="56" y="24"/>
                    <a:pt x="56" y="24"/>
                    <a:pt x="56" y="24"/>
                  </a:cubicBezTo>
                  <a:cubicBezTo>
                    <a:pt x="64" y="24"/>
                    <a:pt x="64" y="24"/>
                    <a:pt x="64" y="24"/>
                  </a:cubicBezTo>
                  <a:cubicBezTo>
                    <a:pt x="64" y="80"/>
                    <a:pt x="64" y="80"/>
                    <a:pt x="64" y="80"/>
                  </a:cubicBezTo>
                  <a:cubicBezTo>
                    <a:pt x="72" y="80"/>
                    <a:pt x="72" y="80"/>
                    <a:pt x="72" y="80"/>
                  </a:cubicBezTo>
                  <a:cubicBezTo>
                    <a:pt x="72" y="20"/>
                    <a:pt x="72" y="20"/>
                    <a:pt x="72" y="20"/>
                  </a:cubicBezTo>
                  <a:cubicBezTo>
                    <a:pt x="72" y="13"/>
                    <a:pt x="67" y="8"/>
                    <a:pt x="60" y="8"/>
                  </a:cubicBezTo>
                  <a:cubicBezTo>
                    <a:pt x="20" y="8"/>
                    <a:pt x="20" y="8"/>
                    <a:pt x="20" y="8"/>
                  </a:cubicBezTo>
                  <a:cubicBezTo>
                    <a:pt x="13" y="8"/>
                    <a:pt x="8" y="13"/>
                    <a:pt x="8" y="20"/>
                  </a:cubicBezTo>
                  <a:cubicBezTo>
                    <a:pt x="8" y="80"/>
                    <a:pt x="8" y="80"/>
                    <a:pt x="8" y="80"/>
                  </a:cubicBezTo>
                  <a:cubicBezTo>
                    <a:pt x="16" y="80"/>
                    <a:pt x="16" y="80"/>
                    <a:pt x="16" y="80"/>
                  </a:cubicBezTo>
                  <a:cubicBezTo>
                    <a:pt x="16" y="24"/>
                    <a:pt x="16" y="24"/>
                    <a:pt x="16" y="24"/>
                  </a:cubicBezTo>
                  <a:cubicBezTo>
                    <a:pt x="24" y="24"/>
                    <a:pt x="24" y="24"/>
                    <a:pt x="24" y="24"/>
                  </a:cubicBezTo>
                  <a:cubicBezTo>
                    <a:pt x="24" y="88"/>
                    <a:pt x="24" y="88"/>
                    <a:pt x="24" y="88"/>
                  </a:cubicBezTo>
                  <a:cubicBezTo>
                    <a:pt x="0" y="88"/>
                    <a:pt x="0" y="88"/>
                    <a:pt x="0" y="88"/>
                  </a:cubicBezTo>
                  <a:cubicBezTo>
                    <a:pt x="0" y="20"/>
                    <a:pt x="0" y="20"/>
                    <a:pt x="0" y="20"/>
                  </a:cubicBezTo>
                  <a:cubicBezTo>
                    <a:pt x="0" y="9"/>
                    <a:pt x="9" y="0"/>
                    <a:pt x="20" y="0"/>
                  </a:cubicBezTo>
                  <a:cubicBezTo>
                    <a:pt x="60" y="0"/>
                    <a:pt x="60" y="0"/>
                    <a:pt x="60" y="0"/>
                  </a:cubicBezTo>
                  <a:cubicBezTo>
                    <a:pt x="71" y="0"/>
                    <a:pt x="80" y="9"/>
                    <a:pt x="80" y="20"/>
                  </a:cubicBezTo>
                  <a:lnTo>
                    <a:pt x="80"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8" name="Rectangle 548"/>
            <p:cNvSpPr>
              <a:spLocks noChangeArrowheads="1"/>
            </p:cNvSpPr>
            <p:nvPr/>
          </p:nvSpPr>
          <p:spPr bwMode="auto">
            <a:xfrm>
              <a:off x="8415338" y="3414713"/>
              <a:ext cx="14288" cy="1301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09" name="Freeform 549"/>
            <p:cNvSpPr>
              <a:spLocks noEditPoints="1"/>
            </p:cNvSpPr>
            <p:nvPr/>
          </p:nvSpPr>
          <p:spPr bwMode="auto">
            <a:xfrm>
              <a:off x="8350251" y="3176588"/>
              <a:ext cx="71438" cy="73025"/>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7"/>
                    <a:pt x="13"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10" name="Rectangle 550"/>
            <p:cNvSpPr>
              <a:spLocks noChangeArrowheads="1"/>
            </p:cNvSpPr>
            <p:nvPr/>
          </p:nvSpPr>
          <p:spPr bwMode="auto">
            <a:xfrm>
              <a:off x="7997826" y="3581401"/>
              <a:ext cx="207963"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11" name="Freeform 551"/>
            <p:cNvSpPr>
              <a:spLocks/>
            </p:cNvSpPr>
            <p:nvPr/>
          </p:nvSpPr>
          <p:spPr bwMode="auto">
            <a:xfrm>
              <a:off x="8140701" y="3494088"/>
              <a:ext cx="173038" cy="73025"/>
            </a:xfrm>
            <a:custGeom>
              <a:avLst/>
              <a:gdLst>
                <a:gd name="T0" fmla="*/ 109 w 109"/>
                <a:gd name="T1" fmla="*/ 46 h 46"/>
                <a:gd name="T2" fmla="*/ 100 w 109"/>
                <a:gd name="T3" fmla="*/ 46 h 46"/>
                <a:gd name="T4" fmla="*/ 100 w 109"/>
                <a:gd name="T5" fmla="*/ 9 h 46"/>
                <a:gd name="T6" fmla="*/ 9 w 109"/>
                <a:gd name="T7" fmla="*/ 9 h 46"/>
                <a:gd name="T8" fmla="*/ 9 w 109"/>
                <a:gd name="T9" fmla="*/ 46 h 46"/>
                <a:gd name="T10" fmla="*/ 0 w 109"/>
                <a:gd name="T11" fmla="*/ 46 h 46"/>
                <a:gd name="T12" fmla="*/ 0 w 109"/>
                <a:gd name="T13" fmla="*/ 0 h 46"/>
                <a:gd name="T14" fmla="*/ 109 w 109"/>
                <a:gd name="T15" fmla="*/ 0 h 46"/>
                <a:gd name="T16" fmla="*/ 109 w 10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46">
                  <a:moveTo>
                    <a:pt x="109" y="46"/>
                  </a:moveTo>
                  <a:lnTo>
                    <a:pt x="100" y="46"/>
                  </a:lnTo>
                  <a:lnTo>
                    <a:pt x="100" y="9"/>
                  </a:lnTo>
                  <a:lnTo>
                    <a:pt x="9" y="9"/>
                  </a:lnTo>
                  <a:lnTo>
                    <a:pt x="9" y="46"/>
                  </a:lnTo>
                  <a:lnTo>
                    <a:pt x="0" y="46"/>
                  </a:lnTo>
                  <a:lnTo>
                    <a:pt x="0" y="0"/>
                  </a:lnTo>
                  <a:lnTo>
                    <a:pt x="109" y="0"/>
                  </a:lnTo>
                  <a:lnTo>
                    <a:pt x="10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476" name="Freeform 552"/>
            <p:cNvSpPr>
              <a:spLocks/>
            </p:cNvSpPr>
            <p:nvPr/>
          </p:nvSpPr>
          <p:spPr bwMode="auto">
            <a:xfrm>
              <a:off x="8328026" y="3536951"/>
              <a:ext cx="115888" cy="50800"/>
            </a:xfrm>
            <a:custGeom>
              <a:avLst/>
              <a:gdLst>
                <a:gd name="T0" fmla="*/ 73 w 73"/>
                <a:gd name="T1" fmla="*/ 32 h 32"/>
                <a:gd name="T2" fmla="*/ 64 w 73"/>
                <a:gd name="T3" fmla="*/ 32 h 32"/>
                <a:gd name="T4" fmla="*/ 64 w 73"/>
                <a:gd name="T5" fmla="*/ 9 h 32"/>
                <a:gd name="T6" fmla="*/ 0 w 73"/>
                <a:gd name="T7" fmla="*/ 9 h 32"/>
                <a:gd name="T8" fmla="*/ 0 w 73"/>
                <a:gd name="T9" fmla="*/ 0 h 32"/>
                <a:gd name="T10" fmla="*/ 73 w 73"/>
                <a:gd name="T11" fmla="*/ 0 h 32"/>
                <a:gd name="T12" fmla="*/ 73 w 7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3" h="32">
                  <a:moveTo>
                    <a:pt x="73" y="32"/>
                  </a:moveTo>
                  <a:lnTo>
                    <a:pt x="64" y="32"/>
                  </a:lnTo>
                  <a:lnTo>
                    <a:pt x="64" y="9"/>
                  </a:lnTo>
                  <a:lnTo>
                    <a:pt x="0" y="9"/>
                  </a:lnTo>
                  <a:lnTo>
                    <a:pt x="0" y="0"/>
                  </a:lnTo>
                  <a:lnTo>
                    <a:pt x="73" y="0"/>
                  </a:lnTo>
                  <a:lnTo>
                    <a:pt x="73"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0" name="Freeform 553"/>
            <p:cNvSpPr>
              <a:spLocks/>
            </p:cNvSpPr>
            <p:nvPr/>
          </p:nvSpPr>
          <p:spPr bwMode="auto">
            <a:xfrm>
              <a:off x="8012113" y="3551238"/>
              <a:ext cx="114300" cy="36512"/>
            </a:xfrm>
            <a:custGeom>
              <a:avLst/>
              <a:gdLst>
                <a:gd name="T0" fmla="*/ 9 w 72"/>
                <a:gd name="T1" fmla="*/ 23 h 23"/>
                <a:gd name="T2" fmla="*/ 0 w 72"/>
                <a:gd name="T3" fmla="*/ 23 h 23"/>
                <a:gd name="T4" fmla="*/ 0 w 72"/>
                <a:gd name="T5" fmla="*/ 0 h 23"/>
                <a:gd name="T6" fmla="*/ 72 w 72"/>
                <a:gd name="T7" fmla="*/ 0 h 23"/>
                <a:gd name="T8" fmla="*/ 72 w 72"/>
                <a:gd name="T9" fmla="*/ 10 h 23"/>
                <a:gd name="T10" fmla="*/ 9 w 72"/>
                <a:gd name="T11" fmla="*/ 10 h 23"/>
                <a:gd name="T12" fmla="*/ 9 w 72"/>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72" h="23">
                  <a:moveTo>
                    <a:pt x="9" y="23"/>
                  </a:moveTo>
                  <a:lnTo>
                    <a:pt x="0" y="23"/>
                  </a:lnTo>
                  <a:lnTo>
                    <a:pt x="0" y="0"/>
                  </a:lnTo>
                  <a:lnTo>
                    <a:pt x="72" y="0"/>
                  </a:lnTo>
                  <a:lnTo>
                    <a:pt x="72" y="10"/>
                  </a:lnTo>
                  <a:lnTo>
                    <a:pt x="9" y="10"/>
                  </a:lnTo>
                  <a:lnTo>
                    <a:pt x="9"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1" name="Freeform 554"/>
            <p:cNvSpPr>
              <a:spLocks/>
            </p:cNvSpPr>
            <p:nvPr/>
          </p:nvSpPr>
          <p:spPr bwMode="auto">
            <a:xfrm>
              <a:off x="8205788" y="3522663"/>
              <a:ext cx="252413" cy="73025"/>
            </a:xfrm>
            <a:custGeom>
              <a:avLst/>
              <a:gdLst>
                <a:gd name="T0" fmla="*/ 159 w 159"/>
                <a:gd name="T1" fmla="*/ 46 h 46"/>
                <a:gd name="T2" fmla="*/ 9 w 159"/>
                <a:gd name="T3" fmla="*/ 46 h 46"/>
                <a:gd name="T4" fmla="*/ 9 w 159"/>
                <a:gd name="T5" fmla="*/ 9 h 46"/>
                <a:gd name="T6" fmla="*/ 0 w 159"/>
                <a:gd name="T7" fmla="*/ 9 h 46"/>
                <a:gd name="T8" fmla="*/ 0 w 159"/>
                <a:gd name="T9" fmla="*/ 0 h 46"/>
                <a:gd name="T10" fmla="*/ 18 w 159"/>
                <a:gd name="T11" fmla="*/ 0 h 46"/>
                <a:gd name="T12" fmla="*/ 18 w 159"/>
                <a:gd name="T13" fmla="*/ 37 h 46"/>
                <a:gd name="T14" fmla="*/ 159 w 159"/>
                <a:gd name="T15" fmla="*/ 37 h 46"/>
                <a:gd name="T16" fmla="*/ 159 w 159"/>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46">
                  <a:moveTo>
                    <a:pt x="159" y="46"/>
                  </a:moveTo>
                  <a:lnTo>
                    <a:pt x="9" y="46"/>
                  </a:lnTo>
                  <a:lnTo>
                    <a:pt x="9" y="9"/>
                  </a:lnTo>
                  <a:lnTo>
                    <a:pt x="0" y="9"/>
                  </a:lnTo>
                  <a:lnTo>
                    <a:pt x="0" y="0"/>
                  </a:lnTo>
                  <a:lnTo>
                    <a:pt x="18" y="0"/>
                  </a:lnTo>
                  <a:lnTo>
                    <a:pt x="18" y="37"/>
                  </a:lnTo>
                  <a:lnTo>
                    <a:pt x="159" y="37"/>
                  </a:lnTo>
                  <a:lnTo>
                    <a:pt x="159"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602" name="Group 601"/>
          <p:cNvGrpSpPr>
            <a:grpSpLocks noChangeAspect="1"/>
          </p:cNvGrpSpPr>
          <p:nvPr/>
        </p:nvGrpSpPr>
        <p:grpSpPr>
          <a:xfrm>
            <a:off x="9735580" y="4273592"/>
            <a:ext cx="241935" cy="277178"/>
            <a:chOff x="1520826" y="2382838"/>
            <a:chExt cx="403225" cy="461963"/>
          </a:xfrm>
        </p:grpSpPr>
        <p:sp>
          <p:nvSpPr>
            <p:cNvPr id="603" name="Rectangle 294"/>
            <p:cNvSpPr>
              <a:spLocks noChangeArrowheads="1"/>
            </p:cNvSpPr>
            <p:nvPr/>
          </p:nvSpPr>
          <p:spPr bwMode="auto">
            <a:xfrm>
              <a:off x="1765301" y="2751138"/>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4" name="Freeform 295"/>
            <p:cNvSpPr>
              <a:spLocks noEditPoints="1"/>
            </p:cNvSpPr>
            <p:nvPr/>
          </p:nvSpPr>
          <p:spPr bwMode="auto">
            <a:xfrm>
              <a:off x="1643063" y="2492375"/>
              <a:ext cx="101600" cy="100013"/>
            </a:xfrm>
            <a:custGeom>
              <a:avLst/>
              <a:gdLst>
                <a:gd name="T0" fmla="*/ 46 w 64"/>
                <a:gd name="T1" fmla="*/ 63 h 63"/>
                <a:gd name="T2" fmla="*/ 18 w 64"/>
                <a:gd name="T3" fmla="*/ 63 h 63"/>
                <a:gd name="T4" fmla="*/ 18 w 64"/>
                <a:gd name="T5" fmla="*/ 45 h 63"/>
                <a:gd name="T6" fmla="*/ 0 w 64"/>
                <a:gd name="T7" fmla="*/ 45 h 63"/>
                <a:gd name="T8" fmla="*/ 0 w 64"/>
                <a:gd name="T9" fmla="*/ 18 h 63"/>
                <a:gd name="T10" fmla="*/ 18 w 64"/>
                <a:gd name="T11" fmla="*/ 18 h 63"/>
                <a:gd name="T12" fmla="*/ 18 w 64"/>
                <a:gd name="T13" fmla="*/ 0 h 63"/>
                <a:gd name="T14" fmla="*/ 46 w 64"/>
                <a:gd name="T15" fmla="*/ 0 h 63"/>
                <a:gd name="T16" fmla="*/ 46 w 64"/>
                <a:gd name="T17" fmla="*/ 18 h 63"/>
                <a:gd name="T18" fmla="*/ 64 w 64"/>
                <a:gd name="T19" fmla="*/ 18 h 63"/>
                <a:gd name="T20" fmla="*/ 64 w 64"/>
                <a:gd name="T21" fmla="*/ 45 h 63"/>
                <a:gd name="T22" fmla="*/ 46 w 64"/>
                <a:gd name="T23" fmla="*/ 45 h 63"/>
                <a:gd name="T24" fmla="*/ 46 w 64"/>
                <a:gd name="T25" fmla="*/ 63 h 63"/>
                <a:gd name="T26" fmla="*/ 27 w 64"/>
                <a:gd name="T27" fmla="*/ 54 h 63"/>
                <a:gd name="T28" fmla="*/ 37 w 64"/>
                <a:gd name="T29" fmla="*/ 54 h 63"/>
                <a:gd name="T30" fmla="*/ 37 w 64"/>
                <a:gd name="T31" fmla="*/ 36 h 63"/>
                <a:gd name="T32" fmla="*/ 55 w 64"/>
                <a:gd name="T33" fmla="*/ 36 h 63"/>
                <a:gd name="T34" fmla="*/ 55 w 64"/>
                <a:gd name="T35" fmla="*/ 27 h 63"/>
                <a:gd name="T36" fmla="*/ 37 w 64"/>
                <a:gd name="T37" fmla="*/ 27 h 63"/>
                <a:gd name="T38" fmla="*/ 37 w 64"/>
                <a:gd name="T39" fmla="*/ 9 h 63"/>
                <a:gd name="T40" fmla="*/ 27 w 64"/>
                <a:gd name="T41" fmla="*/ 9 h 63"/>
                <a:gd name="T42" fmla="*/ 27 w 64"/>
                <a:gd name="T43" fmla="*/ 27 h 63"/>
                <a:gd name="T44" fmla="*/ 9 w 64"/>
                <a:gd name="T45" fmla="*/ 27 h 63"/>
                <a:gd name="T46" fmla="*/ 9 w 64"/>
                <a:gd name="T47" fmla="*/ 36 h 63"/>
                <a:gd name="T48" fmla="*/ 27 w 64"/>
                <a:gd name="T49" fmla="*/ 36 h 63"/>
                <a:gd name="T50" fmla="*/ 27 w 64"/>
                <a:gd name="T51" fmla="*/ 5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63">
                  <a:moveTo>
                    <a:pt x="46" y="63"/>
                  </a:moveTo>
                  <a:lnTo>
                    <a:pt x="18" y="63"/>
                  </a:lnTo>
                  <a:lnTo>
                    <a:pt x="18" y="45"/>
                  </a:lnTo>
                  <a:lnTo>
                    <a:pt x="0" y="45"/>
                  </a:lnTo>
                  <a:lnTo>
                    <a:pt x="0" y="18"/>
                  </a:lnTo>
                  <a:lnTo>
                    <a:pt x="18" y="18"/>
                  </a:lnTo>
                  <a:lnTo>
                    <a:pt x="18" y="0"/>
                  </a:lnTo>
                  <a:lnTo>
                    <a:pt x="46" y="0"/>
                  </a:lnTo>
                  <a:lnTo>
                    <a:pt x="46" y="18"/>
                  </a:lnTo>
                  <a:lnTo>
                    <a:pt x="64" y="18"/>
                  </a:lnTo>
                  <a:lnTo>
                    <a:pt x="64" y="45"/>
                  </a:lnTo>
                  <a:lnTo>
                    <a:pt x="46" y="45"/>
                  </a:lnTo>
                  <a:lnTo>
                    <a:pt x="46" y="63"/>
                  </a:lnTo>
                  <a:close/>
                  <a:moveTo>
                    <a:pt x="27" y="54"/>
                  </a:moveTo>
                  <a:lnTo>
                    <a:pt x="37" y="54"/>
                  </a:lnTo>
                  <a:lnTo>
                    <a:pt x="37" y="36"/>
                  </a:lnTo>
                  <a:lnTo>
                    <a:pt x="55" y="36"/>
                  </a:lnTo>
                  <a:lnTo>
                    <a:pt x="55" y="27"/>
                  </a:lnTo>
                  <a:lnTo>
                    <a:pt x="37" y="27"/>
                  </a:lnTo>
                  <a:lnTo>
                    <a:pt x="37" y="9"/>
                  </a:lnTo>
                  <a:lnTo>
                    <a:pt x="27" y="9"/>
                  </a:lnTo>
                  <a:lnTo>
                    <a:pt x="27" y="27"/>
                  </a:lnTo>
                  <a:lnTo>
                    <a:pt x="9" y="27"/>
                  </a:lnTo>
                  <a:lnTo>
                    <a:pt x="9" y="36"/>
                  </a:lnTo>
                  <a:lnTo>
                    <a:pt x="27" y="36"/>
                  </a:lnTo>
                  <a:lnTo>
                    <a:pt x="27" y="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5" name="Freeform 296"/>
            <p:cNvSpPr>
              <a:spLocks/>
            </p:cNvSpPr>
            <p:nvPr/>
          </p:nvSpPr>
          <p:spPr bwMode="auto">
            <a:xfrm>
              <a:off x="1600201" y="2668588"/>
              <a:ext cx="36513"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3"/>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6" name="Freeform 297"/>
            <p:cNvSpPr>
              <a:spLocks/>
            </p:cNvSpPr>
            <p:nvPr/>
          </p:nvSpPr>
          <p:spPr bwMode="auto">
            <a:xfrm>
              <a:off x="1631951" y="2382838"/>
              <a:ext cx="292100"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0 w 162"/>
                <a:gd name="T21" fmla="*/ 90 h 256"/>
                <a:gd name="T22" fmla="*/ 130 w 162"/>
                <a:gd name="T23" fmla="*/ 88 h 256"/>
                <a:gd name="T24" fmla="*/ 50 w 162"/>
                <a:gd name="T25" fmla="*/ 8 h 256"/>
                <a:gd name="T26" fmla="*/ 4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0" y="90"/>
                    <a:pt x="130" y="90"/>
                    <a:pt x="130" y="90"/>
                  </a:cubicBezTo>
                  <a:cubicBezTo>
                    <a:pt x="130" y="89"/>
                    <a:pt x="130" y="89"/>
                    <a:pt x="130" y="88"/>
                  </a:cubicBezTo>
                  <a:cubicBezTo>
                    <a:pt x="130" y="44"/>
                    <a:pt x="94" y="8"/>
                    <a:pt x="50" y="8"/>
                  </a:cubicBezTo>
                  <a:cubicBezTo>
                    <a:pt x="34" y="8"/>
                    <a:pt x="18" y="13"/>
                    <a:pt x="4" y="22"/>
                  </a:cubicBezTo>
                  <a:cubicBezTo>
                    <a:pt x="0" y="16"/>
                    <a:pt x="0" y="16"/>
                    <a:pt x="0" y="16"/>
                  </a:cubicBezTo>
                  <a:cubicBezTo>
                    <a:pt x="15" y="5"/>
                    <a:pt x="32" y="0"/>
                    <a:pt x="50" y="0"/>
                  </a:cubicBezTo>
                  <a:cubicBezTo>
                    <a:pt x="98" y="0"/>
                    <a:pt x="138" y="39"/>
                    <a:pt x="138" y="87"/>
                  </a:cubicBezTo>
                  <a:cubicBezTo>
                    <a:pt x="162" y="138"/>
                    <a:pt x="162" y="138"/>
                    <a:pt x="162" y="138"/>
                  </a:cubicBezTo>
                  <a:cubicBezTo>
                    <a:pt x="162" y="139"/>
                    <a:pt x="162" y="139"/>
                    <a:pt x="162" y="140"/>
                  </a:cubicBezTo>
                  <a:cubicBezTo>
                    <a:pt x="162" y="148"/>
                    <a:pt x="162" y="148"/>
                    <a:pt x="162" y="148"/>
                  </a:cubicBezTo>
                  <a:cubicBezTo>
                    <a:pt x="162" y="150"/>
                    <a:pt x="160" y="152"/>
                    <a:pt x="158" y="152"/>
                  </a:cubicBezTo>
                  <a:cubicBezTo>
                    <a:pt x="138" y="152"/>
                    <a:pt x="138" y="152"/>
                    <a:pt x="138" y="152"/>
                  </a:cubicBezTo>
                  <a:cubicBezTo>
                    <a:pt x="138" y="184"/>
                    <a:pt x="138" y="184"/>
                    <a:pt x="138" y="184"/>
                  </a:cubicBezTo>
                  <a:cubicBezTo>
                    <a:pt x="138" y="199"/>
                    <a:pt x="125"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7" name="Freeform 298"/>
            <p:cNvSpPr>
              <a:spLocks/>
            </p:cNvSpPr>
            <p:nvPr/>
          </p:nvSpPr>
          <p:spPr bwMode="auto">
            <a:xfrm>
              <a:off x="1520826" y="2433638"/>
              <a:ext cx="280988" cy="217488"/>
            </a:xfrm>
            <a:custGeom>
              <a:avLst/>
              <a:gdLst>
                <a:gd name="T0" fmla="*/ 96 w 156"/>
                <a:gd name="T1" fmla="*/ 120 h 120"/>
                <a:gd name="T2" fmla="*/ 0 w 156"/>
                <a:gd name="T3" fmla="*/ 120 h 120"/>
                <a:gd name="T4" fmla="*/ 0 w 156"/>
                <a:gd name="T5" fmla="*/ 112 h 120"/>
                <a:gd name="T6" fmla="*/ 96 w 156"/>
                <a:gd name="T7" fmla="*/ 112 h 120"/>
                <a:gd name="T8" fmla="*/ 148 w 156"/>
                <a:gd name="T9" fmla="*/ 60 h 120"/>
                <a:gd name="T10" fmla="*/ 96 w 156"/>
                <a:gd name="T11" fmla="*/ 8 h 120"/>
                <a:gd name="T12" fmla="*/ 36 w 156"/>
                <a:gd name="T13" fmla="*/ 8 h 120"/>
                <a:gd name="T14" fmla="*/ 36 w 156"/>
                <a:gd name="T15" fmla="*/ 0 h 120"/>
                <a:gd name="T16" fmla="*/ 96 w 156"/>
                <a:gd name="T17" fmla="*/ 0 h 120"/>
                <a:gd name="T18" fmla="*/ 156 w 156"/>
                <a:gd name="T19" fmla="*/ 60 h 120"/>
                <a:gd name="T20" fmla="*/ 96 w 156"/>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6" h="120">
                  <a:moveTo>
                    <a:pt x="96" y="120"/>
                  </a:moveTo>
                  <a:cubicBezTo>
                    <a:pt x="0" y="120"/>
                    <a:pt x="0" y="120"/>
                    <a:pt x="0" y="120"/>
                  </a:cubicBezTo>
                  <a:cubicBezTo>
                    <a:pt x="0" y="112"/>
                    <a:pt x="0" y="112"/>
                    <a:pt x="0" y="112"/>
                  </a:cubicBezTo>
                  <a:cubicBezTo>
                    <a:pt x="96" y="112"/>
                    <a:pt x="96" y="112"/>
                    <a:pt x="96" y="112"/>
                  </a:cubicBezTo>
                  <a:cubicBezTo>
                    <a:pt x="125" y="112"/>
                    <a:pt x="148" y="89"/>
                    <a:pt x="148" y="60"/>
                  </a:cubicBezTo>
                  <a:cubicBezTo>
                    <a:pt x="148" y="31"/>
                    <a:pt x="125" y="8"/>
                    <a:pt x="96" y="8"/>
                  </a:cubicBezTo>
                  <a:cubicBezTo>
                    <a:pt x="36" y="8"/>
                    <a:pt x="36" y="8"/>
                    <a:pt x="36" y="8"/>
                  </a:cubicBezTo>
                  <a:cubicBezTo>
                    <a:pt x="36" y="0"/>
                    <a:pt x="36" y="0"/>
                    <a:pt x="36" y="0"/>
                  </a:cubicBezTo>
                  <a:cubicBezTo>
                    <a:pt x="96" y="0"/>
                    <a:pt x="96" y="0"/>
                    <a:pt x="96" y="0"/>
                  </a:cubicBezTo>
                  <a:cubicBezTo>
                    <a:pt x="129" y="0"/>
                    <a:pt x="156" y="27"/>
                    <a:pt x="156" y="60"/>
                  </a:cubicBezTo>
                  <a:cubicBezTo>
                    <a:pt x="156" y="93"/>
                    <a:pt x="129" y="120"/>
                    <a:pt x="96"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8" name="Rectangle 299"/>
            <p:cNvSpPr>
              <a:spLocks noChangeArrowheads="1"/>
            </p:cNvSpPr>
            <p:nvPr/>
          </p:nvSpPr>
          <p:spPr bwMode="auto">
            <a:xfrm>
              <a:off x="1614488"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09" name="Rectangle 300"/>
            <p:cNvSpPr>
              <a:spLocks noChangeArrowheads="1"/>
            </p:cNvSpPr>
            <p:nvPr/>
          </p:nvSpPr>
          <p:spPr bwMode="auto">
            <a:xfrm>
              <a:off x="1585913"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0" name="Rectangle 301"/>
            <p:cNvSpPr>
              <a:spLocks noChangeArrowheads="1"/>
            </p:cNvSpPr>
            <p:nvPr/>
          </p:nvSpPr>
          <p:spPr bwMode="auto">
            <a:xfrm>
              <a:off x="1557338" y="25209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1" name="Rectangle 302"/>
            <p:cNvSpPr>
              <a:spLocks noChangeArrowheads="1"/>
            </p:cNvSpPr>
            <p:nvPr/>
          </p:nvSpPr>
          <p:spPr bwMode="auto">
            <a:xfrm>
              <a:off x="1614488"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2" name="Rectangle 303"/>
            <p:cNvSpPr>
              <a:spLocks noChangeArrowheads="1"/>
            </p:cNvSpPr>
            <p:nvPr/>
          </p:nvSpPr>
          <p:spPr bwMode="auto">
            <a:xfrm>
              <a:off x="1585913"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3" name="Rectangle 304"/>
            <p:cNvSpPr>
              <a:spLocks noChangeArrowheads="1"/>
            </p:cNvSpPr>
            <p:nvPr/>
          </p:nvSpPr>
          <p:spPr bwMode="auto">
            <a:xfrm>
              <a:off x="1557338" y="2549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614" name="Group 613"/>
          <p:cNvGrpSpPr>
            <a:grpSpLocks noChangeAspect="1"/>
          </p:cNvGrpSpPr>
          <p:nvPr/>
        </p:nvGrpSpPr>
        <p:grpSpPr>
          <a:xfrm>
            <a:off x="9701459" y="5357683"/>
            <a:ext cx="277178" cy="277177"/>
            <a:chOff x="6365876" y="3133726"/>
            <a:chExt cx="461963" cy="461962"/>
          </a:xfrm>
        </p:grpSpPr>
        <p:sp>
          <p:nvSpPr>
            <p:cNvPr id="615" name="Rectangle 588"/>
            <p:cNvSpPr>
              <a:spLocks noChangeArrowheads="1"/>
            </p:cNvSpPr>
            <p:nvPr/>
          </p:nvSpPr>
          <p:spPr bwMode="auto">
            <a:xfrm>
              <a:off x="6416676"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6" name="Freeform 589"/>
            <p:cNvSpPr>
              <a:spLocks/>
            </p:cNvSpPr>
            <p:nvPr/>
          </p:nvSpPr>
          <p:spPr bwMode="auto">
            <a:xfrm>
              <a:off x="6434138" y="3265488"/>
              <a:ext cx="101600" cy="68262"/>
            </a:xfrm>
            <a:custGeom>
              <a:avLst/>
              <a:gdLst>
                <a:gd name="T0" fmla="*/ 59 w 64"/>
                <a:gd name="T1" fmla="*/ 43 h 43"/>
                <a:gd name="T2" fmla="*/ 0 w 64"/>
                <a:gd name="T3" fmla="*/ 7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7"/>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7" name="Freeform 590"/>
            <p:cNvSpPr>
              <a:spLocks noEditPoints="1"/>
            </p:cNvSpPr>
            <p:nvPr/>
          </p:nvSpPr>
          <p:spPr bwMode="auto">
            <a:xfrm>
              <a:off x="6394451" y="32353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8" name="Freeform 591"/>
            <p:cNvSpPr>
              <a:spLocks noEditPoints="1"/>
            </p:cNvSpPr>
            <p:nvPr/>
          </p:nvSpPr>
          <p:spPr bwMode="auto">
            <a:xfrm>
              <a:off x="6467476"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19" name="Freeform 592"/>
            <p:cNvSpPr>
              <a:spLocks noEditPoints="1"/>
            </p:cNvSpPr>
            <p:nvPr/>
          </p:nvSpPr>
          <p:spPr bwMode="auto">
            <a:xfrm>
              <a:off x="6669088"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0" name="Freeform 593"/>
            <p:cNvSpPr>
              <a:spLocks noEditPoints="1"/>
            </p:cNvSpPr>
            <p:nvPr/>
          </p:nvSpPr>
          <p:spPr bwMode="auto">
            <a:xfrm>
              <a:off x="6365876"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1" name="Freeform 594"/>
            <p:cNvSpPr>
              <a:spLocks/>
            </p:cNvSpPr>
            <p:nvPr/>
          </p:nvSpPr>
          <p:spPr bwMode="auto">
            <a:xfrm>
              <a:off x="6434138" y="3395663"/>
              <a:ext cx="101600" cy="68262"/>
            </a:xfrm>
            <a:custGeom>
              <a:avLst/>
              <a:gdLst>
                <a:gd name="T0" fmla="*/ 5 w 64"/>
                <a:gd name="T1" fmla="*/ 43 h 43"/>
                <a:gd name="T2" fmla="*/ 0 w 64"/>
                <a:gd name="T3" fmla="*/ 36 h 43"/>
                <a:gd name="T4" fmla="*/ 59 w 64"/>
                <a:gd name="T5" fmla="*/ 0 h 43"/>
                <a:gd name="T6" fmla="*/ 64 w 64"/>
                <a:gd name="T7" fmla="*/ 6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6"/>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2" name="Freeform 595"/>
            <p:cNvSpPr>
              <a:spLocks noEditPoints="1"/>
            </p:cNvSpPr>
            <p:nvPr/>
          </p:nvSpPr>
          <p:spPr bwMode="auto">
            <a:xfrm>
              <a:off x="6394451" y="3436938"/>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3" name="Rectangle 596"/>
            <p:cNvSpPr>
              <a:spLocks noChangeArrowheads="1"/>
            </p:cNvSpPr>
            <p:nvPr/>
          </p:nvSpPr>
          <p:spPr bwMode="auto">
            <a:xfrm>
              <a:off x="6589713" y="3184526"/>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4" name="Freeform 597"/>
            <p:cNvSpPr>
              <a:spLocks/>
            </p:cNvSpPr>
            <p:nvPr/>
          </p:nvSpPr>
          <p:spPr bwMode="auto">
            <a:xfrm>
              <a:off x="6627813" y="3203576"/>
              <a:ext cx="68263" cy="100012"/>
            </a:xfrm>
            <a:custGeom>
              <a:avLst/>
              <a:gdLst>
                <a:gd name="T0" fmla="*/ 8 w 43"/>
                <a:gd name="T1" fmla="*/ 63 h 63"/>
                <a:gd name="T2" fmla="*/ 0 w 43"/>
                <a:gd name="T3" fmla="*/ 58 h 63"/>
                <a:gd name="T4" fmla="*/ 35 w 43"/>
                <a:gd name="T5" fmla="*/ 0 h 63"/>
                <a:gd name="T6" fmla="*/ 43 w 43"/>
                <a:gd name="T7" fmla="*/ 5 h 63"/>
                <a:gd name="T8" fmla="*/ 8 w 43"/>
                <a:gd name="T9" fmla="*/ 63 h 63"/>
              </a:gdLst>
              <a:ahLst/>
              <a:cxnLst>
                <a:cxn ang="0">
                  <a:pos x="T0" y="T1"/>
                </a:cxn>
                <a:cxn ang="0">
                  <a:pos x="T2" y="T3"/>
                </a:cxn>
                <a:cxn ang="0">
                  <a:pos x="T4" y="T5"/>
                </a:cxn>
                <a:cxn ang="0">
                  <a:pos x="T6" y="T7"/>
                </a:cxn>
                <a:cxn ang="0">
                  <a:pos x="T8" y="T9"/>
                </a:cxn>
              </a:cxnLst>
              <a:rect l="0" t="0" r="r" b="b"/>
              <a:pathLst>
                <a:path w="43" h="63">
                  <a:moveTo>
                    <a:pt x="8" y="63"/>
                  </a:moveTo>
                  <a:lnTo>
                    <a:pt x="0" y="58"/>
                  </a:lnTo>
                  <a:lnTo>
                    <a:pt x="35" y="0"/>
                  </a:lnTo>
                  <a:lnTo>
                    <a:pt x="43" y="5"/>
                  </a:lnTo>
                  <a:lnTo>
                    <a:pt x="8"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5" name="Freeform 598"/>
            <p:cNvSpPr>
              <a:spLocks/>
            </p:cNvSpPr>
            <p:nvPr/>
          </p:nvSpPr>
          <p:spPr bwMode="auto">
            <a:xfrm>
              <a:off x="6496051" y="3203576"/>
              <a:ext cx="71438" cy="100012"/>
            </a:xfrm>
            <a:custGeom>
              <a:avLst/>
              <a:gdLst>
                <a:gd name="T0" fmla="*/ 37 w 45"/>
                <a:gd name="T1" fmla="*/ 63 h 63"/>
                <a:gd name="T2" fmla="*/ 0 w 45"/>
                <a:gd name="T3" fmla="*/ 5 h 63"/>
                <a:gd name="T4" fmla="*/ 8 w 45"/>
                <a:gd name="T5" fmla="*/ 0 h 63"/>
                <a:gd name="T6" fmla="*/ 45 w 45"/>
                <a:gd name="T7" fmla="*/ 58 h 63"/>
                <a:gd name="T8" fmla="*/ 37 w 45"/>
                <a:gd name="T9" fmla="*/ 63 h 63"/>
              </a:gdLst>
              <a:ahLst/>
              <a:cxnLst>
                <a:cxn ang="0">
                  <a:pos x="T0" y="T1"/>
                </a:cxn>
                <a:cxn ang="0">
                  <a:pos x="T2" y="T3"/>
                </a:cxn>
                <a:cxn ang="0">
                  <a:pos x="T4" y="T5"/>
                </a:cxn>
                <a:cxn ang="0">
                  <a:pos x="T6" y="T7"/>
                </a:cxn>
                <a:cxn ang="0">
                  <a:pos x="T8" y="T9"/>
                </a:cxn>
              </a:cxnLst>
              <a:rect l="0" t="0" r="r" b="b"/>
              <a:pathLst>
                <a:path w="45" h="63">
                  <a:moveTo>
                    <a:pt x="37" y="63"/>
                  </a:moveTo>
                  <a:lnTo>
                    <a:pt x="0" y="5"/>
                  </a:lnTo>
                  <a:lnTo>
                    <a:pt x="8" y="0"/>
                  </a:lnTo>
                  <a:lnTo>
                    <a:pt x="45" y="58"/>
                  </a:lnTo>
                  <a:lnTo>
                    <a:pt x="37"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6" name="Freeform 599"/>
            <p:cNvSpPr>
              <a:spLocks/>
            </p:cNvSpPr>
            <p:nvPr/>
          </p:nvSpPr>
          <p:spPr bwMode="auto">
            <a:xfrm>
              <a:off x="6657976" y="3395663"/>
              <a:ext cx="101600" cy="68262"/>
            </a:xfrm>
            <a:custGeom>
              <a:avLst/>
              <a:gdLst>
                <a:gd name="T0" fmla="*/ 59 w 64"/>
                <a:gd name="T1" fmla="*/ 43 h 43"/>
                <a:gd name="T2" fmla="*/ 0 w 64"/>
                <a:gd name="T3" fmla="*/ 6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6"/>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7" name="Freeform 600"/>
            <p:cNvSpPr>
              <a:spLocks noEditPoints="1"/>
            </p:cNvSpPr>
            <p:nvPr/>
          </p:nvSpPr>
          <p:spPr bwMode="auto">
            <a:xfrm>
              <a:off x="6740526" y="343693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8" name="Rectangle 601"/>
            <p:cNvSpPr>
              <a:spLocks noChangeArrowheads="1"/>
            </p:cNvSpPr>
            <p:nvPr/>
          </p:nvSpPr>
          <p:spPr bwMode="auto">
            <a:xfrm>
              <a:off x="6669088"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29" name="Freeform 602"/>
            <p:cNvSpPr>
              <a:spLocks/>
            </p:cNvSpPr>
            <p:nvPr/>
          </p:nvSpPr>
          <p:spPr bwMode="auto">
            <a:xfrm>
              <a:off x="6657976" y="3265488"/>
              <a:ext cx="101600" cy="68262"/>
            </a:xfrm>
            <a:custGeom>
              <a:avLst/>
              <a:gdLst>
                <a:gd name="T0" fmla="*/ 5 w 64"/>
                <a:gd name="T1" fmla="*/ 43 h 43"/>
                <a:gd name="T2" fmla="*/ 0 w 64"/>
                <a:gd name="T3" fmla="*/ 36 h 43"/>
                <a:gd name="T4" fmla="*/ 59 w 64"/>
                <a:gd name="T5" fmla="*/ 0 h 43"/>
                <a:gd name="T6" fmla="*/ 64 w 64"/>
                <a:gd name="T7" fmla="*/ 7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7"/>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0" name="Freeform 603"/>
            <p:cNvSpPr>
              <a:spLocks noEditPoints="1"/>
            </p:cNvSpPr>
            <p:nvPr/>
          </p:nvSpPr>
          <p:spPr bwMode="auto">
            <a:xfrm>
              <a:off x="6740526" y="3235326"/>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1" name="Freeform 604"/>
            <p:cNvSpPr>
              <a:spLocks noEditPoints="1"/>
            </p:cNvSpPr>
            <p:nvPr/>
          </p:nvSpPr>
          <p:spPr bwMode="auto">
            <a:xfrm>
              <a:off x="6567488" y="31337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2" name="Freeform 605"/>
            <p:cNvSpPr>
              <a:spLocks noEditPoints="1"/>
            </p:cNvSpPr>
            <p:nvPr/>
          </p:nvSpPr>
          <p:spPr bwMode="auto">
            <a:xfrm>
              <a:off x="6769101"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3" name="Rectangle 606"/>
            <p:cNvSpPr>
              <a:spLocks noChangeArrowheads="1"/>
            </p:cNvSpPr>
            <p:nvPr/>
          </p:nvSpPr>
          <p:spPr bwMode="auto">
            <a:xfrm>
              <a:off x="6589713" y="34718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4" name="Rectangle 608"/>
            <p:cNvSpPr>
              <a:spLocks noChangeArrowheads="1"/>
            </p:cNvSpPr>
            <p:nvPr/>
          </p:nvSpPr>
          <p:spPr bwMode="auto">
            <a:xfrm>
              <a:off x="6589713" y="35020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5" name="Rectangle 609"/>
            <p:cNvSpPr>
              <a:spLocks noChangeArrowheads="1"/>
            </p:cNvSpPr>
            <p:nvPr/>
          </p:nvSpPr>
          <p:spPr bwMode="auto">
            <a:xfrm>
              <a:off x="65389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6" name="Rectangle 610"/>
            <p:cNvSpPr>
              <a:spLocks noChangeArrowheads="1"/>
            </p:cNvSpPr>
            <p:nvPr/>
          </p:nvSpPr>
          <p:spPr bwMode="auto">
            <a:xfrm>
              <a:off x="66405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7" name="Freeform 611"/>
            <p:cNvSpPr>
              <a:spLocks noEditPoints="1"/>
            </p:cNvSpPr>
            <p:nvPr/>
          </p:nvSpPr>
          <p:spPr bwMode="auto">
            <a:xfrm>
              <a:off x="6553201" y="3321050"/>
              <a:ext cx="87313" cy="87312"/>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38" name="Freeform 612"/>
            <p:cNvSpPr>
              <a:spLocks/>
            </p:cNvSpPr>
            <p:nvPr/>
          </p:nvSpPr>
          <p:spPr bwMode="auto">
            <a:xfrm>
              <a:off x="6510338" y="3429000"/>
              <a:ext cx="173038" cy="166687"/>
            </a:xfrm>
            <a:custGeom>
              <a:avLst/>
              <a:gdLst>
                <a:gd name="T0" fmla="*/ 96 w 96"/>
                <a:gd name="T1" fmla="*/ 92 h 92"/>
                <a:gd name="T2" fmla="*/ 88 w 96"/>
                <a:gd name="T3" fmla="*/ 92 h 92"/>
                <a:gd name="T4" fmla="*/ 88 w 96"/>
                <a:gd name="T5" fmla="*/ 24 h 92"/>
                <a:gd name="T6" fmla="*/ 72 w 96"/>
                <a:gd name="T7" fmla="*/ 8 h 92"/>
                <a:gd name="T8" fmla="*/ 24 w 96"/>
                <a:gd name="T9" fmla="*/ 8 h 92"/>
                <a:gd name="T10" fmla="*/ 8 w 96"/>
                <a:gd name="T11" fmla="*/ 24 h 92"/>
                <a:gd name="T12" fmla="*/ 8 w 96"/>
                <a:gd name="T13" fmla="*/ 92 h 92"/>
                <a:gd name="T14" fmla="*/ 0 w 96"/>
                <a:gd name="T15" fmla="*/ 92 h 92"/>
                <a:gd name="T16" fmla="*/ 0 w 96"/>
                <a:gd name="T17" fmla="*/ 24 h 92"/>
                <a:gd name="T18" fmla="*/ 24 w 96"/>
                <a:gd name="T19" fmla="*/ 0 h 92"/>
                <a:gd name="T20" fmla="*/ 72 w 96"/>
                <a:gd name="T21" fmla="*/ 0 h 92"/>
                <a:gd name="T22" fmla="*/ 96 w 96"/>
                <a:gd name="T23" fmla="*/ 24 h 92"/>
                <a:gd name="T24" fmla="*/ 96 w 96"/>
                <a:gd name="T25"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92">
                  <a:moveTo>
                    <a:pt x="96" y="92"/>
                  </a:moveTo>
                  <a:cubicBezTo>
                    <a:pt x="88" y="92"/>
                    <a:pt x="88" y="92"/>
                    <a:pt x="88" y="92"/>
                  </a:cubicBezTo>
                  <a:cubicBezTo>
                    <a:pt x="88" y="24"/>
                    <a:pt x="88" y="24"/>
                    <a:pt x="88" y="24"/>
                  </a:cubicBezTo>
                  <a:cubicBezTo>
                    <a:pt x="88" y="15"/>
                    <a:pt x="81" y="8"/>
                    <a:pt x="72" y="8"/>
                  </a:cubicBezTo>
                  <a:cubicBezTo>
                    <a:pt x="24" y="8"/>
                    <a:pt x="24" y="8"/>
                    <a:pt x="24" y="8"/>
                  </a:cubicBezTo>
                  <a:cubicBezTo>
                    <a:pt x="15" y="8"/>
                    <a:pt x="8" y="15"/>
                    <a:pt x="8" y="24"/>
                  </a:cubicBezTo>
                  <a:cubicBezTo>
                    <a:pt x="8" y="92"/>
                    <a:pt x="8" y="92"/>
                    <a:pt x="8" y="92"/>
                  </a:cubicBezTo>
                  <a:cubicBezTo>
                    <a:pt x="0" y="92"/>
                    <a:pt x="0" y="92"/>
                    <a:pt x="0" y="92"/>
                  </a:cubicBezTo>
                  <a:cubicBezTo>
                    <a:pt x="0" y="24"/>
                    <a:pt x="0" y="24"/>
                    <a:pt x="0" y="24"/>
                  </a:cubicBezTo>
                  <a:cubicBezTo>
                    <a:pt x="0" y="11"/>
                    <a:pt x="11" y="0"/>
                    <a:pt x="24" y="0"/>
                  </a:cubicBezTo>
                  <a:cubicBezTo>
                    <a:pt x="72" y="0"/>
                    <a:pt x="72" y="0"/>
                    <a:pt x="72" y="0"/>
                  </a:cubicBezTo>
                  <a:cubicBezTo>
                    <a:pt x="85" y="0"/>
                    <a:pt x="96" y="11"/>
                    <a:pt x="96" y="24"/>
                  </a:cubicBezTo>
                  <a:lnTo>
                    <a:pt x="96" y="9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541" name="Group 540"/>
          <p:cNvGrpSpPr>
            <a:grpSpLocks noChangeAspect="1"/>
          </p:cNvGrpSpPr>
          <p:nvPr/>
        </p:nvGrpSpPr>
        <p:grpSpPr>
          <a:xfrm>
            <a:off x="9697648" y="5697976"/>
            <a:ext cx="276225" cy="277177"/>
            <a:chOff x="7181851" y="2376488"/>
            <a:chExt cx="460375" cy="461962"/>
          </a:xfrm>
        </p:grpSpPr>
        <p:sp>
          <p:nvSpPr>
            <p:cNvPr id="542" name="Freeform 518"/>
            <p:cNvSpPr>
              <a:spLocks/>
            </p:cNvSpPr>
            <p:nvPr/>
          </p:nvSpPr>
          <p:spPr bwMode="auto">
            <a:xfrm>
              <a:off x="7224713" y="2376488"/>
              <a:ext cx="417513" cy="461962"/>
            </a:xfrm>
            <a:custGeom>
              <a:avLst/>
              <a:gdLst>
                <a:gd name="T0" fmla="*/ 160 w 232"/>
                <a:gd name="T1" fmla="*/ 256 h 256"/>
                <a:gd name="T2" fmla="*/ 152 w 232"/>
                <a:gd name="T3" fmla="*/ 256 h 256"/>
                <a:gd name="T4" fmla="*/ 152 w 232"/>
                <a:gd name="T5" fmla="*/ 204 h 256"/>
                <a:gd name="T6" fmla="*/ 180 w 232"/>
                <a:gd name="T7" fmla="*/ 204 h 256"/>
                <a:gd name="T8" fmla="*/ 200 w 232"/>
                <a:gd name="T9" fmla="*/ 184 h 256"/>
                <a:gd name="T10" fmla="*/ 200 w 232"/>
                <a:gd name="T11" fmla="*/ 144 h 256"/>
                <a:gd name="T12" fmla="*/ 224 w 232"/>
                <a:gd name="T13" fmla="*/ 144 h 256"/>
                <a:gd name="T14" fmla="*/ 224 w 232"/>
                <a:gd name="T15" fmla="*/ 141 h 256"/>
                <a:gd name="T16" fmla="*/ 200 w 232"/>
                <a:gd name="T17" fmla="*/ 89 h 256"/>
                <a:gd name="T18" fmla="*/ 200 w 232"/>
                <a:gd name="T19" fmla="*/ 88 h 256"/>
                <a:gd name="T20" fmla="*/ 120 w 232"/>
                <a:gd name="T21" fmla="*/ 8 h 256"/>
                <a:gd name="T22" fmla="*/ 40 w 232"/>
                <a:gd name="T23" fmla="*/ 88 h 256"/>
                <a:gd name="T24" fmla="*/ 57 w 232"/>
                <a:gd name="T25" fmla="*/ 151 h 256"/>
                <a:gd name="T26" fmla="*/ 72 w 232"/>
                <a:gd name="T27" fmla="*/ 208 h 256"/>
                <a:gd name="T28" fmla="*/ 72 w 232"/>
                <a:gd name="T29" fmla="*/ 236 h 256"/>
                <a:gd name="T30" fmla="*/ 52 w 232"/>
                <a:gd name="T31" fmla="*/ 256 h 256"/>
                <a:gd name="T32" fmla="*/ 20 w 232"/>
                <a:gd name="T33" fmla="*/ 256 h 256"/>
                <a:gd name="T34" fmla="*/ 0 w 232"/>
                <a:gd name="T35" fmla="*/ 236 h 256"/>
                <a:gd name="T36" fmla="*/ 0 w 232"/>
                <a:gd name="T37" fmla="*/ 128 h 256"/>
                <a:gd name="T38" fmla="*/ 8 w 232"/>
                <a:gd name="T39" fmla="*/ 128 h 256"/>
                <a:gd name="T40" fmla="*/ 8 w 232"/>
                <a:gd name="T41" fmla="*/ 236 h 256"/>
                <a:gd name="T42" fmla="*/ 20 w 232"/>
                <a:gd name="T43" fmla="*/ 248 h 256"/>
                <a:gd name="T44" fmla="*/ 52 w 232"/>
                <a:gd name="T45" fmla="*/ 248 h 256"/>
                <a:gd name="T46" fmla="*/ 64 w 232"/>
                <a:gd name="T47" fmla="*/ 236 h 256"/>
                <a:gd name="T48" fmla="*/ 64 w 232"/>
                <a:gd name="T49" fmla="*/ 208 h 256"/>
                <a:gd name="T50" fmla="*/ 49 w 232"/>
                <a:gd name="T51" fmla="*/ 154 h 256"/>
                <a:gd name="T52" fmla="*/ 32 w 232"/>
                <a:gd name="T53" fmla="*/ 88 h 256"/>
                <a:gd name="T54" fmla="*/ 120 w 232"/>
                <a:gd name="T55" fmla="*/ 0 h 256"/>
                <a:gd name="T56" fmla="*/ 208 w 232"/>
                <a:gd name="T57" fmla="*/ 87 h 256"/>
                <a:gd name="T58" fmla="*/ 232 w 232"/>
                <a:gd name="T59" fmla="*/ 139 h 256"/>
                <a:gd name="T60" fmla="*/ 232 w 232"/>
                <a:gd name="T61" fmla="*/ 152 h 256"/>
                <a:gd name="T62" fmla="*/ 208 w 232"/>
                <a:gd name="T63" fmla="*/ 152 h 256"/>
                <a:gd name="T64" fmla="*/ 208 w 232"/>
                <a:gd name="T65" fmla="*/ 184 h 256"/>
                <a:gd name="T66" fmla="*/ 180 w 232"/>
                <a:gd name="T67" fmla="*/ 212 h 256"/>
                <a:gd name="T68" fmla="*/ 160 w 232"/>
                <a:gd name="T69" fmla="*/ 212 h 256"/>
                <a:gd name="T70" fmla="*/ 160 w 232"/>
                <a:gd name="T7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2" h="256">
                  <a:moveTo>
                    <a:pt x="160" y="256"/>
                  </a:moveTo>
                  <a:cubicBezTo>
                    <a:pt x="152" y="256"/>
                    <a:pt x="152" y="256"/>
                    <a:pt x="152" y="256"/>
                  </a:cubicBezTo>
                  <a:cubicBezTo>
                    <a:pt x="152" y="204"/>
                    <a:pt x="152" y="204"/>
                    <a:pt x="152" y="204"/>
                  </a:cubicBezTo>
                  <a:cubicBezTo>
                    <a:pt x="180" y="204"/>
                    <a:pt x="180" y="204"/>
                    <a:pt x="180" y="204"/>
                  </a:cubicBezTo>
                  <a:cubicBezTo>
                    <a:pt x="191" y="204"/>
                    <a:pt x="200" y="195"/>
                    <a:pt x="200" y="184"/>
                  </a:cubicBezTo>
                  <a:cubicBezTo>
                    <a:pt x="200" y="144"/>
                    <a:pt x="200" y="144"/>
                    <a:pt x="200" y="144"/>
                  </a:cubicBezTo>
                  <a:cubicBezTo>
                    <a:pt x="224" y="144"/>
                    <a:pt x="224" y="144"/>
                    <a:pt x="224" y="144"/>
                  </a:cubicBezTo>
                  <a:cubicBezTo>
                    <a:pt x="224" y="141"/>
                    <a:pt x="224" y="141"/>
                    <a:pt x="224" y="141"/>
                  </a:cubicBezTo>
                  <a:cubicBezTo>
                    <a:pt x="200" y="89"/>
                    <a:pt x="200" y="89"/>
                    <a:pt x="200" y="89"/>
                  </a:cubicBezTo>
                  <a:cubicBezTo>
                    <a:pt x="200" y="88"/>
                    <a:pt x="200" y="88"/>
                    <a:pt x="200" y="88"/>
                  </a:cubicBezTo>
                  <a:cubicBezTo>
                    <a:pt x="200" y="44"/>
                    <a:pt x="164" y="8"/>
                    <a:pt x="120" y="8"/>
                  </a:cubicBezTo>
                  <a:cubicBezTo>
                    <a:pt x="76" y="8"/>
                    <a:pt x="40" y="44"/>
                    <a:pt x="40" y="88"/>
                  </a:cubicBezTo>
                  <a:cubicBezTo>
                    <a:pt x="40" y="111"/>
                    <a:pt x="49" y="131"/>
                    <a:pt x="57" y="151"/>
                  </a:cubicBezTo>
                  <a:cubicBezTo>
                    <a:pt x="65" y="170"/>
                    <a:pt x="72" y="188"/>
                    <a:pt x="72" y="208"/>
                  </a:cubicBezTo>
                  <a:cubicBezTo>
                    <a:pt x="72" y="236"/>
                    <a:pt x="72" y="236"/>
                    <a:pt x="72" y="236"/>
                  </a:cubicBezTo>
                  <a:cubicBezTo>
                    <a:pt x="72" y="247"/>
                    <a:pt x="63" y="256"/>
                    <a:pt x="52" y="256"/>
                  </a:cubicBezTo>
                  <a:cubicBezTo>
                    <a:pt x="20" y="256"/>
                    <a:pt x="20" y="256"/>
                    <a:pt x="20" y="256"/>
                  </a:cubicBezTo>
                  <a:cubicBezTo>
                    <a:pt x="9" y="256"/>
                    <a:pt x="0" y="247"/>
                    <a:pt x="0" y="236"/>
                  </a:cubicBezTo>
                  <a:cubicBezTo>
                    <a:pt x="0" y="128"/>
                    <a:pt x="0" y="128"/>
                    <a:pt x="0" y="128"/>
                  </a:cubicBezTo>
                  <a:cubicBezTo>
                    <a:pt x="8" y="128"/>
                    <a:pt x="8" y="128"/>
                    <a:pt x="8" y="128"/>
                  </a:cubicBezTo>
                  <a:cubicBezTo>
                    <a:pt x="8" y="236"/>
                    <a:pt x="8" y="236"/>
                    <a:pt x="8" y="236"/>
                  </a:cubicBezTo>
                  <a:cubicBezTo>
                    <a:pt x="8" y="243"/>
                    <a:pt x="13" y="248"/>
                    <a:pt x="20" y="248"/>
                  </a:cubicBezTo>
                  <a:cubicBezTo>
                    <a:pt x="52" y="248"/>
                    <a:pt x="52" y="248"/>
                    <a:pt x="52" y="248"/>
                  </a:cubicBezTo>
                  <a:cubicBezTo>
                    <a:pt x="59" y="248"/>
                    <a:pt x="64" y="243"/>
                    <a:pt x="64" y="236"/>
                  </a:cubicBezTo>
                  <a:cubicBezTo>
                    <a:pt x="64" y="208"/>
                    <a:pt x="64" y="208"/>
                    <a:pt x="64" y="208"/>
                  </a:cubicBezTo>
                  <a:cubicBezTo>
                    <a:pt x="64" y="190"/>
                    <a:pt x="57" y="172"/>
                    <a:pt x="49" y="154"/>
                  </a:cubicBezTo>
                  <a:cubicBezTo>
                    <a:pt x="41" y="134"/>
                    <a:pt x="32" y="113"/>
                    <a:pt x="32" y="88"/>
                  </a:cubicBezTo>
                  <a:cubicBezTo>
                    <a:pt x="32" y="39"/>
                    <a:pt x="72" y="0"/>
                    <a:pt x="120" y="0"/>
                  </a:cubicBezTo>
                  <a:cubicBezTo>
                    <a:pt x="168" y="0"/>
                    <a:pt x="208" y="39"/>
                    <a:pt x="208" y="87"/>
                  </a:cubicBezTo>
                  <a:cubicBezTo>
                    <a:pt x="232" y="139"/>
                    <a:pt x="232" y="139"/>
                    <a:pt x="232" y="139"/>
                  </a:cubicBezTo>
                  <a:cubicBezTo>
                    <a:pt x="232" y="152"/>
                    <a:pt x="232" y="152"/>
                    <a:pt x="232" y="152"/>
                  </a:cubicBezTo>
                  <a:cubicBezTo>
                    <a:pt x="208" y="152"/>
                    <a:pt x="208" y="152"/>
                    <a:pt x="208" y="152"/>
                  </a:cubicBezTo>
                  <a:cubicBezTo>
                    <a:pt x="208" y="184"/>
                    <a:pt x="208" y="184"/>
                    <a:pt x="208" y="184"/>
                  </a:cubicBezTo>
                  <a:cubicBezTo>
                    <a:pt x="208" y="199"/>
                    <a:pt x="196" y="212"/>
                    <a:pt x="180" y="212"/>
                  </a:cubicBezTo>
                  <a:cubicBezTo>
                    <a:pt x="160" y="212"/>
                    <a:pt x="160" y="212"/>
                    <a:pt x="160" y="212"/>
                  </a:cubicBezTo>
                  <a:lnTo>
                    <a:pt x="16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3" name="Rectangle 519"/>
            <p:cNvSpPr>
              <a:spLocks noChangeArrowheads="1"/>
            </p:cNvSpPr>
            <p:nvPr/>
          </p:nvSpPr>
          <p:spPr bwMode="auto">
            <a:xfrm>
              <a:off x="7196138" y="2484438"/>
              <a:ext cx="14288" cy="508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4" name="Rectangle 520"/>
            <p:cNvSpPr>
              <a:spLocks noChangeArrowheads="1"/>
            </p:cNvSpPr>
            <p:nvPr/>
          </p:nvSpPr>
          <p:spPr bwMode="auto">
            <a:xfrm>
              <a:off x="7239001" y="2484438"/>
              <a:ext cx="14288" cy="508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5" name="Rectangle 521"/>
            <p:cNvSpPr>
              <a:spLocks noChangeArrowheads="1"/>
            </p:cNvSpPr>
            <p:nvPr/>
          </p:nvSpPr>
          <p:spPr bwMode="auto">
            <a:xfrm>
              <a:off x="7224713" y="25574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6" name="Freeform 522"/>
            <p:cNvSpPr>
              <a:spLocks/>
            </p:cNvSpPr>
            <p:nvPr/>
          </p:nvSpPr>
          <p:spPr bwMode="auto">
            <a:xfrm>
              <a:off x="7181851" y="2528888"/>
              <a:ext cx="85725" cy="85725"/>
            </a:xfrm>
            <a:custGeom>
              <a:avLst/>
              <a:gdLst>
                <a:gd name="T0" fmla="*/ 36 w 48"/>
                <a:gd name="T1" fmla="*/ 48 h 48"/>
                <a:gd name="T2" fmla="*/ 20 w 48"/>
                <a:gd name="T3" fmla="*/ 48 h 48"/>
                <a:gd name="T4" fmla="*/ 8 w 48"/>
                <a:gd name="T5" fmla="*/ 36 h 48"/>
                <a:gd name="T6" fmla="*/ 8 w 48"/>
                <a:gd name="T7" fmla="*/ 16 h 48"/>
                <a:gd name="T8" fmla="*/ 16 w 48"/>
                <a:gd name="T9" fmla="*/ 16 h 48"/>
                <a:gd name="T10" fmla="*/ 16 w 48"/>
                <a:gd name="T11" fmla="*/ 36 h 48"/>
                <a:gd name="T12" fmla="*/ 20 w 48"/>
                <a:gd name="T13" fmla="*/ 40 h 48"/>
                <a:gd name="T14" fmla="*/ 36 w 48"/>
                <a:gd name="T15" fmla="*/ 40 h 48"/>
                <a:gd name="T16" fmla="*/ 40 w 48"/>
                <a:gd name="T17" fmla="*/ 36 h 48"/>
                <a:gd name="T18" fmla="*/ 40 w 48"/>
                <a:gd name="T19" fmla="*/ 8 h 48"/>
                <a:gd name="T20" fmla="*/ 0 w 48"/>
                <a:gd name="T21" fmla="*/ 8 h 48"/>
                <a:gd name="T22" fmla="*/ 0 w 48"/>
                <a:gd name="T23" fmla="*/ 0 h 48"/>
                <a:gd name="T24" fmla="*/ 48 w 48"/>
                <a:gd name="T25" fmla="*/ 0 h 48"/>
                <a:gd name="T26" fmla="*/ 48 w 48"/>
                <a:gd name="T27" fmla="*/ 36 h 48"/>
                <a:gd name="T28" fmla="*/ 36 w 48"/>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48">
                  <a:moveTo>
                    <a:pt x="36" y="48"/>
                  </a:moveTo>
                  <a:cubicBezTo>
                    <a:pt x="20" y="48"/>
                    <a:pt x="20" y="48"/>
                    <a:pt x="20" y="48"/>
                  </a:cubicBezTo>
                  <a:cubicBezTo>
                    <a:pt x="13" y="48"/>
                    <a:pt x="8" y="43"/>
                    <a:pt x="8" y="36"/>
                  </a:cubicBezTo>
                  <a:cubicBezTo>
                    <a:pt x="8" y="16"/>
                    <a:pt x="8" y="16"/>
                    <a:pt x="8" y="16"/>
                  </a:cubicBezTo>
                  <a:cubicBezTo>
                    <a:pt x="16" y="16"/>
                    <a:pt x="16" y="16"/>
                    <a:pt x="16" y="16"/>
                  </a:cubicBezTo>
                  <a:cubicBezTo>
                    <a:pt x="16" y="36"/>
                    <a:pt x="16" y="36"/>
                    <a:pt x="16" y="36"/>
                  </a:cubicBezTo>
                  <a:cubicBezTo>
                    <a:pt x="16" y="38"/>
                    <a:pt x="18" y="40"/>
                    <a:pt x="20" y="40"/>
                  </a:cubicBezTo>
                  <a:cubicBezTo>
                    <a:pt x="36" y="40"/>
                    <a:pt x="36" y="40"/>
                    <a:pt x="36" y="40"/>
                  </a:cubicBezTo>
                  <a:cubicBezTo>
                    <a:pt x="38" y="40"/>
                    <a:pt x="40" y="38"/>
                    <a:pt x="40" y="36"/>
                  </a:cubicBezTo>
                  <a:cubicBezTo>
                    <a:pt x="40" y="8"/>
                    <a:pt x="40" y="8"/>
                    <a:pt x="40" y="8"/>
                  </a:cubicBezTo>
                  <a:cubicBezTo>
                    <a:pt x="0" y="8"/>
                    <a:pt x="0" y="8"/>
                    <a:pt x="0" y="8"/>
                  </a:cubicBezTo>
                  <a:cubicBezTo>
                    <a:pt x="0" y="0"/>
                    <a:pt x="0" y="0"/>
                    <a:pt x="0" y="0"/>
                  </a:cubicBezTo>
                  <a:cubicBezTo>
                    <a:pt x="48" y="0"/>
                    <a:pt x="48" y="0"/>
                    <a:pt x="48" y="0"/>
                  </a:cubicBezTo>
                  <a:cubicBezTo>
                    <a:pt x="48" y="36"/>
                    <a:pt x="48" y="36"/>
                    <a:pt x="48" y="36"/>
                  </a:cubicBezTo>
                  <a:cubicBezTo>
                    <a:pt x="48" y="43"/>
                    <a:pt x="43" y="48"/>
                    <a:pt x="36" y="4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7" name="Rectangle 523"/>
            <p:cNvSpPr>
              <a:spLocks noChangeArrowheads="1"/>
            </p:cNvSpPr>
            <p:nvPr/>
          </p:nvSpPr>
          <p:spPr bwMode="auto">
            <a:xfrm>
              <a:off x="7434263" y="26717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5" name="Rectangle 524"/>
            <p:cNvSpPr>
              <a:spLocks noChangeArrowheads="1"/>
            </p:cNvSpPr>
            <p:nvPr/>
          </p:nvSpPr>
          <p:spPr bwMode="auto">
            <a:xfrm>
              <a:off x="7434263" y="2643188"/>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6" name="Freeform 525"/>
            <p:cNvSpPr>
              <a:spLocks noEditPoints="1"/>
            </p:cNvSpPr>
            <p:nvPr/>
          </p:nvSpPr>
          <p:spPr bwMode="auto">
            <a:xfrm>
              <a:off x="7405688" y="2441576"/>
              <a:ext cx="71438" cy="187325"/>
            </a:xfrm>
            <a:custGeom>
              <a:avLst/>
              <a:gdLst>
                <a:gd name="T0" fmla="*/ 20 w 40"/>
                <a:gd name="T1" fmla="*/ 104 h 104"/>
                <a:gd name="T2" fmla="*/ 0 w 40"/>
                <a:gd name="T3" fmla="*/ 52 h 104"/>
                <a:gd name="T4" fmla="*/ 20 w 40"/>
                <a:gd name="T5" fmla="*/ 0 h 104"/>
                <a:gd name="T6" fmla="*/ 40 w 40"/>
                <a:gd name="T7" fmla="*/ 52 h 104"/>
                <a:gd name="T8" fmla="*/ 20 w 40"/>
                <a:gd name="T9" fmla="*/ 104 h 104"/>
                <a:gd name="T10" fmla="*/ 20 w 40"/>
                <a:gd name="T11" fmla="*/ 8 h 104"/>
                <a:gd name="T12" fmla="*/ 8 w 40"/>
                <a:gd name="T13" fmla="*/ 52 h 104"/>
                <a:gd name="T14" fmla="*/ 20 w 40"/>
                <a:gd name="T15" fmla="*/ 96 h 104"/>
                <a:gd name="T16" fmla="*/ 32 w 40"/>
                <a:gd name="T17" fmla="*/ 52 h 104"/>
                <a:gd name="T18" fmla="*/ 20 w 40"/>
                <a:gd name="T19" fmla="*/ 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04">
                  <a:moveTo>
                    <a:pt x="20" y="104"/>
                  </a:moveTo>
                  <a:cubicBezTo>
                    <a:pt x="7" y="104"/>
                    <a:pt x="0" y="78"/>
                    <a:pt x="0" y="52"/>
                  </a:cubicBezTo>
                  <a:cubicBezTo>
                    <a:pt x="0" y="26"/>
                    <a:pt x="7" y="0"/>
                    <a:pt x="20" y="0"/>
                  </a:cubicBezTo>
                  <a:cubicBezTo>
                    <a:pt x="33" y="0"/>
                    <a:pt x="40" y="26"/>
                    <a:pt x="40" y="52"/>
                  </a:cubicBezTo>
                  <a:cubicBezTo>
                    <a:pt x="40" y="78"/>
                    <a:pt x="33" y="104"/>
                    <a:pt x="20" y="104"/>
                  </a:cubicBezTo>
                  <a:close/>
                  <a:moveTo>
                    <a:pt x="20" y="8"/>
                  </a:moveTo>
                  <a:cubicBezTo>
                    <a:pt x="16" y="8"/>
                    <a:pt x="8" y="24"/>
                    <a:pt x="8" y="52"/>
                  </a:cubicBezTo>
                  <a:cubicBezTo>
                    <a:pt x="8" y="80"/>
                    <a:pt x="16" y="96"/>
                    <a:pt x="20" y="96"/>
                  </a:cubicBezTo>
                  <a:cubicBezTo>
                    <a:pt x="24" y="96"/>
                    <a:pt x="32" y="80"/>
                    <a:pt x="32" y="52"/>
                  </a:cubicBezTo>
                  <a:cubicBezTo>
                    <a:pt x="32" y="24"/>
                    <a:pt x="24"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7" name="Freeform 526"/>
            <p:cNvSpPr>
              <a:spLocks noEditPoints="1"/>
            </p:cNvSpPr>
            <p:nvPr/>
          </p:nvSpPr>
          <p:spPr bwMode="auto">
            <a:xfrm>
              <a:off x="7354888" y="2468563"/>
              <a:ext cx="179388" cy="123825"/>
            </a:xfrm>
            <a:custGeom>
              <a:avLst/>
              <a:gdLst>
                <a:gd name="T0" fmla="*/ 16 w 100"/>
                <a:gd name="T1" fmla="*/ 69 h 69"/>
                <a:gd name="T2" fmla="*/ 3 w 100"/>
                <a:gd name="T3" fmla="*/ 63 h 69"/>
                <a:gd name="T4" fmla="*/ 10 w 100"/>
                <a:gd name="T5" fmla="*/ 42 h 69"/>
                <a:gd name="T6" fmla="*/ 38 w 100"/>
                <a:gd name="T7" fmla="*/ 20 h 69"/>
                <a:gd name="T8" fmla="*/ 93 w 100"/>
                <a:gd name="T9" fmla="*/ 11 h 69"/>
                <a:gd name="T10" fmla="*/ 58 w 100"/>
                <a:gd name="T11" fmla="*/ 54 h 69"/>
                <a:gd name="T12" fmla="*/ 25 w 100"/>
                <a:gd name="T13" fmla="*/ 68 h 69"/>
                <a:gd name="T14" fmla="*/ 16 w 100"/>
                <a:gd name="T15" fmla="*/ 69 h 69"/>
                <a:gd name="T16" fmla="*/ 80 w 100"/>
                <a:gd name="T17" fmla="*/ 13 h 69"/>
                <a:gd name="T18" fmla="*/ 42 w 100"/>
                <a:gd name="T19" fmla="*/ 27 h 69"/>
                <a:gd name="T20" fmla="*/ 16 w 100"/>
                <a:gd name="T21" fmla="*/ 47 h 69"/>
                <a:gd name="T22" fmla="*/ 10 w 100"/>
                <a:gd name="T23" fmla="*/ 59 h 69"/>
                <a:gd name="T24" fmla="*/ 24 w 100"/>
                <a:gd name="T25" fmla="*/ 60 h 69"/>
                <a:gd name="T26" fmla="*/ 54 w 100"/>
                <a:gd name="T27" fmla="*/ 47 h 69"/>
                <a:gd name="T28" fmla="*/ 54 w 100"/>
                <a:gd name="T29" fmla="*/ 47 h 69"/>
                <a:gd name="T30" fmla="*/ 86 w 100"/>
                <a:gd name="T31" fmla="*/ 15 h 69"/>
                <a:gd name="T32" fmla="*/ 80 w 100"/>
                <a:gd name="T33" fmla="*/ 1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0" h="69">
                  <a:moveTo>
                    <a:pt x="16" y="69"/>
                  </a:moveTo>
                  <a:cubicBezTo>
                    <a:pt x="8" y="69"/>
                    <a:pt x="5" y="66"/>
                    <a:pt x="3" y="63"/>
                  </a:cubicBezTo>
                  <a:cubicBezTo>
                    <a:pt x="1" y="59"/>
                    <a:pt x="0" y="52"/>
                    <a:pt x="10" y="42"/>
                  </a:cubicBezTo>
                  <a:cubicBezTo>
                    <a:pt x="17" y="34"/>
                    <a:pt x="27" y="26"/>
                    <a:pt x="38" y="20"/>
                  </a:cubicBezTo>
                  <a:cubicBezTo>
                    <a:pt x="60" y="7"/>
                    <a:pt x="87" y="0"/>
                    <a:pt x="93" y="11"/>
                  </a:cubicBezTo>
                  <a:cubicBezTo>
                    <a:pt x="100" y="22"/>
                    <a:pt x="80" y="41"/>
                    <a:pt x="58" y="54"/>
                  </a:cubicBezTo>
                  <a:cubicBezTo>
                    <a:pt x="47" y="61"/>
                    <a:pt x="35" y="66"/>
                    <a:pt x="25" y="68"/>
                  </a:cubicBezTo>
                  <a:cubicBezTo>
                    <a:pt x="22" y="68"/>
                    <a:pt x="19" y="69"/>
                    <a:pt x="16" y="69"/>
                  </a:cubicBezTo>
                  <a:close/>
                  <a:moveTo>
                    <a:pt x="80" y="13"/>
                  </a:moveTo>
                  <a:cubicBezTo>
                    <a:pt x="73" y="13"/>
                    <a:pt x="59" y="17"/>
                    <a:pt x="42" y="27"/>
                  </a:cubicBezTo>
                  <a:cubicBezTo>
                    <a:pt x="31" y="33"/>
                    <a:pt x="22" y="40"/>
                    <a:pt x="16" y="47"/>
                  </a:cubicBezTo>
                  <a:cubicBezTo>
                    <a:pt x="10" y="54"/>
                    <a:pt x="9" y="58"/>
                    <a:pt x="10" y="59"/>
                  </a:cubicBezTo>
                  <a:cubicBezTo>
                    <a:pt x="11" y="60"/>
                    <a:pt x="14" y="62"/>
                    <a:pt x="24" y="60"/>
                  </a:cubicBezTo>
                  <a:cubicBezTo>
                    <a:pt x="33" y="58"/>
                    <a:pt x="43" y="54"/>
                    <a:pt x="54" y="47"/>
                  </a:cubicBezTo>
                  <a:cubicBezTo>
                    <a:pt x="54" y="47"/>
                    <a:pt x="54" y="47"/>
                    <a:pt x="54" y="47"/>
                  </a:cubicBezTo>
                  <a:cubicBezTo>
                    <a:pt x="79" y="33"/>
                    <a:pt x="88" y="19"/>
                    <a:pt x="86" y="15"/>
                  </a:cubicBezTo>
                  <a:cubicBezTo>
                    <a:pt x="86" y="14"/>
                    <a:pt x="84" y="13"/>
                    <a:pt x="80" y="1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8" name="Freeform 527"/>
            <p:cNvSpPr>
              <a:spLocks noEditPoints="1"/>
            </p:cNvSpPr>
            <p:nvPr/>
          </p:nvSpPr>
          <p:spPr bwMode="auto">
            <a:xfrm>
              <a:off x="7348538" y="2468563"/>
              <a:ext cx="185738" cy="123825"/>
            </a:xfrm>
            <a:custGeom>
              <a:avLst/>
              <a:gdLst>
                <a:gd name="T0" fmla="*/ 83 w 103"/>
                <a:gd name="T1" fmla="*/ 69 h 69"/>
                <a:gd name="T2" fmla="*/ 41 w 103"/>
                <a:gd name="T3" fmla="*/ 54 h 69"/>
                <a:gd name="T4" fmla="*/ 6 w 103"/>
                <a:gd name="T5" fmla="*/ 11 h 69"/>
                <a:gd name="T6" fmla="*/ 61 w 103"/>
                <a:gd name="T7" fmla="*/ 20 h 69"/>
                <a:gd name="T8" fmla="*/ 61 w 103"/>
                <a:gd name="T9" fmla="*/ 20 h 69"/>
                <a:gd name="T10" fmla="*/ 96 w 103"/>
                <a:gd name="T11" fmla="*/ 63 h 69"/>
                <a:gd name="T12" fmla="*/ 83 w 103"/>
                <a:gd name="T13" fmla="*/ 69 h 69"/>
                <a:gd name="T14" fmla="*/ 19 w 103"/>
                <a:gd name="T15" fmla="*/ 13 h 69"/>
                <a:gd name="T16" fmla="*/ 13 w 103"/>
                <a:gd name="T17" fmla="*/ 15 h 69"/>
                <a:gd name="T18" fmla="*/ 45 w 103"/>
                <a:gd name="T19" fmla="*/ 47 h 69"/>
                <a:gd name="T20" fmla="*/ 89 w 103"/>
                <a:gd name="T21" fmla="*/ 59 h 69"/>
                <a:gd name="T22" fmla="*/ 57 w 103"/>
                <a:gd name="T23" fmla="*/ 27 h 69"/>
                <a:gd name="T24" fmla="*/ 57 w 103"/>
                <a:gd name="T25" fmla="*/ 27 h 69"/>
                <a:gd name="T26" fmla="*/ 19 w 103"/>
                <a:gd name="T27" fmla="*/ 1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69">
                  <a:moveTo>
                    <a:pt x="83" y="69"/>
                  </a:moveTo>
                  <a:cubicBezTo>
                    <a:pt x="72" y="69"/>
                    <a:pt x="56" y="63"/>
                    <a:pt x="41" y="54"/>
                  </a:cubicBezTo>
                  <a:cubicBezTo>
                    <a:pt x="19" y="41"/>
                    <a:pt x="0" y="22"/>
                    <a:pt x="6" y="11"/>
                  </a:cubicBezTo>
                  <a:cubicBezTo>
                    <a:pt x="13" y="0"/>
                    <a:pt x="39" y="7"/>
                    <a:pt x="61" y="20"/>
                  </a:cubicBezTo>
                  <a:cubicBezTo>
                    <a:pt x="61" y="20"/>
                    <a:pt x="61" y="20"/>
                    <a:pt x="61" y="20"/>
                  </a:cubicBezTo>
                  <a:cubicBezTo>
                    <a:pt x="83" y="33"/>
                    <a:pt x="103" y="52"/>
                    <a:pt x="96" y="63"/>
                  </a:cubicBezTo>
                  <a:cubicBezTo>
                    <a:pt x="94" y="67"/>
                    <a:pt x="89" y="69"/>
                    <a:pt x="83" y="69"/>
                  </a:cubicBezTo>
                  <a:close/>
                  <a:moveTo>
                    <a:pt x="19" y="13"/>
                  </a:moveTo>
                  <a:cubicBezTo>
                    <a:pt x="16" y="13"/>
                    <a:pt x="14" y="14"/>
                    <a:pt x="13" y="15"/>
                  </a:cubicBezTo>
                  <a:cubicBezTo>
                    <a:pt x="11" y="19"/>
                    <a:pt x="20" y="33"/>
                    <a:pt x="45" y="47"/>
                  </a:cubicBezTo>
                  <a:cubicBezTo>
                    <a:pt x="70" y="62"/>
                    <a:pt x="87" y="63"/>
                    <a:pt x="89" y="59"/>
                  </a:cubicBezTo>
                  <a:cubicBezTo>
                    <a:pt x="91" y="55"/>
                    <a:pt x="82" y="41"/>
                    <a:pt x="57" y="27"/>
                  </a:cubicBezTo>
                  <a:cubicBezTo>
                    <a:pt x="57" y="27"/>
                    <a:pt x="57" y="27"/>
                    <a:pt x="57" y="27"/>
                  </a:cubicBezTo>
                  <a:cubicBezTo>
                    <a:pt x="40" y="17"/>
                    <a:pt x="26" y="13"/>
                    <a:pt x="19" y="1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9" name="Freeform 528"/>
            <p:cNvSpPr>
              <a:spLocks/>
            </p:cNvSpPr>
            <p:nvPr/>
          </p:nvSpPr>
          <p:spPr bwMode="auto">
            <a:xfrm>
              <a:off x="7434263" y="2701926"/>
              <a:ext cx="71438" cy="57150"/>
            </a:xfrm>
            <a:custGeom>
              <a:avLst/>
              <a:gdLst>
                <a:gd name="T0" fmla="*/ 40 w 40"/>
                <a:gd name="T1" fmla="*/ 32 h 32"/>
                <a:gd name="T2" fmla="*/ 20 w 40"/>
                <a:gd name="T3" fmla="*/ 32 h 32"/>
                <a:gd name="T4" fmla="*/ 0 w 40"/>
                <a:gd name="T5" fmla="*/ 12 h 32"/>
                <a:gd name="T6" fmla="*/ 0 w 40"/>
                <a:gd name="T7" fmla="*/ 0 h 32"/>
                <a:gd name="T8" fmla="*/ 8 w 40"/>
                <a:gd name="T9" fmla="*/ 0 h 32"/>
                <a:gd name="T10" fmla="*/ 8 w 40"/>
                <a:gd name="T11" fmla="*/ 12 h 32"/>
                <a:gd name="T12" fmla="*/ 20 w 40"/>
                <a:gd name="T13" fmla="*/ 24 h 32"/>
                <a:gd name="T14" fmla="*/ 40 w 40"/>
                <a:gd name="T15" fmla="*/ 24 h 32"/>
                <a:gd name="T16" fmla="*/ 40 w 40"/>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2">
                  <a:moveTo>
                    <a:pt x="40" y="32"/>
                  </a:moveTo>
                  <a:cubicBezTo>
                    <a:pt x="20" y="32"/>
                    <a:pt x="20" y="32"/>
                    <a:pt x="20" y="32"/>
                  </a:cubicBezTo>
                  <a:cubicBezTo>
                    <a:pt x="9" y="32"/>
                    <a:pt x="0" y="23"/>
                    <a:pt x="0" y="12"/>
                  </a:cubicBezTo>
                  <a:cubicBezTo>
                    <a:pt x="0" y="0"/>
                    <a:pt x="0" y="0"/>
                    <a:pt x="0" y="0"/>
                  </a:cubicBezTo>
                  <a:cubicBezTo>
                    <a:pt x="8" y="0"/>
                    <a:pt x="8" y="0"/>
                    <a:pt x="8" y="0"/>
                  </a:cubicBezTo>
                  <a:cubicBezTo>
                    <a:pt x="8" y="12"/>
                    <a:pt x="8" y="12"/>
                    <a:pt x="8" y="12"/>
                  </a:cubicBezTo>
                  <a:cubicBezTo>
                    <a:pt x="8" y="19"/>
                    <a:pt x="13" y="24"/>
                    <a:pt x="20" y="24"/>
                  </a:cubicBezTo>
                  <a:cubicBezTo>
                    <a:pt x="40" y="24"/>
                    <a:pt x="40" y="24"/>
                    <a:pt x="40" y="24"/>
                  </a:cubicBezTo>
                  <a:lnTo>
                    <a:pt x="40"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90" name="Group 589"/>
          <p:cNvGrpSpPr>
            <a:grpSpLocks noChangeAspect="1"/>
          </p:cNvGrpSpPr>
          <p:nvPr/>
        </p:nvGrpSpPr>
        <p:grpSpPr>
          <a:xfrm>
            <a:off x="7273884" y="5888157"/>
            <a:ext cx="241935" cy="277178"/>
            <a:chOff x="6424613" y="2382838"/>
            <a:chExt cx="403225" cy="461963"/>
          </a:xfrm>
        </p:grpSpPr>
        <p:sp>
          <p:nvSpPr>
            <p:cNvPr id="591" name="Rectangle 148"/>
            <p:cNvSpPr>
              <a:spLocks noChangeArrowheads="1"/>
            </p:cNvSpPr>
            <p:nvPr/>
          </p:nvSpPr>
          <p:spPr bwMode="auto">
            <a:xfrm>
              <a:off x="6669088" y="2751138"/>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2" name="Freeform 149"/>
            <p:cNvSpPr>
              <a:spLocks/>
            </p:cNvSpPr>
            <p:nvPr/>
          </p:nvSpPr>
          <p:spPr bwMode="auto">
            <a:xfrm>
              <a:off x="6580188" y="2382838"/>
              <a:ext cx="247650" cy="461963"/>
            </a:xfrm>
            <a:custGeom>
              <a:avLst/>
              <a:gdLst>
                <a:gd name="T0" fmla="*/ 65 w 137"/>
                <a:gd name="T1" fmla="*/ 256 h 256"/>
                <a:gd name="T2" fmla="*/ 57 w 137"/>
                <a:gd name="T3" fmla="*/ 256 h 256"/>
                <a:gd name="T4" fmla="*/ 57 w 137"/>
                <a:gd name="T5" fmla="*/ 208 h 256"/>
                <a:gd name="T6" fmla="*/ 61 w 137"/>
                <a:gd name="T7" fmla="*/ 204 h 256"/>
                <a:gd name="T8" fmla="*/ 85 w 137"/>
                <a:gd name="T9" fmla="*/ 204 h 256"/>
                <a:gd name="T10" fmla="*/ 105 w 137"/>
                <a:gd name="T11" fmla="*/ 184 h 256"/>
                <a:gd name="T12" fmla="*/ 105 w 137"/>
                <a:gd name="T13" fmla="*/ 148 h 256"/>
                <a:gd name="T14" fmla="*/ 109 w 137"/>
                <a:gd name="T15" fmla="*/ 144 h 256"/>
                <a:gd name="T16" fmla="*/ 129 w 137"/>
                <a:gd name="T17" fmla="*/ 144 h 256"/>
                <a:gd name="T18" fmla="*/ 129 w 137"/>
                <a:gd name="T19" fmla="*/ 141 h 256"/>
                <a:gd name="T20" fmla="*/ 105 w 137"/>
                <a:gd name="T21" fmla="*/ 90 h 256"/>
                <a:gd name="T22" fmla="*/ 105 w 137"/>
                <a:gd name="T23" fmla="*/ 88 h 256"/>
                <a:gd name="T24" fmla="*/ 25 w 137"/>
                <a:gd name="T25" fmla="*/ 8 h 256"/>
                <a:gd name="T26" fmla="*/ 2 w 137"/>
                <a:gd name="T27" fmla="*/ 11 h 256"/>
                <a:gd name="T28" fmla="*/ 0 w 137"/>
                <a:gd name="T29" fmla="*/ 4 h 256"/>
                <a:gd name="T30" fmla="*/ 25 w 137"/>
                <a:gd name="T31" fmla="*/ 0 h 256"/>
                <a:gd name="T32" fmla="*/ 113 w 137"/>
                <a:gd name="T33" fmla="*/ 87 h 256"/>
                <a:gd name="T34" fmla="*/ 137 w 137"/>
                <a:gd name="T35" fmla="*/ 138 h 256"/>
                <a:gd name="T36" fmla="*/ 137 w 137"/>
                <a:gd name="T37" fmla="*/ 140 h 256"/>
                <a:gd name="T38" fmla="*/ 137 w 137"/>
                <a:gd name="T39" fmla="*/ 148 h 256"/>
                <a:gd name="T40" fmla="*/ 133 w 137"/>
                <a:gd name="T41" fmla="*/ 152 h 256"/>
                <a:gd name="T42" fmla="*/ 113 w 137"/>
                <a:gd name="T43" fmla="*/ 152 h 256"/>
                <a:gd name="T44" fmla="*/ 113 w 137"/>
                <a:gd name="T45" fmla="*/ 184 h 256"/>
                <a:gd name="T46" fmla="*/ 85 w 137"/>
                <a:gd name="T47" fmla="*/ 212 h 256"/>
                <a:gd name="T48" fmla="*/ 65 w 137"/>
                <a:gd name="T49" fmla="*/ 212 h 256"/>
                <a:gd name="T50" fmla="*/ 65 w 137"/>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7" h="256">
                  <a:moveTo>
                    <a:pt x="65" y="256"/>
                  </a:moveTo>
                  <a:cubicBezTo>
                    <a:pt x="57" y="256"/>
                    <a:pt x="57" y="256"/>
                    <a:pt x="57" y="256"/>
                  </a:cubicBezTo>
                  <a:cubicBezTo>
                    <a:pt x="57" y="208"/>
                    <a:pt x="57" y="208"/>
                    <a:pt x="57" y="208"/>
                  </a:cubicBezTo>
                  <a:cubicBezTo>
                    <a:pt x="57" y="206"/>
                    <a:pt x="59" y="204"/>
                    <a:pt x="61" y="204"/>
                  </a:cubicBezTo>
                  <a:cubicBezTo>
                    <a:pt x="85" y="204"/>
                    <a:pt x="85" y="204"/>
                    <a:pt x="85" y="204"/>
                  </a:cubicBezTo>
                  <a:cubicBezTo>
                    <a:pt x="96" y="204"/>
                    <a:pt x="105" y="195"/>
                    <a:pt x="105" y="184"/>
                  </a:cubicBezTo>
                  <a:cubicBezTo>
                    <a:pt x="105" y="148"/>
                    <a:pt x="105" y="148"/>
                    <a:pt x="105" y="148"/>
                  </a:cubicBezTo>
                  <a:cubicBezTo>
                    <a:pt x="105" y="146"/>
                    <a:pt x="107" y="144"/>
                    <a:pt x="109" y="144"/>
                  </a:cubicBezTo>
                  <a:cubicBezTo>
                    <a:pt x="129" y="144"/>
                    <a:pt x="129" y="144"/>
                    <a:pt x="129" y="144"/>
                  </a:cubicBezTo>
                  <a:cubicBezTo>
                    <a:pt x="129" y="141"/>
                    <a:pt x="129" y="141"/>
                    <a:pt x="129" y="141"/>
                  </a:cubicBezTo>
                  <a:cubicBezTo>
                    <a:pt x="105" y="90"/>
                    <a:pt x="105" y="90"/>
                    <a:pt x="105" y="90"/>
                  </a:cubicBezTo>
                  <a:cubicBezTo>
                    <a:pt x="105" y="89"/>
                    <a:pt x="105" y="89"/>
                    <a:pt x="105" y="88"/>
                  </a:cubicBezTo>
                  <a:cubicBezTo>
                    <a:pt x="105" y="44"/>
                    <a:pt x="69" y="8"/>
                    <a:pt x="25" y="8"/>
                  </a:cubicBezTo>
                  <a:cubicBezTo>
                    <a:pt x="17" y="8"/>
                    <a:pt x="10" y="9"/>
                    <a:pt x="2" y="11"/>
                  </a:cubicBezTo>
                  <a:cubicBezTo>
                    <a:pt x="0" y="4"/>
                    <a:pt x="0" y="4"/>
                    <a:pt x="0" y="4"/>
                  </a:cubicBezTo>
                  <a:cubicBezTo>
                    <a:pt x="8" y="1"/>
                    <a:pt x="16" y="0"/>
                    <a:pt x="25" y="0"/>
                  </a:cubicBezTo>
                  <a:cubicBezTo>
                    <a:pt x="73" y="0"/>
                    <a:pt x="112" y="39"/>
                    <a:pt x="113" y="87"/>
                  </a:cubicBezTo>
                  <a:cubicBezTo>
                    <a:pt x="137" y="138"/>
                    <a:pt x="137" y="138"/>
                    <a:pt x="137" y="138"/>
                  </a:cubicBezTo>
                  <a:cubicBezTo>
                    <a:pt x="137" y="139"/>
                    <a:pt x="137" y="139"/>
                    <a:pt x="137" y="140"/>
                  </a:cubicBezTo>
                  <a:cubicBezTo>
                    <a:pt x="137" y="148"/>
                    <a:pt x="137" y="148"/>
                    <a:pt x="137" y="148"/>
                  </a:cubicBezTo>
                  <a:cubicBezTo>
                    <a:pt x="137" y="150"/>
                    <a:pt x="135" y="152"/>
                    <a:pt x="133" y="152"/>
                  </a:cubicBezTo>
                  <a:cubicBezTo>
                    <a:pt x="113" y="152"/>
                    <a:pt x="113" y="152"/>
                    <a:pt x="113" y="152"/>
                  </a:cubicBezTo>
                  <a:cubicBezTo>
                    <a:pt x="113" y="184"/>
                    <a:pt x="113" y="184"/>
                    <a:pt x="113" y="184"/>
                  </a:cubicBezTo>
                  <a:cubicBezTo>
                    <a:pt x="113" y="199"/>
                    <a:pt x="100" y="212"/>
                    <a:pt x="85" y="212"/>
                  </a:cubicBezTo>
                  <a:cubicBezTo>
                    <a:pt x="65" y="212"/>
                    <a:pt x="65" y="212"/>
                    <a:pt x="65" y="212"/>
                  </a:cubicBezTo>
                  <a:lnTo>
                    <a:pt x="65"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3" name="Freeform 150"/>
            <p:cNvSpPr>
              <a:spLocks/>
            </p:cNvSpPr>
            <p:nvPr/>
          </p:nvSpPr>
          <p:spPr bwMode="auto">
            <a:xfrm>
              <a:off x="6503988" y="2668588"/>
              <a:ext cx="34925" cy="176213"/>
            </a:xfrm>
            <a:custGeom>
              <a:avLst/>
              <a:gdLst>
                <a:gd name="T0" fmla="*/ 20 w 20"/>
                <a:gd name="T1" fmla="*/ 98 h 98"/>
                <a:gd name="T2" fmla="*/ 12 w 20"/>
                <a:gd name="T3" fmla="*/ 98 h 98"/>
                <a:gd name="T4" fmla="*/ 12 w 20"/>
                <a:gd name="T5" fmla="*/ 50 h 98"/>
                <a:gd name="T6" fmla="*/ 0 w 20"/>
                <a:gd name="T7" fmla="*/ 4 h 98"/>
                <a:gd name="T8" fmla="*/ 8 w 20"/>
                <a:gd name="T9" fmla="*/ 0 h 98"/>
                <a:gd name="T10" fmla="*/ 20 w 20"/>
                <a:gd name="T11" fmla="*/ 50 h 98"/>
                <a:gd name="T12" fmla="*/ 20 w 20"/>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20" h="98">
                  <a:moveTo>
                    <a:pt x="20" y="98"/>
                  </a:moveTo>
                  <a:cubicBezTo>
                    <a:pt x="12" y="98"/>
                    <a:pt x="12" y="98"/>
                    <a:pt x="12" y="98"/>
                  </a:cubicBezTo>
                  <a:cubicBezTo>
                    <a:pt x="12" y="50"/>
                    <a:pt x="12" y="50"/>
                    <a:pt x="12" y="50"/>
                  </a:cubicBezTo>
                  <a:cubicBezTo>
                    <a:pt x="12" y="34"/>
                    <a:pt x="6" y="18"/>
                    <a:pt x="0" y="4"/>
                  </a:cubicBezTo>
                  <a:cubicBezTo>
                    <a:pt x="8" y="0"/>
                    <a:pt x="8" y="0"/>
                    <a:pt x="8" y="0"/>
                  </a:cubicBezTo>
                  <a:cubicBezTo>
                    <a:pt x="14" y="16"/>
                    <a:pt x="20" y="32"/>
                    <a:pt x="20" y="50"/>
                  </a:cubicBezTo>
                  <a:lnTo>
                    <a:pt x="20" y="9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4" name="Freeform 151"/>
            <p:cNvSpPr>
              <a:spLocks noEditPoints="1"/>
            </p:cNvSpPr>
            <p:nvPr/>
          </p:nvSpPr>
          <p:spPr bwMode="auto">
            <a:xfrm>
              <a:off x="6424613" y="2413000"/>
              <a:ext cx="244475" cy="244475"/>
            </a:xfrm>
            <a:custGeom>
              <a:avLst/>
              <a:gdLst>
                <a:gd name="T0" fmla="*/ 68 w 136"/>
                <a:gd name="T1" fmla="*/ 136 h 136"/>
                <a:gd name="T2" fmla="*/ 0 w 136"/>
                <a:gd name="T3" fmla="*/ 68 h 136"/>
                <a:gd name="T4" fmla="*/ 68 w 136"/>
                <a:gd name="T5" fmla="*/ 0 h 136"/>
                <a:gd name="T6" fmla="*/ 136 w 136"/>
                <a:gd name="T7" fmla="*/ 68 h 136"/>
                <a:gd name="T8" fmla="*/ 68 w 136"/>
                <a:gd name="T9" fmla="*/ 136 h 136"/>
                <a:gd name="T10" fmla="*/ 68 w 136"/>
                <a:gd name="T11" fmla="*/ 8 h 136"/>
                <a:gd name="T12" fmla="*/ 8 w 136"/>
                <a:gd name="T13" fmla="*/ 68 h 136"/>
                <a:gd name="T14" fmla="*/ 68 w 136"/>
                <a:gd name="T15" fmla="*/ 128 h 136"/>
                <a:gd name="T16" fmla="*/ 128 w 136"/>
                <a:gd name="T17" fmla="*/ 68 h 136"/>
                <a:gd name="T18" fmla="*/ 68 w 136"/>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36">
                  <a:moveTo>
                    <a:pt x="68" y="136"/>
                  </a:moveTo>
                  <a:cubicBezTo>
                    <a:pt x="30" y="136"/>
                    <a:pt x="0" y="105"/>
                    <a:pt x="0" y="68"/>
                  </a:cubicBezTo>
                  <a:cubicBezTo>
                    <a:pt x="0" y="31"/>
                    <a:pt x="30" y="0"/>
                    <a:pt x="68" y="0"/>
                  </a:cubicBezTo>
                  <a:cubicBezTo>
                    <a:pt x="105" y="0"/>
                    <a:pt x="136" y="31"/>
                    <a:pt x="136" y="68"/>
                  </a:cubicBezTo>
                  <a:cubicBezTo>
                    <a:pt x="136" y="105"/>
                    <a:pt x="105" y="136"/>
                    <a:pt x="68" y="136"/>
                  </a:cubicBezTo>
                  <a:close/>
                  <a:moveTo>
                    <a:pt x="68" y="8"/>
                  </a:moveTo>
                  <a:cubicBezTo>
                    <a:pt x="35" y="8"/>
                    <a:pt x="8" y="35"/>
                    <a:pt x="8" y="68"/>
                  </a:cubicBezTo>
                  <a:cubicBezTo>
                    <a:pt x="8" y="101"/>
                    <a:pt x="35" y="128"/>
                    <a:pt x="68" y="128"/>
                  </a:cubicBezTo>
                  <a:cubicBezTo>
                    <a:pt x="101" y="128"/>
                    <a:pt x="128" y="101"/>
                    <a:pt x="128" y="68"/>
                  </a:cubicBezTo>
                  <a:cubicBezTo>
                    <a:pt x="128" y="35"/>
                    <a:pt x="101" y="8"/>
                    <a:pt x="6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5" name="Freeform 152"/>
            <p:cNvSpPr>
              <a:spLocks/>
            </p:cNvSpPr>
            <p:nvPr/>
          </p:nvSpPr>
          <p:spPr bwMode="auto">
            <a:xfrm>
              <a:off x="6481763" y="2413000"/>
              <a:ext cx="130175" cy="244475"/>
            </a:xfrm>
            <a:custGeom>
              <a:avLst/>
              <a:gdLst>
                <a:gd name="T0" fmla="*/ 36 w 72"/>
                <a:gd name="T1" fmla="*/ 136 h 136"/>
                <a:gd name="T2" fmla="*/ 36 w 72"/>
                <a:gd name="T3" fmla="*/ 128 h 136"/>
                <a:gd name="T4" fmla="*/ 64 w 72"/>
                <a:gd name="T5" fmla="*/ 100 h 136"/>
                <a:gd name="T6" fmla="*/ 35 w 72"/>
                <a:gd name="T7" fmla="*/ 72 h 136"/>
                <a:gd name="T8" fmla="*/ 0 w 72"/>
                <a:gd name="T9" fmla="*/ 36 h 136"/>
                <a:gd name="T10" fmla="*/ 36 w 72"/>
                <a:gd name="T11" fmla="*/ 0 h 136"/>
                <a:gd name="T12" fmla="*/ 36 w 72"/>
                <a:gd name="T13" fmla="*/ 8 h 136"/>
                <a:gd name="T14" fmla="*/ 8 w 72"/>
                <a:gd name="T15" fmla="*/ 36 h 136"/>
                <a:gd name="T16" fmla="*/ 37 w 72"/>
                <a:gd name="T17" fmla="*/ 64 h 136"/>
                <a:gd name="T18" fmla="*/ 72 w 72"/>
                <a:gd name="T19" fmla="*/ 100 h 136"/>
                <a:gd name="T20" fmla="*/ 36 w 72"/>
                <a:gd name="T21"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136">
                  <a:moveTo>
                    <a:pt x="36" y="136"/>
                  </a:moveTo>
                  <a:cubicBezTo>
                    <a:pt x="36" y="128"/>
                    <a:pt x="36" y="128"/>
                    <a:pt x="36" y="128"/>
                  </a:cubicBezTo>
                  <a:cubicBezTo>
                    <a:pt x="51" y="128"/>
                    <a:pt x="64" y="115"/>
                    <a:pt x="64" y="100"/>
                  </a:cubicBezTo>
                  <a:cubicBezTo>
                    <a:pt x="64" y="85"/>
                    <a:pt x="54" y="76"/>
                    <a:pt x="35" y="72"/>
                  </a:cubicBezTo>
                  <a:cubicBezTo>
                    <a:pt x="6" y="66"/>
                    <a:pt x="0" y="49"/>
                    <a:pt x="0" y="36"/>
                  </a:cubicBezTo>
                  <a:cubicBezTo>
                    <a:pt x="0" y="16"/>
                    <a:pt x="16" y="0"/>
                    <a:pt x="36" y="0"/>
                  </a:cubicBezTo>
                  <a:cubicBezTo>
                    <a:pt x="36" y="8"/>
                    <a:pt x="36" y="8"/>
                    <a:pt x="36" y="8"/>
                  </a:cubicBezTo>
                  <a:cubicBezTo>
                    <a:pt x="21" y="8"/>
                    <a:pt x="8" y="21"/>
                    <a:pt x="8" y="36"/>
                  </a:cubicBezTo>
                  <a:cubicBezTo>
                    <a:pt x="8" y="51"/>
                    <a:pt x="18" y="60"/>
                    <a:pt x="37" y="64"/>
                  </a:cubicBezTo>
                  <a:cubicBezTo>
                    <a:pt x="66" y="70"/>
                    <a:pt x="72" y="87"/>
                    <a:pt x="72" y="100"/>
                  </a:cubicBezTo>
                  <a:cubicBezTo>
                    <a:pt x="72" y="120"/>
                    <a:pt x="56" y="136"/>
                    <a:pt x="36" y="1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6" name="Freeform 153"/>
            <p:cNvSpPr>
              <a:spLocks noEditPoints="1"/>
            </p:cNvSpPr>
            <p:nvPr/>
          </p:nvSpPr>
          <p:spPr bwMode="auto">
            <a:xfrm>
              <a:off x="6532563" y="2462213"/>
              <a:ext cx="28575" cy="3016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2"/>
                    <a:pt x="0" y="8"/>
                  </a:cubicBezTo>
                  <a:cubicBezTo>
                    <a:pt x="0" y="4"/>
                    <a:pt x="4" y="0"/>
                    <a:pt x="8" y="0"/>
                  </a:cubicBezTo>
                  <a:cubicBezTo>
                    <a:pt x="12" y="0"/>
                    <a:pt x="16" y="4"/>
                    <a:pt x="16" y="8"/>
                  </a:cubicBezTo>
                  <a:cubicBezTo>
                    <a:pt x="16" y="12"/>
                    <a:pt x="12"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7" name="Freeform 154"/>
            <p:cNvSpPr>
              <a:spLocks noEditPoints="1"/>
            </p:cNvSpPr>
            <p:nvPr/>
          </p:nvSpPr>
          <p:spPr bwMode="auto">
            <a:xfrm>
              <a:off x="6532563" y="2578100"/>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2"/>
                    <a:pt x="0" y="8"/>
                  </a:cubicBezTo>
                  <a:cubicBezTo>
                    <a:pt x="0" y="4"/>
                    <a:pt x="4" y="0"/>
                    <a:pt x="8" y="0"/>
                  </a:cubicBezTo>
                  <a:cubicBezTo>
                    <a:pt x="12" y="0"/>
                    <a:pt x="16" y="4"/>
                    <a:pt x="16" y="8"/>
                  </a:cubicBezTo>
                  <a:cubicBezTo>
                    <a:pt x="16" y="12"/>
                    <a:pt x="12"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98" name="Group 597"/>
          <p:cNvGrpSpPr>
            <a:grpSpLocks noChangeAspect="1"/>
          </p:cNvGrpSpPr>
          <p:nvPr/>
        </p:nvGrpSpPr>
        <p:grpSpPr>
          <a:xfrm>
            <a:off x="7280258" y="5386791"/>
            <a:ext cx="259081" cy="277178"/>
            <a:chOff x="3957638" y="1619250"/>
            <a:chExt cx="431801" cy="461963"/>
          </a:xfrm>
        </p:grpSpPr>
        <p:sp>
          <p:nvSpPr>
            <p:cNvPr id="599" name="Freeform 181"/>
            <p:cNvSpPr>
              <a:spLocks noEditPoints="1"/>
            </p:cNvSpPr>
            <p:nvPr/>
          </p:nvSpPr>
          <p:spPr bwMode="auto">
            <a:xfrm>
              <a:off x="3957638" y="1676400"/>
              <a:ext cx="246063" cy="217488"/>
            </a:xfrm>
            <a:custGeom>
              <a:avLst/>
              <a:gdLst>
                <a:gd name="T0" fmla="*/ 28 w 136"/>
                <a:gd name="T1" fmla="*/ 120 h 120"/>
                <a:gd name="T2" fmla="*/ 27 w 136"/>
                <a:gd name="T3" fmla="*/ 120 h 120"/>
                <a:gd name="T4" fmla="*/ 24 w 136"/>
                <a:gd name="T5" fmla="*/ 116 h 120"/>
                <a:gd name="T6" fmla="*/ 24 w 136"/>
                <a:gd name="T7" fmla="*/ 96 h 120"/>
                <a:gd name="T8" fmla="*/ 4 w 136"/>
                <a:gd name="T9" fmla="*/ 96 h 120"/>
                <a:gd name="T10" fmla="*/ 0 w 136"/>
                <a:gd name="T11" fmla="*/ 92 h 120"/>
                <a:gd name="T12" fmla="*/ 0 w 136"/>
                <a:gd name="T13" fmla="*/ 4 h 120"/>
                <a:gd name="T14" fmla="*/ 4 w 136"/>
                <a:gd name="T15" fmla="*/ 0 h 120"/>
                <a:gd name="T16" fmla="*/ 132 w 136"/>
                <a:gd name="T17" fmla="*/ 0 h 120"/>
                <a:gd name="T18" fmla="*/ 136 w 136"/>
                <a:gd name="T19" fmla="*/ 4 h 120"/>
                <a:gd name="T20" fmla="*/ 136 w 136"/>
                <a:gd name="T21" fmla="*/ 92 h 120"/>
                <a:gd name="T22" fmla="*/ 132 w 136"/>
                <a:gd name="T23" fmla="*/ 96 h 120"/>
                <a:gd name="T24" fmla="*/ 62 w 136"/>
                <a:gd name="T25" fmla="*/ 96 h 120"/>
                <a:gd name="T26" fmla="*/ 31 w 136"/>
                <a:gd name="T27" fmla="*/ 119 h 120"/>
                <a:gd name="T28" fmla="*/ 28 w 136"/>
                <a:gd name="T29" fmla="*/ 120 h 120"/>
                <a:gd name="T30" fmla="*/ 8 w 136"/>
                <a:gd name="T31" fmla="*/ 88 h 120"/>
                <a:gd name="T32" fmla="*/ 28 w 136"/>
                <a:gd name="T33" fmla="*/ 88 h 120"/>
                <a:gd name="T34" fmla="*/ 32 w 136"/>
                <a:gd name="T35" fmla="*/ 92 h 120"/>
                <a:gd name="T36" fmla="*/ 32 w 136"/>
                <a:gd name="T37" fmla="*/ 108 h 120"/>
                <a:gd name="T38" fmla="*/ 58 w 136"/>
                <a:gd name="T39" fmla="*/ 89 h 120"/>
                <a:gd name="T40" fmla="*/ 60 w 136"/>
                <a:gd name="T41" fmla="*/ 88 h 120"/>
                <a:gd name="T42" fmla="*/ 128 w 136"/>
                <a:gd name="T43" fmla="*/ 88 h 120"/>
                <a:gd name="T44" fmla="*/ 128 w 136"/>
                <a:gd name="T45" fmla="*/ 8 h 120"/>
                <a:gd name="T46" fmla="*/ 8 w 136"/>
                <a:gd name="T47" fmla="*/ 8 h 120"/>
                <a:gd name="T48" fmla="*/ 8 w 136"/>
                <a:gd name="T49" fmla="*/ 8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20">
                  <a:moveTo>
                    <a:pt x="28" y="120"/>
                  </a:moveTo>
                  <a:cubicBezTo>
                    <a:pt x="28" y="120"/>
                    <a:pt x="27" y="120"/>
                    <a:pt x="27" y="120"/>
                  </a:cubicBezTo>
                  <a:cubicBezTo>
                    <a:pt x="25" y="119"/>
                    <a:pt x="24" y="118"/>
                    <a:pt x="24" y="116"/>
                  </a:cubicBezTo>
                  <a:cubicBezTo>
                    <a:pt x="24" y="96"/>
                    <a:pt x="24" y="96"/>
                    <a:pt x="24" y="96"/>
                  </a:cubicBezTo>
                  <a:cubicBezTo>
                    <a:pt x="4" y="96"/>
                    <a:pt x="4" y="96"/>
                    <a:pt x="4" y="96"/>
                  </a:cubicBezTo>
                  <a:cubicBezTo>
                    <a:pt x="2" y="96"/>
                    <a:pt x="0" y="94"/>
                    <a:pt x="0" y="92"/>
                  </a:cubicBezTo>
                  <a:cubicBezTo>
                    <a:pt x="0" y="4"/>
                    <a:pt x="0" y="4"/>
                    <a:pt x="0" y="4"/>
                  </a:cubicBezTo>
                  <a:cubicBezTo>
                    <a:pt x="0" y="2"/>
                    <a:pt x="2" y="0"/>
                    <a:pt x="4" y="0"/>
                  </a:cubicBezTo>
                  <a:cubicBezTo>
                    <a:pt x="132" y="0"/>
                    <a:pt x="132" y="0"/>
                    <a:pt x="132" y="0"/>
                  </a:cubicBezTo>
                  <a:cubicBezTo>
                    <a:pt x="135" y="0"/>
                    <a:pt x="136" y="2"/>
                    <a:pt x="136" y="4"/>
                  </a:cubicBezTo>
                  <a:cubicBezTo>
                    <a:pt x="136" y="92"/>
                    <a:pt x="136" y="92"/>
                    <a:pt x="136" y="92"/>
                  </a:cubicBezTo>
                  <a:cubicBezTo>
                    <a:pt x="136" y="94"/>
                    <a:pt x="135" y="96"/>
                    <a:pt x="132" y="96"/>
                  </a:cubicBezTo>
                  <a:cubicBezTo>
                    <a:pt x="62" y="96"/>
                    <a:pt x="62" y="96"/>
                    <a:pt x="62" y="96"/>
                  </a:cubicBezTo>
                  <a:cubicBezTo>
                    <a:pt x="31" y="119"/>
                    <a:pt x="31" y="119"/>
                    <a:pt x="31" y="119"/>
                  </a:cubicBezTo>
                  <a:cubicBezTo>
                    <a:pt x="30" y="120"/>
                    <a:pt x="29" y="120"/>
                    <a:pt x="28" y="120"/>
                  </a:cubicBezTo>
                  <a:close/>
                  <a:moveTo>
                    <a:pt x="8" y="88"/>
                  </a:moveTo>
                  <a:cubicBezTo>
                    <a:pt x="28" y="88"/>
                    <a:pt x="28" y="88"/>
                    <a:pt x="28" y="88"/>
                  </a:cubicBezTo>
                  <a:cubicBezTo>
                    <a:pt x="31" y="88"/>
                    <a:pt x="32" y="90"/>
                    <a:pt x="32" y="92"/>
                  </a:cubicBezTo>
                  <a:cubicBezTo>
                    <a:pt x="32" y="108"/>
                    <a:pt x="32" y="108"/>
                    <a:pt x="32" y="108"/>
                  </a:cubicBezTo>
                  <a:cubicBezTo>
                    <a:pt x="58" y="89"/>
                    <a:pt x="58" y="89"/>
                    <a:pt x="58" y="89"/>
                  </a:cubicBezTo>
                  <a:cubicBezTo>
                    <a:pt x="59" y="88"/>
                    <a:pt x="60" y="88"/>
                    <a:pt x="60" y="88"/>
                  </a:cubicBezTo>
                  <a:cubicBezTo>
                    <a:pt x="128" y="88"/>
                    <a:pt x="128" y="88"/>
                    <a:pt x="128" y="88"/>
                  </a:cubicBezTo>
                  <a:cubicBezTo>
                    <a:pt x="128" y="8"/>
                    <a:pt x="128" y="8"/>
                    <a:pt x="128" y="8"/>
                  </a:cubicBezTo>
                  <a:cubicBezTo>
                    <a:pt x="8" y="8"/>
                    <a:pt x="8" y="8"/>
                    <a:pt x="8" y="8"/>
                  </a:cubicBezTo>
                  <a:lnTo>
                    <a:pt x="8"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9" name="Rectangle 182"/>
            <p:cNvSpPr>
              <a:spLocks noChangeArrowheads="1"/>
            </p:cNvSpPr>
            <p:nvPr/>
          </p:nvSpPr>
          <p:spPr bwMode="auto">
            <a:xfrm>
              <a:off x="404495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0" name="Rectangle 183"/>
            <p:cNvSpPr>
              <a:spLocks noChangeArrowheads="1"/>
            </p:cNvSpPr>
            <p:nvPr/>
          </p:nvSpPr>
          <p:spPr bwMode="auto">
            <a:xfrm>
              <a:off x="4073526"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1" name="Rectangle 184"/>
            <p:cNvSpPr>
              <a:spLocks noChangeArrowheads="1"/>
            </p:cNvSpPr>
            <p:nvPr/>
          </p:nvSpPr>
          <p:spPr bwMode="auto">
            <a:xfrm>
              <a:off x="410210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2" name="Freeform 185"/>
            <p:cNvSpPr>
              <a:spLocks/>
            </p:cNvSpPr>
            <p:nvPr/>
          </p:nvSpPr>
          <p:spPr bwMode="auto">
            <a:xfrm>
              <a:off x="4051301" y="1720850"/>
              <a:ext cx="209550" cy="360363"/>
            </a:xfrm>
            <a:custGeom>
              <a:avLst/>
              <a:gdLst>
                <a:gd name="T0" fmla="*/ 28 w 116"/>
                <a:gd name="T1" fmla="*/ 200 h 200"/>
                <a:gd name="T2" fmla="*/ 20 w 116"/>
                <a:gd name="T3" fmla="*/ 200 h 200"/>
                <a:gd name="T4" fmla="*/ 20 w 116"/>
                <a:gd name="T5" fmla="*/ 152 h 200"/>
                <a:gd name="T6" fmla="*/ 5 w 116"/>
                <a:gd name="T7" fmla="*/ 103 h 200"/>
                <a:gd name="T8" fmla="*/ 1 w 116"/>
                <a:gd name="T9" fmla="*/ 94 h 200"/>
                <a:gd name="T10" fmla="*/ 1 w 116"/>
                <a:gd name="T11" fmla="*/ 90 h 200"/>
                <a:gd name="T12" fmla="*/ 4 w 116"/>
                <a:gd name="T13" fmla="*/ 88 h 200"/>
                <a:gd name="T14" fmla="*/ 56 w 116"/>
                <a:gd name="T15" fmla="*/ 88 h 200"/>
                <a:gd name="T16" fmla="*/ 59 w 116"/>
                <a:gd name="T17" fmla="*/ 89 h 200"/>
                <a:gd name="T18" fmla="*/ 84 w 116"/>
                <a:gd name="T19" fmla="*/ 108 h 200"/>
                <a:gd name="T20" fmla="*/ 84 w 116"/>
                <a:gd name="T21" fmla="*/ 92 h 200"/>
                <a:gd name="T22" fmla="*/ 88 w 116"/>
                <a:gd name="T23" fmla="*/ 88 h 200"/>
                <a:gd name="T24" fmla="*/ 108 w 116"/>
                <a:gd name="T25" fmla="*/ 88 h 200"/>
                <a:gd name="T26" fmla="*/ 108 w 116"/>
                <a:gd name="T27" fmla="*/ 8 h 200"/>
                <a:gd name="T28" fmla="*/ 92 w 116"/>
                <a:gd name="T29" fmla="*/ 8 h 200"/>
                <a:gd name="T30" fmla="*/ 92 w 116"/>
                <a:gd name="T31" fmla="*/ 0 h 200"/>
                <a:gd name="T32" fmla="*/ 112 w 116"/>
                <a:gd name="T33" fmla="*/ 0 h 200"/>
                <a:gd name="T34" fmla="*/ 116 w 116"/>
                <a:gd name="T35" fmla="*/ 4 h 200"/>
                <a:gd name="T36" fmla="*/ 116 w 116"/>
                <a:gd name="T37" fmla="*/ 92 h 200"/>
                <a:gd name="T38" fmla="*/ 112 w 116"/>
                <a:gd name="T39" fmla="*/ 96 h 200"/>
                <a:gd name="T40" fmla="*/ 92 w 116"/>
                <a:gd name="T41" fmla="*/ 96 h 200"/>
                <a:gd name="T42" fmla="*/ 92 w 116"/>
                <a:gd name="T43" fmla="*/ 116 h 200"/>
                <a:gd name="T44" fmla="*/ 90 w 116"/>
                <a:gd name="T45" fmla="*/ 120 h 200"/>
                <a:gd name="T46" fmla="*/ 86 w 116"/>
                <a:gd name="T47" fmla="*/ 119 h 200"/>
                <a:gd name="T48" fmla="*/ 55 w 116"/>
                <a:gd name="T49" fmla="*/ 96 h 200"/>
                <a:gd name="T50" fmla="*/ 10 w 116"/>
                <a:gd name="T51" fmla="*/ 96 h 200"/>
                <a:gd name="T52" fmla="*/ 12 w 116"/>
                <a:gd name="T53" fmla="*/ 100 h 200"/>
                <a:gd name="T54" fmla="*/ 28 w 116"/>
                <a:gd name="T55" fmla="*/ 152 h 200"/>
                <a:gd name="T56" fmla="*/ 28 w 116"/>
                <a:gd name="T5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00">
                  <a:moveTo>
                    <a:pt x="28" y="200"/>
                  </a:moveTo>
                  <a:cubicBezTo>
                    <a:pt x="20" y="200"/>
                    <a:pt x="20" y="200"/>
                    <a:pt x="20" y="200"/>
                  </a:cubicBezTo>
                  <a:cubicBezTo>
                    <a:pt x="20" y="152"/>
                    <a:pt x="20" y="152"/>
                    <a:pt x="20" y="152"/>
                  </a:cubicBezTo>
                  <a:cubicBezTo>
                    <a:pt x="20" y="139"/>
                    <a:pt x="11" y="119"/>
                    <a:pt x="5" y="103"/>
                  </a:cubicBezTo>
                  <a:cubicBezTo>
                    <a:pt x="3" y="100"/>
                    <a:pt x="2" y="96"/>
                    <a:pt x="1" y="94"/>
                  </a:cubicBezTo>
                  <a:cubicBezTo>
                    <a:pt x="0" y="92"/>
                    <a:pt x="0" y="91"/>
                    <a:pt x="1" y="90"/>
                  </a:cubicBezTo>
                  <a:cubicBezTo>
                    <a:pt x="2" y="89"/>
                    <a:pt x="3" y="88"/>
                    <a:pt x="4" y="88"/>
                  </a:cubicBezTo>
                  <a:cubicBezTo>
                    <a:pt x="56" y="88"/>
                    <a:pt x="56" y="88"/>
                    <a:pt x="56" y="88"/>
                  </a:cubicBezTo>
                  <a:cubicBezTo>
                    <a:pt x="57" y="88"/>
                    <a:pt x="58" y="88"/>
                    <a:pt x="59" y="89"/>
                  </a:cubicBezTo>
                  <a:cubicBezTo>
                    <a:pt x="84" y="108"/>
                    <a:pt x="84" y="108"/>
                    <a:pt x="84" y="108"/>
                  </a:cubicBezTo>
                  <a:cubicBezTo>
                    <a:pt x="84" y="92"/>
                    <a:pt x="84" y="92"/>
                    <a:pt x="84" y="92"/>
                  </a:cubicBezTo>
                  <a:cubicBezTo>
                    <a:pt x="84" y="90"/>
                    <a:pt x="86" y="88"/>
                    <a:pt x="88" y="88"/>
                  </a:cubicBezTo>
                  <a:cubicBezTo>
                    <a:pt x="108" y="88"/>
                    <a:pt x="108" y="88"/>
                    <a:pt x="108" y="88"/>
                  </a:cubicBezTo>
                  <a:cubicBezTo>
                    <a:pt x="108" y="8"/>
                    <a:pt x="108" y="8"/>
                    <a:pt x="108" y="8"/>
                  </a:cubicBezTo>
                  <a:cubicBezTo>
                    <a:pt x="92" y="8"/>
                    <a:pt x="92" y="8"/>
                    <a:pt x="92" y="8"/>
                  </a:cubicBezTo>
                  <a:cubicBezTo>
                    <a:pt x="92" y="0"/>
                    <a:pt x="92" y="0"/>
                    <a:pt x="92" y="0"/>
                  </a:cubicBezTo>
                  <a:cubicBezTo>
                    <a:pt x="112" y="0"/>
                    <a:pt x="112" y="0"/>
                    <a:pt x="112" y="0"/>
                  </a:cubicBezTo>
                  <a:cubicBezTo>
                    <a:pt x="115" y="0"/>
                    <a:pt x="116" y="2"/>
                    <a:pt x="116" y="4"/>
                  </a:cubicBezTo>
                  <a:cubicBezTo>
                    <a:pt x="116" y="92"/>
                    <a:pt x="116" y="92"/>
                    <a:pt x="116" y="92"/>
                  </a:cubicBezTo>
                  <a:cubicBezTo>
                    <a:pt x="116" y="94"/>
                    <a:pt x="115" y="96"/>
                    <a:pt x="112" y="96"/>
                  </a:cubicBezTo>
                  <a:cubicBezTo>
                    <a:pt x="92" y="96"/>
                    <a:pt x="92" y="96"/>
                    <a:pt x="92" y="96"/>
                  </a:cubicBezTo>
                  <a:cubicBezTo>
                    <a:pt x="92" y="116"/>
                    <a:pt x="92" y="116"/>
                    <a:pt x="92" y="116"/>
                  </a:cubicBezTo>
                  <a:cubicBezTo>
                    <a:pt x="92" y="118"/>
                    <a:pt x="92" y="119"/>
                    <a:pt x="90" y="120"/>
                  </a:cubicBezTo>
                  <a:cubicBezTo>
                    <a:pt x="89" y="120"/>
                    <a:pt x="87" y="120"/>
                    <a:pt x="86" y="119"/>
                  </a:cubicBezTo>
                  <a:cubicBezTo>
                    <a:pt x="55" y="96"/>
                    <a:pt x="55" y="96"/>
                    <a:pt x="55" y="96"/>
                  </a:cubicBezTo>
                  <a:cubicBezTo>
                    <a:pt x="10" y="96"/>
                    <a:pt x="10" y="96"/>
                    <a:pt x="10" y="96"/>
                  </a:cubicBezTo>
                  <a:cubicBezTo>
                    <a:pt x="11" y="97"/>
                    <a:pt x="12" y="99"/>
                    <a:pt x="12" y="100"/>
                  </a:cubicBezTo>
                  <a:cubicBezTo>
                    <a:pt x="19" y="117"/>
                    <a:pt x="28" y="138"/>
                    <a:pt x="28" y="152"/>
                  </a:cubicBezTo>
                  <a:lnTo>
                    <a:pt x="28"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3" name="Freeform 186"/>
            <p:cNvSpPr>
              <a:spLocks/>
            </p:cNvSpPr>
            <p:nvPr/>
          </p:nvSpPr>
          <p:spPr bwMode="auto">
            <a:xfrm>
              <a:off x="4098926" y="1619250"/>
              <a:ext cx="290513"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5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1" y="89"/>
                    <a:pt x="130" y="89"/>
                    <a:pt x="130" y="88"/>
                  </a:cubicBezTo>
                  <a:cubicBezTo>
                    <a:pt x="130" y="44"/>
                    <a:pt x="95" y="8"/>
                    <a:pt x="50" y="8"/>
                  </a:cubicBezTo>
                  <a:cubicBezTo>
                    <a:pt x="34" y="8"/>
                    <a:pt x="18" y="13"/>
                    <a:pt x="5" y="22"/>
                  </a:cubicBezTo>
                  <a:cubicBezTo>
                    <a:pt x="0" y="16"/>
                    <a:pt x="0" y="16"/>
                    <a:pt x="0" y="16"/>
                  </a:cubicBezTo>
                  <a:cubicBezTo>
                    <a:pt x="15" y="5"/>
                    <a:pt x="32" y="0"/>
                    <a:pt x="50" y="0"/>
                  </a:cubicBezTo>
                  <a:cubicBezTo>
                    <a:pt x="99" y="0"/>
                    <a:pt x="138" y="39"/>
                    <a:pt x="138" y="87"/>
                  </a:cubicBezTo>
                  <a:cubicBezTo>
                    <a:pt x="162" y="138"/>
                    <a:pt x="162" y="138"/>
                    <a:pt x="162" y="138"/>
                  </a:cubicBezTo>
                  <a:cubicBezTo>
                    <a:pt x="162" y="139"/>
                    <a:pt x="162" y="139"/>
                    <a:pt x="162" y="140"/>
                  </a:cubicBezTo>
                  <a:cubicBezTo>
                    <a:pt x="162" y="148"/>
                    <a:pt x="162" y="148"/>
                    <a:pt x="162" y="148"/>
                  </a:cubicBezTo>
                  <a:cubicBezTo>
                    <a:pt x="162" y="150"/>
                    <a:pt x="161"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4" name="Rectangle 187"/>
            <p:cNvSpPr>
              <a:spLocks noChangeArrowheads="1"/>
            </p:cNvSpPr>
            <p:nvPr/>
          </p:nvSpPr>
          <p:spPr bwMode="auto">
            <a:xfrm>
              <a:off x="4232276"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pic>
        <p:nvPicPr>
          <p:cNvPr id="217" name="Picture 216"/>
          <p:cNvPicPr>
            <a:picLocks noChangeAspect="1"/>
          </p:cNvPicPr>
          <p:nvPr/>
        </p:nvPicPr>
        <p:blipFill>
          <a:blip r:embed="rId2"/>
          <a:stretch>
            <a:fillRect/>
          </a:stretch>
        </p:blipFill>
        <p:spPr>
          <a:xfrm>
            <a:off x="10120088" y="170388"/>
            <a:ext cx="1879599" cy="590637"/>
          </a:xfrm>
          <a:prstGeom prst="rect">
            <a:avLst/>
          </a:prstGeom>
        </p:spPr>
      </p:pic>
      <p:grpSp>
        <p:nvGrpSpPr>
          <p:cNvPr id="218" name="Group 217"/>
          <p:cNvGrpSpPr/>
          <p:nvPr/>
        </p:nvGrpSpPr>
        <p:grpSpPr>
          <a:xfrm>
            <a:off x="464122" y="1608302"/>
            <a:ext cx="5629105" cy="4065422"/>
            <a:chOff x="3865718" y="1818258"/>
            <a:chExt cx="4460563" cy="3221484"/>
          </a:xfrm>
        </p:grpSpPr>
        <p:sp>
          <p:nvSpPr>
            <p:cNvPr id="219" name="Rectangle 218">
              <a:extLst>
                <a:ext uri="{FF2B5EF4-FFF2-40B4-BE49-F238E27FC236}">
                  <a16:creationId xmlns:a16="http://schemas.microsoft.com/office/drawing/2014/main" xmlns="" id="{7ADEA197-878B-094F-8BDD-058EA4FEF502}"/>
                </a:ext>
              </a:extLst>
            </p:cNvPr>
            <p:cNvSpPr/>
            <p:nvPr/>
          </p:nvSpPr>
          <p:spPr>
            <a:xfrm>
              <a:off x="4253019" y="1818258"/>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sp>
          <p:nvSpPr>
            <p:cNvPr id="220" name="Triangle 16">
              <a:extLst>
                <a:ext uri="{FF2B5EF4-FFF2-40B4-BE49-F238E27FC236}">
                  <a16:creationId xmlns:a16="http://schemas.microsoft.com/office/drawing/2014/main" xmlns="" id="{C131A765-5030-354A-A650-E03BBA9682D4}"/>
                </a:ext>
              </a:extLst>
            </p:cNvPr>
            <p:cNvSpPr/>
            <p:nvPr/>
          </p:nvSpPr>
          <p:spPr>
            <a:xfrm rot="5400000">
              <a:off x="4356423" y="2200928"/>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sp>
          <p:nvSpPr>
            <p:cNvPr id="221" name="Rectangle 220">
              <a:extLst>
                <a:ext uri="{FF2B5EF4-FFF2-40B4-BE49-F238E27FC236}">
                  <a16:creationId xmlns:a16="http://schemas.microsoft.com/office/drawing/2014/main" xmlns="" id="{F0867DCE-8868-2245-AB66-8CF01800C157}"/>
                </a:ext>
              </a:extLst>
            </p:cNvPr>
            <p:cNvSpPr>
              <a:spLocks noChangeAspect="1"/>
            </p:cNvSpPr>
            <p:nvPr/>
          </p:nvSpPr>
          <p:spPr>
            <a:xfrm>
              <a:off x="4770409" y="1818258"/>
              <a:ext cx="2880000" cy="2880000"/>
            </a:xfrm>
            <a:prstGeom prst="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Oval 221">
              <a:extLst>
                <a:ext uri="{FF2B5EF4-FFF2-40B4-BE49-F238E27FC236}">
                  <a16:creationId xmlns:a16="http://schemas.microsoft.com/office/drawing/2014/main" xmlns="" id="{D0154268-BDC1-FB41-9669-11C64F669D5B}"/>
                </a:ext>
              </a:extLst>
            </p:cNvPr>
            <p:cNvSpPr/>
            <p:nvPr/>
          </p:nvSpPr>
          <p:spPr>
            <a:xfrm>
              <a:off x="5288320" y="2336169"/>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400" b="1" dirty="0">
                  <a:latin typeface="Century Gothic" panose="020B0502020202020204" pitchFamily="34" charset="0"/>
                </a:rPr>
                <a:t>Release</a:t>
              </a:r>
            </a:p>
          </p:txBody>
        </p:sp>
        <p:grpSp>
          <p:nvGrpSpPr>
            <p:cNvPr id="223" name="Group 222">
              <a:extLst>
                <a:ext uri="{FF2B5EF4-FFF2-40B4-BE49-F238E27FC236}">
                  <a16:creationId xmlns:a16="http://schemas.microsoft.com/office/drawing/2014/main" xmlns="" id="{B03FFC63-2E9D-5F45-AFD9-762C8CFFBB8F}"/>
                </a:ext>
              </a:extLst>
            </p:cNvPr>
            <p:cNvGrpSpPr/>
            <p:nvPr/>
          </p:nvGrpSpPr>
          <p:grpSpPr>
            <a:xfrm>
              <a:off x="6156676" y="2216845"/>
              <a:ext cx="326735" cy="238647"/>
              <a:chOff x="6190861" y="2268538"/>
              <a:chExt cx="326735" cy="238647"/>
            </a:xfrm>
          </p:grpSpPr>
          <p:sp>
            <p:nvSpPr>
              <p:cNvPr id="231" name="Triangle 5">
                <a:extLst>
                  <a:ext uri="{FF2B5EF4-FFF2-40B4-BE49-F238E27FC236}">
                    <a16:creationId xmlns:a16="http://schemas.microsoft.com/office/drawing/2014/main" xmlns="" id="{9A91B003-2ED7-0F41-AFD7-E66C5BB160CA}"/>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p>
            </p:txBody>
          </p:sp>
          <p:cxnSp>
            <p:nvCxnSpPr>
              <p:cNvPr id="232" name="Straight Connector 231">
                <a:extLst>
                  <a:ext uri="{FF2B5EF4-FFF2-40B4-BE49-F238E27FC236}">
                    <a16:creationId xmlns:a16="http://schemas.microsoft.com/office/drawing/2014/main" xmlns="" id="{FE09B2D7-818B-F84C-8B47-7EB1A4C909EA}"/>
                  </a:ext>
                </a:extLst>
              </p:cNvPr>
              <p:cNvCxnSpPr>
                <a:cxnSpLocks/>
              </p:cNvCxnSpPr>
              <p:nvPr/>
            </p:nvCxnSpPr>
            <p:spPr>
              <a:xfrm>
                <a:off x="6190861" y="2268538"/>
                <a:ext cx="293914" cy="238647"/>
              </a:xfrm>
              <a:prstGeom prst="line">
                <a:avLst/>
              </a:prstGeom>
              <a:ln w="28575">
                <a:solidFill>
                  <a:srgbClr val="EF4051"/>
                </a:solidFill>
              </a:ln>
            </p:spPr>
            <p:style>
              <a:lnRef idx="1">
                <a:schemeClr val="accent1"/>
              </a:lnRef>
              <a:fillRef idx="0">
                <a:schemeClr val="accent1"/>
              </a:fillRef>
              <a:effectRef idx="0">
                <a:schemeClr val="accent1"/>
              </a:effectRef>
              <a:fontRef idx="minor">
                <a:schemeClr val="tx1"/>
              </a:fontRef>
            </p:style>
          </p:cxnSp>
        </p:grpSp>
        <p:sp>
          <p:nvSpPr>
            <p:cNvPr id="224" name="Rectangle 223">
              <a:extLst>
                <a:ext uri="{FF2B5EF4-FFF2-40B4-BE49-F238E27FC236}">
                  <a16:creationId xmlns:a16="http://schemas.microsoft.com/office/drawing/2014/main" xmlns="" id="{2EC5A67A-452B-7B4C-92A0-63799E7C6BDF}"/>
                </a:ext>
              </a:extLst>
            </p:cNvPr>
            <p:cNvSpPr/>
            <p:nvPr/>
          </p:nvSpPr>
          <p:spPr>
            <a:xfrm>
              <a:off x="7236796" y="3463190"/>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b="1" dirty="0">
                  <a:latin typeface="Century Gothic" panose="020B0502020202020204" pitchFamily="34" charset="0"/>
                </a:rPr>
                <a:t>Product</a:t>
              </a:r>
            </a:p>
            <a:p>
              <a:pPr algn="ctr"/>
              <a:r>
                <a:rPr lang="en-US" sz="1600" b="1" dirty="0">
                  <a:latin typeface="Century Gothic" panose="020B0502020202020204" pitchFamily="34" charset="0"/>
                </a:rPr>
                <a:t>Release</a:t>
              </a:r>
            </a:p>
          </p:txBody>
        </p:sp>
        <p:sp>
          <p:nvSpPr>
            <p:cNvPr id="225" name="Rectangle 224">
              <a:extLst>
                <a:ext uri="{FF2B5EF4-FFF2-40B4-BE49-F238E27FC236}">
                  <a16:creationId xmlns:a16="http://schemas.microsoft.com/office/drawing/2014/main" xmlns="" id="{A5A5C4F7-4A2F-C045-A522-0EB1E5E5D1DB}"/>
                </a:ext>
              </a:extLst>
            </p:cNvPr>
            <p:cNvSpPr/>
            <p:nvPr/>
          </p:nvSpPr>
          <p:spPr>
            <a:xfrm>
              <a:off x="3865718" y="2026873"/>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latin typeface="Century Gothic" panose="020B0502020202020204" pitchFamily="34" charset="0"/>
                </a:rPr>
                <a:t>Product</a:t>
              </a:r>
            </a:p>
            <a:p>
              <a:pPr algn="ctr"/>
              <a:r>
                <a:rPr lang="en-US" sz="1600" dirty="0">
                  <a:latin typeface="Century Gothic" panose="020B0502020202020204" pitchFamily="34" charset="0"/>
                </a:rPr>
                <a:t>Increments</a:t>
              </a:r>
            </a:p>
          </p:txBody>
        </p:sp>
        <p:sp>
          <p:nvSpPr>
            <p:cNvPr id="226" name="Rectangle 225">
              <a:extLst>
                <a:ext uri="{FF2B5EF4-FFF2-40B4-BE49-F238E27FC236}">
                  <a16:creationId xmlns:a16="http://schemas.microsoft.com/office/drawing/2014/main" xmlns="" id="{FBD30F93-8A0C-5C46-8174-0BA1048FFC55}"/>
                </a:ext>
              </a:extLst>
            </p:cNvPr>
            <p:cNvSpPr/>
            <p:nvPr/>
          </p:nvSpPr>
          <p:spPr>
            <a:xfrm>
              <a:off x="5357866" y="4445854"/>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latin typeface="Century Gothic" panose="020B0502020202020204" pitchFamily="34" charset="0"/>
                </a:rPr>
                <a:t>Success</a:t>
              </a:r>
            </a:p>
            <a:p>
              <a:pPr algn="ctr"/>
              <a:r>
                <a:rPr lang="en-US" sz="1600" dirty="0">
                  <a:latin typeface="Century Gothic" panose="020B0502020202020204" pitchFamily="34" charset="0"/>
                </a:rPr>
                <a:t>Stories</a:t>
              </a:r>
            </a:p>
          </p:txBody>
        </p:sp>
        <p:sp>
          <p:nvSpPr>
            <p:cNvPr id="227" name="TextBox 10">
              <a:extLst>
                <a:ext uri="{FF2B5EF4-FFF2-40B4-BE49-F238E27FC236}">
                  <a16:creationId xmlns:a16="http://schemas.microsoft.com/office/drawing/2014/main" xmlns="" id="{8FD80D05-E1DC-D644-811F-DC8C928CA98E}"/>
                </a:ext>
              </a:extLst>
            </p:cNvPr>
            <p:cNvSpPr txBox="1">
              <a:spLocks/>
            </p:cNvSpPr>
            <p:nvPr/>
          </p:nvSpPr>
          <p:spPr>
            <a:xfrm>
              <a:off x="5295667" y="2342857"/>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rgbClr val="EF4051"/>
                  </a:solidFill>
                  <a:latin typeface="Century Gothic" panose="020B0502020202020204" pitchFamily="34" charset="0"/>
                </a:rPr>
                <a:t>Test</a:t>
              </a:r>
              <a:endParaRPr lang="fr-CA" sz="1050" b="1" dirty="0">
                <a:solidFill>
                  <a:srgbClr val="EF4051"/>
                </a:solidFill>
                <a:latin typeface="Century Gothic" panose="020B0502020202020204" pitchFamily="34" charset="0"/>
              </a:endParaRPr>
            </a:p>
          </p:txBody>
        </p:sp>
        <p:sp>
          <p:nvSpPr>
            <p:cNvPr id="228" name="TextBox 11">
              <a:extLst>
                <a:ext uri="{FF2B5EF4-FFF2-40B4-BE49-F238E27FC236}">
                  <a16:creationId xmlns:a16="http://schemas.microsoft.com/office/drawing/2014/main" xmlns="" id="{D52DAF4A-4FF5-7E4C-B070-4DFC7F64F9EB}"/>
                </a:ext>
              </a:extLst>
            </p:cNvPr>
            <p:cNvSpPr txBox="1">
              <a:spLocks/>
            </p:cNvSpPr>
            <p:nvPr/>
          </p:nvSpPr>
          <p:spPr>
            <a:xfrm>
              <a:off x="6835646" y="2855068"/>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1050" b="1" dirty="0">
                  <a:solidFill>
                    <a:srgbClr val="EF4051"/>
                  </a:solidFill>
                  <a:latin typeface="Century Gothic" panose="020B0502020202020204" pitchFamily="34" charset="0"/>
                </a:rPr>
                <a:t>Launch</a:t>
              </a:r>
              <a:endParaRPr lang="en-US" sz="1050" b="1" dirty="0">
                <a:solidFill>
                  <a:srgbClr val="EF4051"/>
                </a:solidFill>
                <a:latin typeface="Century Gothic" panose="020B0502020202020204" pitchFamily="34" charset="0"/>
              </a:endParaRPr>
            </a:p>
          </p:txBody>
        </p:sp>
        <p:sp>
          <p:nvSpPr>
            <p:cNvPr id="229" name="TextBox 12">
              <a:extLst>
                <a:ext uri="{FF2B5EF4-FFF2-40B4-BE49-F238E27FC236}">
                  <a16:creationId xmlns:a16="http://schemas.microsoft.com/office/drawing/2014/main" xmlns="" id="{846246F0-28B2-134D-9032-35A977D7D4C3}"/>
                </a:ext>
              </a:extLst>
            </p:cNvPr>
            <p:cNvSpPr txBox="1">
              <a:spLocks/>
            </p:cNvSpPr>
            <p:nvPr/>
          </p:nvSpPr>
          <p:spPr>
            <a:xfrm>
              <a:off x="5295667" y="367290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50" b="1" dirty="0">
                  <a:solidFill>
                    <a:srgbClr val="EF4051"/>
                  </a:solidFill>
                  <a:latin typeface="Century Gothic" panose="020B0502020202020204" pitchFamily="34" charset="0"/>
                </a:rPr>
                <a:t>Deploy</a:t>
              </a:r>
              <a:endParaRPr lang="fr-CA" sz="1050" b="1" dirty="0">
                <a:solidFill>
                  <a:srgbClr val="EF4051"/>
                </a:solidFill>
                <a:latin typeface="Century Gothic" panose="020B0502020202020204" pitchFamily="34" charset="0"/>
              </a:endParaRPr>
            </a:p>
          </p:txBody>
        </p:sp>
        <p:sp>
          <p:nvSpPr>
            <p:cNvPr id="230" name="TextBox 13">
              <a:extLst>
                <a:ext uri="{FF2B5EF4-FFF2-40B4-BE49-F238E27FC236}">
                  <a16:creationId xmlns:a16="http://schemas.microsoft.com/office/drawing/2014/main" xmlns="" id="{F6614E96-C9B1-D545-BC20-B128C6C10FB3}"/>
                </a:ext>
              </a:extLst>
            </p:cNvPr>
            <p:cNvSpPr txBox="1">
              <a:spLocks/>
            </p:cNvSpPr>
            <p:nvPr/>
          </p:nvSpPr>
          <p:spPr>
            <a:xfrm>
              <a:off x="6861941" y="195714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1050" b="1" dirty="0">
                  <a:solidFill>
                    <a:srgbClr val="EF4051"/>
                  </a:solidFill>
                  <a:latin typeface="Century Gothic" panose="020B0502020202020204" pitchFamily="34" charset="0"/>
                </a:rPr>
                <a:t>Support</a:t>
              </a:r>
              <a:endParaRPr lang="en-US" sz="1050" b="1" dirty="0">
                <a:solidFill>
                  <a:srgbClr val="EF4051"/>
                </a:solidFill>
                <a:latin typeface="Century Gothic" panose="020B0502020202020204" pitchFamily="34" charset="0"/>
              </a:endParaRPr>
            </a:p>
          </p:txBody>
        </p:sp>
      </p:grpSp>
      <p:sp>
        <p:nvSpPr>
          <p:cNvPr id="234" name="Title 1">
            <a:extLst>
              <a:ext uri="{FF2B5EF4-FFF2-40B4-BE49-F238E27FC236}">
                <a16:creationId xmlns:a16="http://schemas.microsoft.com/office/drawing/2014/main" xmlns="" id="{C4CC0F66-F716-9E4A-A350-90E627E348D3}"/>
              </a:ext>
            </a:extLst>
          </p:cNvPr>
          <p:cNvSpPr txBox="1">
            <a:spLocks/>
          </p:cNvSpPr>
          <p:nvPr/>
        </p:nvSpPr>
        <p:spPr bwMode="auto">
          <a:xfrm>
            <a:off x="7184226" y="1054359"/>
            <a:ext cx="1058430"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73B632"/>
                </a:solidFill>
              </a:rPr>
              <a:t>Why?</a:t>
            </a:r>
            <a:endParaRPr lang="en-CA" sz="1600" b="1" dirty="0">
              <a:solidFill>
                <a:srgbClr val="73B632"/>
              </a:solidFill>
            </a:endParaRPr>
          </a:p>
        </p:txBody>
      </p:sp>
      <p:sp>
        <p:nvSpPr>
          <p:cNvPr id="235" name="Title 1">
            <a:extLst>
              <a:ext uri="{FF2B5EF4-FFF2-40B4-BE49-F238E27FC236}">
                <a16:creationId xmlns:a16="http://schemas.microsoft.com/office/drawing/2014/main" xmlns="" id="{C4CC0F66-F716-9E4A-A350-90E627E348D3}"/>
              </a:ext>
            </a:extLst>
          </p:cNvPr>
          <p:cNvSpPr txBox="1">
            <a:spLocks/>
          </p:cNvSpPr>
          <p:nvPr/>
        </p:nvSpPr>
        <p:spPr bwMode="auto">
          <a:xfrm>
            <a:off x="7184226" y="1373290"/>
            <a:ext cx="4474374" cy="65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200" dirty="0">
                <a:solidFill>
                  <a:prstClr val="black"/>
                </a:solidFill>
              </a:rPr>
              <a:t>As we're iteratively building, we need to have one final regression test to ensure everything works together and then we need to schedule and coordinate the release</a:t>
            </a:r>
            <a:r>
              <a:rPr lang="en-US" sz="1200" dirty="0"/>
              <a:t>.</a:t>
            </a:r>
            <a:endParaRPr lang="en-CA" sz="1200" dirty="0">
              <a:solidFill>
                <a:prstClr val="black"/>
              </a:solidFill>
            </a:endParaRPr>
          </a:p>
        </p:txBody>
      </p:sp>
      <p:sp>
        <p:nvSpPr>
          <p:cNvPr id="236" name="Title 1">
            <a:extLst>
              <a:ext uri="{FF2B5EF4-FFF2-40B4-BE49-F238E27FC236}">
                <a16:creationId xmlns:a16="http://schemas.microsoft.com/office/drawing/2014/main" xmlns="" id="{C4CC0F66-F716-9E4A-A350-90E627E348D3}"/>
              </a:ext>
            </a:extLst>
          </p:cNvPr>
          <p:cNvSpPr txBox="1">
            <a:spLocks/>
          </p:cNvSpPr>
          <p:nvPr/>
        </p:nvSpPr>
        <p:spPr bwMode="auto">
          <a:xfrm>
            <a:off x="7191030" y="2118190"/>
            <a:ext cx="10176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How?</a:t>
            </a:r>
            <a:endParaRPr lang="en-CA" sz="1600" b="1" dirty="0">
              <a:solidFill>
                <a:srgbClr val="EF4051"/>
              </a:solidFill>
            </a:endParaRPr>
          </a:p>
        </p:txBody>
      </p:sp>
      <p:sp>
        <p:nvSpPr>
          <p:cNvPr id="237" name="Title 1">
            <a:extLst>
              <a:ext uri="{FF2B5EF4-FFF2-40B4-BE49-F238E27FC236}">
                <a16:creationId xmlns:a16="http://schemas.microsoft.com/office/drawing/2014/main" xmlns="" id="{C4CC0F66-F716-9E4A-A350-90E627E348D3}"/>
              </a:ext>
            </a:extLst>
          </p:cNvPr>
          <p:cNvSpPr txBox="1">
            <a:spLocks/>
          </p:cNvSpPr>
          <p:nvPr/>
        </p:nvSpPr>
        <p:spPr bwMode="auto">
          <a:xfrm>
            <a:off x="7201006" y="2416677"/>
            <a:ext cx="4441665" cy="525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200" b="1" i="1" dirty="0">
                <a:solidFill>
                  <a:prstClr val="black"/>
                </a:solidFill>
              </a:rPr>
              <a:t/>
            </a:r>
            <a:br>
              <a:rPr lang="en-US" sz="1200" b="1" i="1" dirty="0">
                <a:solidFill>
                  <a:prstClr val="black"/>
                </a:solidFill>
              </a:rPr>
            </a:br>
            <a:r>
              <a:rPr lang="en-US" sz="1200" dirty="0">
                <a:solidFill>
                  <a:prstClr val="black"/>
                </a:solidFill>
              </a:rPr>
              <a:t>In the release phase we will conduct testing, fix defects and bugs and deploy the final solution.</a:t>
            </a:r>
            <a:endParaRPr lang="en-CA" sz="1200" dirty="0">
              <a:solidFill>
                <a:prstClr val="black"/>
              </a:solidFill>
            </a:endParaRPr>
          </a:p>
        </p:txBody>
      </p:sp>
    </p:spTree>
    <p:extLst>
      <p:ext uri="{BB962C8B-B14F-4D97-AF65-F5344CB8AC3E}">
        <p14:creationId xmlns:p14="http://schemas.microsoft.com/office/powerpoint/2010/main" val="83868124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Rectangle 281"/>
          <p:cNvSpPr/>
          <p:nvPr/>
        </p:nvSpPr>
        <p:spPr>
          <a:xfrm>
            <a:off x="269820" y="927809"/>
            <a:ext cx="11697292" cy="5834223"/>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20" y="461607"/>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2800" b="1" dirty="0" smtClean="0">
                <a:solidFill>
                  <a:srgbClr val="EF4051"/>
                </a:solidFill>
              </a:rPr>
              <a:t>Examples</a:t>
            </a:r>
            <a:endParaRPr lang="en-CA" sz="2800" b="1" dirty="0">
              <a:solidFill>
                <a:srgbClr val="E47623"/>
              </a:solidFill>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1265439" y="1327658"/>
            <a:ext cx="775097"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Inputs</a:t>
            </a:r>
            <a:endParaRPr lang="en-CA" sz="1600" b="1" dirty="0">
              <a:solidFill>
                <a:srgbClr val="EF4051"/>
              </a:solidFill>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4857124" y="1397715"/>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a:solidFill>
                  <a:srgbClr val="EF4051"/>
                </a:solidFill>
              </a:rPr>
              <a:t>Activities</a:t>
            </a:r>
          </a:p>
        </p:txBody>
      </p:sp>
      <p:sp>
        <p:nvSpPr>
          <p:cNvPr id="175" name="Title 1">
            <a:extLst>
              <a:ext uri="{FF2B5EF4-FFF2-40B4-BE49-F238E27FC236}">
                <a16:creationId xmlns:a16="http://schemas.microsoft.com/office/drawing/2014/main" xmlns="" id="{C4CC0F66-F716-9E4A-A350-90E627E348D3}"/>
              </a:ext>
            </a:extLst>
          </p:cNvPr>
          <p:cNvSpPr txBox="1">
            <a:spLocks/>
          </p:cNvSpPr>
          <p:nvPr/>
        </p:nvSpPr>
        <p:spPr bwMode="auto">
          <a:xfrm>
            <a:off x="8876228" y="1362687"/>
            <a:ext cx="1202515"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600" b="1" dirty="0" smtClean="0">
                <a:solidFill>
                  <a:srgbClr val="EF4051"/>
                </a:solidFill>
              </a:rPr>
              <a:t>Artifacts</a:t>
            </a:r>
            <a:endParaRPr lang="en-CA" sz="1600" b="1" dirty="0">
              <a:solidFill>
                <a:srgbClr val="EF4051"/>
              </a:solidFill>
            </a:endParaRPr>
          </a:p>
        </p:txBody>
      </p:sp>
      <p:grpSp>
        <p:nvGrpSpPr>
          <p:cNvPr id="814" name="Group 813"/>
          <p:cNvGrpSpPr/>
          <p:nvPr/>
        </p:nvGrpSpPr>
        <p:grpSpPr>
          <a:xfrm>
            <a:off x="8389773" y="2719728"/>
            <a:ext cx="460375" cy="404813"/>
            <a:chOff x="682626" y="3084513"/>
            <a:chExt cx="460375" cy="404813"/>
          </a:xfrm>
        </p:grpSpPr>
        <p:sp>
          <p:nvSpPr>
            <p:cNvPr id="815" name="Freeform 435"/>
            <p:cNvSpPr>
              <a:spLocks noEditPoints="1"/>
            </p:cNvSpPr>
            <p:nvPr/>
          </p:nvSpPr>
          <p:spPr bwMode="auto">
            <a:xfrm>
              <a:off x="682626" y="3084513"/>
              <a:ext cx="460375" cy="317500"/>
            </a:xfrm>
            <a:custGeom>
              <a:avLst/>
              <a:gdLst>
                <a:gd name="T0" fmla="*/ 228 w 256"/>
                <a:gd name="T1" fmla="*/ 176 h 176"/>
                <a:gd name="T2" fmla="*/ 0 w 256"/>
                <a:gd name="T3" fmla="*/ 176 h 176"/>
                <a:gd name="T4" fmla="*/ 0 w 256"/>
                <a:gd name="T5" fmla="*/ 24 h 176"/>
                <a:gd name="T6" fmla="*/ 192 w 256"/>
                <a:gd name="T7" fmla="*/ 24 h 176"/>
                <a:gd name="T8" fmla="*/ 192 w 256"/>
                <a:gd name="T9" fmla="*/ 32 h 176"/>
                <a:gd name="T10" fmla="*/ 8 w 256"/>
                <a:gd name="T11" fmla="*/ 32 h 176"/>
                <a:gd name="T12" fmla="*/ 8 w 256"/>
                <a:gd name="T13" fmla="*/ 168 h 176"/>
                <a:gd name="T14" fmla="*/ 228 w 256"/>
                <a:gd name="T15" fmla="*/ 168 h 176"/>
                <a:gd name="T16" fmla="*/ 248 w 256"/>
                <a:gd name="T17" fmla="*/ 148 h 176"/>
                <a:gd name="T18" fmla="*/ 228 w 256"/>
                <a:gd name="T19" fmla="*/ 128 h 176"/>
                <a:gd name="T20" fmla="*/ 208 w 256"/>
                <a:gd name="T21" fmla="*/ 148 h 176"/>
                <a:gd name="T22" fmla="*/ 200 w 256"/>
                <a:gd name="T23" fmla="*/ 148 h 176"/>
                <a:gd name="T24" fmla="*/ 200 w 256"/>
                <a:gd name="T25" fmla="*/ 28 h 176"/>
                <a:gd name="T26" fmla="*/ 228 w 256"/>
                <a:gd name="T27" fmla="*/ 0 h 176"/>
                <a:gd name="T28" fmla="*/ 256 w 256"/>
                <a:gd name="T29" fmla="*/ 28 h 176"/>
                <a:gd name="T30" fmla="*/ 256 w 256"/>
                <a:gd name="T31" fmla="*/ 148 h 176"/>
                <a:gd name="T32" fmla="*/ 228 w 256"/>
                <a:gd name="T33" fmla="*/ 176 h 176"/>
                <a:gd name="T34" fmla="*/ 228 w 256"/>
                <a:gd name="T35" fmla="*/ 120 h 176"/>
                <a:gd name="T36" fmla="*/ 248 w 256"/>
                <a:gd name="T37" fmla="*/ 128 h 176"/>
                <a:gd name="T38" fmla="*/ 248 w 256"/>
                <a:gd name="T39" fmla="*/ 28 h 176"/>
                <a:gd name="T40" fmla="*/ 228 w 256"/>
                <a:gd name="T41" fmla="*/ 8 h 176"/>
                <a:gd name="T42" fmla="*/ 208 w 256"/>
                <a:gd name="T43" fmla="*/ 28 h 176"/>
                <a:gd name="T44" fmla="*/ 208 w 256"/>
                <a:gd name="T45" fmla="*/ 128 h 176"/>
                <a:gd name="T46" fmla="*/ 228 w 256"/>
                <a:gd name="T47"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176">
                  <a:moveTo>
                    <a:pt x="228" y="176"/>
                  </a:moveTo>
                  <a:cubicBezTo>
                    <a:pt x="0" y="176"/>
                    <a:pt x="0" y="176"/>
                    <a:pt x="0" y="176"/>
                  </a:cubicBezTo>
                  <a:cubicBezTo>
                    <a:pt x="0" y="24"/>
                    <a:pt x="0" y="24"/>
                    <a:pt x="0" y="24"/>
                  </a:cubicBezTo>
                  <a:cubicBezTo>
                    <a:pt x="192" y="24"/>
                    <a:pt x="192" y="24"/>
                    <a:pt x="192" y="24"/>
                  </a:cubicBezTo>
                  <a:cubicBezTo>
                    <a:pt x="192" y="32"/>
                    <a:pt x="192" y="32"/>
                    <a:pt x="192" y="32"/>
                  </a:cubicBezTo>
                  <a:cubicBezTo>
                    <a:pt x="8" y="32"/>
                    <a:pt x="8" y="32"/>
                    <a:pt x="8" y="32"/>
                  </a:cubicBezTo>
                  <a:cubicBezTo>
                    <a:pt x="8" y="168"/>
                    <a:pt x="8" y="168"/>
                    <a:pt x="8" y="168"/>
                  </a:cubicBezTo>
                  <a:cubicBezTo>
                    <a:pt x="228" y="168"/>
                    <a:pt x="228" y="168"/>
                    <a:pt x="228" y="168"/>
                  </a:cubicBezTo>
                  <a:cubicBezTo>
                    <a:pt x="239" y="168"/>
                    <a:pt x="248" y="159"/>
                    <a:pt x="248" y="148"/>
                  </a:cubicBezTo>
                  <a:cubicBezTo>
                    <a:pt x="248" y="137"/>
                    <a:pt x="239" y="128"/>
                    <a:pt x="228" y="128"/>
                  </a:cubicBezTo>
                  <a:cubicBezTo>
                    <a:pt x="217" y="128"/>
                    <a:pt x="208" y="137"/>
                    <a:pt x="208" y="148"/>
                  </a:cubicBezTo>
                  <a:cubicBezTo>
                    <a:pt x="200" y="148"/>
                    <a:pt x="200" y="148"/>
                    <a:pt x="200" y="148"/>
                  </a:cubicBezTo>
                  <a:cubicBezTo>
                    <a:pt x="200" y="28"/>
                    <a:pt x="200" y="28"/>
                    <a:pt x="200" y="28"/>
                  </a:cubicBezTo>
                  <a:cubicBezTo>
                    <a:pt x="200" y="13"/>
                    <a:pt x="213" y="0"/>
                    <a:pt x="228" y="0"/>
                  </a:cubicBezTo>
                  <a:cubicBezTo>
                    <a:pt x="243" y="0"/>
                    <a:pt x="256" y="13"/>
                    <a:pt x="256" y="28"/>
                  </a:cubicBezTo>
                  <a:cubicBezTo>
                    <a:pt x="256" y="148"/>
                    <a:pt x="256" y="148"/>
                    <a:pt x="256" y="148"/>
                  </a:cubicBezTo>
                  <a:cubicBezTo>
                    <a:pt x="256" y="163"/>
                    <a:pt x="243" y="176"/>
                    <a:pt x="228" y="176"/>
                  </a:cubicBezTo>
                  <a:close/>
                  <a:moveTo>
                    <a:pt x="228" y="120"/>
                  </a:moveTo>
                  <a:cubicBezTo>
                    <a:pt x="236" y="120"/>
                    <a:pt x="243" y="123"/>
                    <a:pt x="248" y="128"/>
                  </a:cubicBezTo>
                  <a:cubicBezTo>
                    <a:pt x="248" y="28"/>
                    <a:pt x="248" y="28"/>
                    <a:pt x="248" y="28"/>
                  </a:cubicBezTo>
                  <a:cubicBezTo>
                    <a:pt x="248" y="17"/>
                    <a:pt x="239" y="8"/>
                    <a:pt x="228" y="8"/>
                  </a:cubicBezTo>
                  <a:cubicBezTo>
                    <a:pt x="217" y="8"/>
                    <a:pt x="208" y="17"/>
                    <a:pt x="208" y="28"/>
                  </a:cubicBezTo>
                  <a:cubicBezTo>
                    <a:pt x="208" y="128"/>
                    <a:pt x="208" y="128"/>
                    <a:pt x="208" y="128"/>
                  </a:cubicBezTo>
                  <a:cubicBezTo>
                    <a:pt x="213" y="123"/>
                    <a:pt x="220" y="120"/>
                    <a:pt x="228"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16" name="Rectangle 436"/>
            <p:cNvSpPr>
              <a:spLocks noChangeArrowheads="1"/>
            </p:cNvSpPr>
            <p:nvPr/>
          </p:nvSpPr>
          <p:spPr bwMode="auto">
            <a:xfrm>
              <a:off x="7397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17" name="Rectangle 437"/>
            <p:cNvSpPr>
              <a:spLocks noChangeArrowheads="1"/>
            </p:cNvSpPr>
            <p:nvPr/>
          </p:nvSpPr>
          <p:spPr bwMode="auto">
            <a:xfrm>
              <a:off x="7762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18" name="Rectangle 438"/>
            <p:cNvSpPr>
              <a:spLocks noChangeArrowheads="1"/>
            </p:cNvSpPr>
            <p:nvPr/>
          </p:nvSpPr>
          <p:spPr bwMode="auto">
            <a:xfrm>
              <a:off x="84772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19" name="Rectangle 439"/>
            <p:cNvSpPr>
              <a:spLocks noChangeArrowheads="1"/>
            </p:cNvSpPr>
            <p:nvPr/>
          </p:nvSpPr>
          <p:spPr bwMode="auto">
            <a:xfrm>
              <a:off x="81121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0" name="Rectangle 440"/>
            <p:cNvSpPr>
              <a:spLocks noChangeArrowheads="1"/>
            </p:cNvSpPr>
            <p:nvPr/>
          </p:nvSpPr>
          <p:spPr bwMode="auto">
            <a:xfrm>
              <a:off x="919164" y="3163888"/>
              <a:ext cx="15875"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1" name="Rectangle 441"/>
            <p:cNvSpPr>
              <a:spLocks noChangeArrowheads="1"/>
            </p:cNvSpPr>
            <p:nvPr/>
          </p:nvSpPr>
          <p:spPr bwMode="auto">
            <a:xfrm>
              <a:off x="88423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2" name="Rectangle 442"/>
            <p:cNvSpPr>
              <a:spLocks noChangeArrowheads="1"/>
            </p:cNvSpPr>
            <p:nvPr/>
          </p:nvSpPr>
          <p:spPr bwMode="auto">
            <a:xfrm>
              <a:off x="955676"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3" name="Rectangle 443"/>
            <p:cNvSpPr>
              <a:spLocks noChangeArrowheads="1"/>
            </p:cNvSpPr>
            <p:nvPr/>
          </p:nvSpPr>
          <p:spPr bwMode="auto">
            <a:xfrm>
              <a:off x="992189" y="3163888"/>
              <a:ext cx="14288" cy="2032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4" name="Rectangle 444"/>
            <p:cNvSpPr>
              <a:spLocks noChangeArrowheads="1"/>
            </p:cNvSpPr>
            <p:nvPr/>
          </p:nvSpPr>
          <p:spPr bwMode="auto">
            <a:xfrm>
              <a:off x="719139" y="322262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5" name="Rectangle 445"/>
            <p:cNvSpPr>
              <a:spLocks noChangeArrowheads="1"/>
            </p:cNvSpPr>
            <p:nvPr/>
          </p:nvSpPr>
          <p:spPr bwMode="auto">
            <a:xfrm>
              <a:off x="719139" y="318611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6" name="Rectangle 446"/>
            <p:cNvSpPr>
              <a:spLocks noChangeArrowheads="1"/>
            </p:cNvSpPr>
            <p:nvPr/>
          </p:nvSpPr>
          <p:spPr bwMode="auto">
            <a:xfrm>
              <a:off x="719139" y="3257551"/>
              <a:ext cx="30956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7" name="Rectangle 447"/>
            <p:cNvSpPr>
              <a:spLocks noChangeArrowheads="1"/>
            </p:cNvSpPr>
            <p:nvPr/>
          </p:nvSpPr>
          <p:spPr bwMode="auto">
            <a:xfrm>
              <a:off x="719139" y="3294063"/>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8" name="Rectangle 448"/>
            <p:cNvSpPr>
              <a:spLocks noChangeArrowheads="1"/>
            </p:cNvSpPr>
            <p:nvPr/>
          </p:nvSpPr>
          <p:spPr bwMode="auto">
            <a:xfrm>
              <a:off x="719139" y="3330576"/>
              <a:ext cx="3095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29" name="Freeform 449"/>
            <p:cNvSpPr>
              <a:spLocks noEditPoints="1"/>
            </p:cNvSpPr>
            <p:nvPr/>
          </p:nvSpPr>
          <p:spPr bwMode="auto">
            <a:xfrm>
              <a:off x="682626" y="3416301"/>
              <a:ext cx="460375" cy="73025"/>
            </a:xfrm>
            <a:custGeom>
              <a:avLst/>
              <a:gdLst>
                <a:gd name="T0" fmla="*/ 290 w 290"/>
                <a:gd name="T1" fmla="*/ 46 h 46"/>
                <a:gd name="T2" fmla="*/ 0 w 290"/>
                <a:gd name="T3" fmla="*/ 46 h 46"/>
                <a:gd name="T4" fmla="*/ 0 w 290"/>
                <a:gd name="T5" fmla="*/ 0 h 46"/>
                <a:gd name="T6" fmla="*/ 290 w 290"/>
                <a:gd name="T7" fmla="*/ 0 h 46"/>
                <a:gd name="T8" fmla="*/ 290 w 290"/>
                <a:gd name="T9" fmla="*/ 46 h 46"/>
                <a:gd name="T10" fmla="*/ 9 w 290"/>
                <a:gd name="T11" fmla="*/ 37 h 46"/>
                <a:gd name="T12" fmla="*/ 281 w 290"/>
                <a:gd name="T13" fmla="*/ 37 h 46"/>
                <a:gd name="T14" fmla="*/ 281 w 290"/>
                <a:gd name="T15" fmla="*/ 9 h 46"/>
                <a:gd name="T16" fmla="*/ 9 w 290"/>
                <a:gd name="T17" fmla="*/ 9 h 46"/>
                <a:gd name="T18" fmla="*/ 9 w 290"/>
                <a:gd name="T1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0" h="46">
                  <a:moveTo>
                    <a:pt x="290" y="46"/>
                  </a:moveTo>
                  <a:lnTo>
                    <a:pt x="0" y="46"/>
                  </a:lnTo>
                  <a:lnTo>
                    <a:pt x="0" y="0"/>
                  </a:lnTo>
                  <a:lnTo>
                    <a:pt x="290" y="0"/>
                  </a:lnTo>
                  <a:lnTo>
                    <a:pt x="290" y="46"/>
                  </a:lnTo>
                  <a:close/>
                  <a:moveTo>
                    <a:pt x="9" y="37"/>
                  </a:moveTo>
                  <a:lnTo>
                    <a:pt x="281" y="37"/>
                  </a:lnTo>
                  <a:lnTo>
                    <a:pt x="281" y="9"/>
                  </a:lnTo>
                  <a:lnTo>
                    <a:pt x="9" y="9"/>
                  </a:lnTo>
                  <a:lnTo>
                    <a:pt x="9" y="3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0" name="Rectangle 450"/>
            <p:cNvSpPr>
              <a:spLocks noChangeArrowheads="1"/>
            </p:cNvSpPr>
            <p:nvPr/>
          </p:nvSpPr>
          <p:spPr bwMode="auto">
            <a:xfrm>
              <a:off x="7112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1" name="Rectangle 451"/>
            <p:cNvSpPr>
              <a:spLocks noChangeArrowheads="1"/>
            </p:cNvSpPr>
            <p:nvPr/>
          </p:nvSpPr>
          <p:spPr bwMode="auto">
            <a:xfrm>
              <a:off x="7397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2" name="Rectangle 452"/>
            <p:cNvSpPr>
              <a:spLocks noChangeArrowheads="1"/>
            </p:cNvSpPr>
            <p:nvPr/>
          </p:nvSpPr>
          <p:spPr bwMode="auto">
            <a:xfrm>
              <a:off x="76835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3" name="Rectangle 453"/>
            <p:cNvSpPr>
              <a:spLocks noChangeArrowheads="1"/>
            </p:cNvSpPr>
            <p:nvPr/>
          </p:nvSpPr>
          <p:spPr bwMode="auto">
            <a:xfrm>
              <a:off x="79692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4" name="Rectangle 454"/>
            <p:cNvSpPr>
              <a:spLocks noChangeArrowheads="1"/>
            </p:cNvSpPr>
            <p:nvPr/>
          </p:nvSpPr>
          <p:spPr bwMode="auto">
            <a:xfrm>
              <a:off x="8270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5" name="Rectangle 455"/>
            <p:cNvSpPr>
              <a:spLocks noChangeArrowheads="1"/>
            </p:cNvSpPr>
            <p:nvPr/>
          </p:nvSpPr>
          <p:spPr bwMode="auto">
            <a:xfrm>
              <a:off x="8556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6" name="Rectangle 456"/>
            <p:cNvSpPr>
              <a:spLocks noChangeArrowheads="1"/>
            </p:cNvSpPr>
            <p:nvPr/>
          </p:nvSpPr>
          <p:spPr bwMode="auto">
            <a:xfrm>
              <a:off x="8842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7" name="Rectangle 457"/>
            <p:cNvSpPr>
              <a:spLocks noChangeArrowheads="1"/>
            </p:cNvSpPr>
            <p:nvPr/>
          </p:nvSpPr>
          <p:spPr bwMode="auto">
            <a:xfrm>
              <a:off x="91281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8" name="Rectangle 458"/>
            <p:cNvSpPr>
              <a:spLocks noChangeArrowheads="1"/>
            </p:cNvSpPr>
            <p:nvPr/>
          </p:nvSpPr>
          <p:spPr bwMode="auto">
            <a:xfrm>
              <a:off x="94138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39" name="Rectangle 459"/>
            <p:cNvSpPr>
              <a:spLocks noChangeArrowheads="1"/>
            </p:cNvSpPr>
            <p:nvPr/>
          </p:nvSpPr>
          <p:spPr bwMode="auto">
            <a:xfrm>
              <a:off x="969964"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40" name="Rectangle 460"/>
            <p:cNvSpPr>
              <a:spLocks noChangeArrowheads="1"/>
            </p:cNvSpPr>
            <p:nvPr/>
          </p:nvSpPr>
          <p:spPr bwMode="auto">
            <a:xfrm>
              <a:off x="998539"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41" name="Rectangle 461"/>
            <p:cNvSpPr>
              <a:spLocks noChangeArrowheads="1"/>
            </p:cNvSpPr>
            <p:nvPr/>
          </p:nvSpPr>
          <p:spPr bwMode="auto">
            <a:xfrm>
              <a:off x="1028701"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42" name="Rectangle 462"/>
            <p:cNvSpPr>
              <a:spLocks noChangeArrowheads="1"/>
            </p:cNvSpPr>
            <p:nvPr/>
          </p:nvSpPr>
          <p:spPr bwMode="auto">
            <a:xfrm>
              <a:off x="1057276" y="3460751"/>
              <a:ext cx="14288" cy="206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843" name="Rectangle 463"/>
            <p:cNvSpPr>
              <a:spLocks noChangeArrowheads="1"/>
            </p:cNvSpPr>
            <p:nvPr/>
          </p:nvSpPr>
          <p:spPr bwMode="auto">
            <a:xfrm>
              <a:off x="1100139" y="34464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grpSp>
        <p:nvGrpSpPr>
          <p:cNvPr id="653" name="Group 652"/>
          <p:cNvGrpSpPr/>
          <p:nvPr/>
        </p:nvGrpSpPr>
        <p:grpSpPr>
          <a:xfrm>
            <a:off x="8443749" y="3439576"/>
            <a:ext cx="323850" cy="404812"/>
            <a:chOff x="7324726" y="2465388"/>
            <a:chExt cx="323850" cy="404812"/>
          </a:xfrm>
        </p:grpSpPr>
        <p:sp>
          <p:nvSpPr>
            <p:cNvPr id="665"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66"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67"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68" name="Rectangle 630"/>
            <p:cNvSpPr>
              <a:spLocks noChangeArrowheads="1"/>
            </p:cNvSpPr>
            <p:nvPr/>
          </p:nvSpPr>
          <p:spPr bwMode="auto">
            <a:xfrm>
              <a:off x="7359651"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69" name="Rectangle 631"/>
            <p:cNvSpPr>
              <a:spLocks noChangeArrowheads="1"/>
            </p:cNvSpPr>
            <p:nvPr/>
          </p:nvSpPr>
          <p:spPr bwMode="auto">
            <a:xfrm>
              <a:off x="7388226"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0" name="Rectangle 632"/>
            <p:cNvSpPr>
              <a:spLocks noChangeArrowheads="1"/>
            </p:cNvSpPr>
            <p:nvPr/>
          </p:nvSpPr>
          <p:spPr bwMode="auto">
            <a:xfrm>
              <a:off x="7416801" y="2493963"/>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1" name="Rectangle 633"/>
            <p:cNvSpPr>
              <a:spLocks noChangeArrowheads="1"/>
            </p:cNvSpPr>
            <p:nvPr/>
          </p:nvSpPr>
          <p:spPr bwMode="auto">
            <a:xfrm>
              <a:off x="744696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2" name="Rectangle 634"/>
            <p:cNvSpPr>
              <a:spLocks noChangeArrowheads="1"/>
            </p:cNvSpPr>
            <p:nvPr/>
          </p:nvSpPr>
          <p:spPr bwMode="auto">
            <a:xfrm>
              <a:off x="7475538"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3" name="Rectangle 635"/>
            <p:cNvSpPr>
              <a:spLocks noChangeArrowheads="1"/>
            </p:cNvSpPr>
            <p:nvPr/>
          </p:nvSpPr>
          <p:spPr bwMode="auto">
            <a:xfrm>
              <a:off x="7504113" y="24939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4" name="Rectangle 636"/>
            <p:cNvSpPr>
              <a:spLocks noChangeArrowheads="1"/>
            </p:cNvSpPr>
            <p:nvPr/>
          </p:nvSpPr>
          <p:spPr bwMode="auto">
            <a:xfrm>
              <a:off x="7359651"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5" name="Rectangle 637"/>
            <p:cNvSpPr>
              <a:spLocks noChangeArrowheads="1"/>
            </p:cNvSpPr>
            <p:nvPr/>
          </p:nvSpPr>
          <p:spPr bwMode="auto">
            <a:xfrm>
              <a:off x="7388226"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6" name="Rectangle 638"/>
            <p:cNvSpPr>
              <a:spLocks noChangeArrowheads="1"/>
            </p:cNvSpPr>
            <p:nvPr/>
          </p:nvSpPr>
          <p:spPr bwMode="auto">
            <a:xfrm>
              <a:off x="7416801" y="2646363"/>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7" name="Rectangle 639"/>
            <p:cNvSpPr>
              <a:spLocks noChangeArrowheads="1"/>
            </p:cNvSpPr>
            <p:nvPr/>
          </p:nvSpPr>
          <p:spPr bwMode="auto">
            <a:xfrm>
              <a:off x="74469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8" name="Rectangle 640"/>
            <p:cNvSpPr>
              <a:spLocks noChangeArrowheads="1"/>
            </p:cNvSpPr>
            <p:nvPr/>
          </p:nvSpPr>
          <p:spPr bwMode="auto">
            <a:xfrm>
              <a:off x="747553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79" name="Rectangle 641"/>
            <p:cNvSpPr>
              <a:spLocks noChangeArrowheads="1"/>
            </p:cNvSpPr>
            <p:nvPr/>
          </p:nvSpPr>
          <p:spPr bwMode="auto">
            <a:xfrm>
              <a:off x="750411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80" name="Rectangle 642"/>
            <p:cNvSpPr>
              <a:spLocks noChangeArrowheads="1"/>
            </p:cNvSpPr>
            <p:nvPr/>
          </p:nvSpPr>
          <p:spPr bwMode="auto">
            <a:xfrm>
              <a:off x="7532688"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81" name="Rectangle 643"/>
            <p:cNvSpPr>
              <a:spLocks noChangeArrowheads="1"/>
            </p:cNvSpPr>
            <p:nvPr/>
          </p:nvSpPr>
          <p:spPr bwMode="auto">
            <a:xfrm>
              <a:off x="7561263" y="264636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682" name="Rectangle 644"/>
            <p:cNvSpPr>
              <a:spLocks noChangeArrowheads="1"/>
            </p:cNvSpPr>
            <p:nvPr/>
          </p:nvSpPr>
          <p:spPr bwMode="auto">
            <a:xfrm>
              <a:off x="7359651"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45" name="Rectangle 645"/>
            <p:cNvSpPr>
              <a:spLocks noChangeArrowheads="1"/>
            </p:cNvSpPr>
            <p:nvPr/>
          </p:nvSpPr>
          <p:spPr bwMode="auto">
            <a:xfrm>
              <a:off x="7388226"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46" name="Rectangle 646"/>
            <p:cNvSpPr>
              <a:spLocks noChangeArrowheads="1"/>
            </p:cNvSpPr>
            <p:nvPr/>
          </p:nvSpPr>
          <p:spPr bwMode="auto">
            <a:xfrm>
              <a:off x="7416801" y="279717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47" name="Rectangle 647"/>
            <p:cNvSpPr>
              <a:spLocks noChangeArrowheads="1"/>
            </p:cNvSpPr>
            <p:nvPr/>
          </p:nvSpPr>
          <p:spPr bwMode="auto">
            <a:xfrm>
              <a:off x="7446963"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48" name="Rectangle 648"/>
            <p:cNvSpPr>
              <a:spLocks noChangeArrowheads="1"/>
            </p:cNvSpPr>
            <p:nvPr/>
          </p:nvSpPr>
          <p:spPr bwMode="auto">
            <a:xfrm>
              <a:off x="7475538" y="27971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49" name="Rectangle 649"/>
            <p:cNvSpPr>
              <a:spLocks noChangeArrowheads="1"/>
            </p:cNvSpPr>
            <p:nvPr/>
          </p:nvSpPr>
          <p:spPr bwMode="auto">
            <a:xfrm>
              <a:off x="7359651" y="2854325"/>
              <a:ext cx="571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0" name="Rectangle 650"/>
            <p:cNvSpPr>
              <a:spLocks noChangeArrowheads="1"/>
            </p:cNvSpPr>
            <p:nvPr/>
          </p:nvSpPr>
          <p:spPr bwMode="auto">
            <a:xfrm>
              <a:off x="7432676" y="2854325"/>
              <a:ext cx="142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1" name="Rectangle 651"/>
            <p:cNvSpPr>
              <a:spLocks noChangeArrowheads="1"/>
            </p:cNvSpPr>
            <p:nvPr/>
          </p:nvSpPr>
          <p:spPr bwMode="auto">
            <a:xfrm>
              <a:off x="7359651" y="270351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2" name="Rectangle 652"/>
            <p:cNvSpPr>
              <a:spLocks noChangeArrowheads="1"/>
            </p:cNvSpPr>
            <p:nvPr/>
          </p:nvSpPr>
          <p:spPr bwMode="auto">
            <a:xfrm>
              <a:off x="7504113" y="2703513"/>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3" name="Rectangle 653"/>
            <p:cNvSpPr>
              <a:spLocks noChangeArrowheads="1"/>
            </p:cNvSpPr>
            <p:nvPr/>
          </p:nvSpPr>
          <p:spPr bwMode="auto">
            <a:xfrm>
              <a:off x="7475538" y="25527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4" name="Rectangle 654"/>
            <p:cNvSpPr>
              <a:spLocks noChangeArrowheads="1"/>
            </p:cNvSpPr>
            <p:nvPr/>
          </p:nvSpPr>
          <p:spPr bwMode="auto">
            <a:xfrm>
              <a:off x="7359651" y="255270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sp>
          <p:nvSpPr>
            <p:cNvPr id="755" name="Rectangle 655"/>
            <p:cNvSpPr>
              <a:spLocks noChangeArrowheads="1"/>
            </p:cNvSpPr>
            <p:nvPr/>
          </p:nvSpPr>
          <p:spPr bwMode="auto">
            <a:xfrm>
              <a:off x="7518401" y="25527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solidFill>
                  <a:prstClr val="black"/>
                </a:solidFill>
              </a:endParaRPr>
            </a:p>
          </p:txBody>
        </p:sp>
      </p:grpSp>
      <p:sp>
        <p:nvSpPr>
          <p:cNvPr id="756" name="Title 1">
            <a:extLst>
              <a:ext uri="{FF2B5EF4-FFF2-40B4-BE49-F238E27FC236}">
                <a16:creationId xmlns:a16="http://schemas.microsoft.com/office/drawing/2014/main" xmlns="" id="{C4CC0F66-F716-9E4A-A350-90E627E348D3}"/>
              </a:ext>
            </a:extLst>
          </p:cNvPr>
          <p:cNvSpPr txBox="1">
            <a:spLocks/>
          </p:cNvSpPr>
          <p:nvPr/>
        </p:nvSpPr>
        <p:spPr bwMode="auto">
          <a:xfrm>
            <a:off x="5134998" y="259794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US" sz="1000" b="1" dirty="0">
                <a:solidFill>
                  <a:schemeClr val="tx1"/>
                </a:solidFill>
              </a:rPr>
              <a:t>UAT Testing</a:t>
            </a:r>
            <a:endParaRPr lang="en-CA" sz="1000" b="1" dirty="0">
              <a:solidFill>
                <a:schemeClr val="tx1"/>
              </a:solidFill>
            </a:endParaRPr>
          </a:p>
        </p:txBody>
      </p:sp>
      <p:sp>
        <p:nvSpPr>
          <p:cNvPr id="852" name="Title 1">
            <a:extLst>
              <a:ext uri="{FF2B5EF4-FFF2-40B4-BE49-F238E27FC236}">
                <a16:creationId xmlns:a16="http://schemas.microsoft.com/office/drawing/2014/main" xmlns="" id="{C4CC0F66-F716-9E4A-A350-90E627E348D3}"/>
              </a:ext>
            </a:extLst>
          </p:cNvPr>
          <p:cNvSpPr txBox="1">
            <a:spLocks/>
          </p:cNvSpPr>
          <p:nvPr/>
        </p:nvSpPr>
        <p:spPr bwMode="auto">
          <a:xfrm>
            <a:off x="5134998" y="409336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Bug Fixing</a:t>
            </a:r>
            <a:endParaRPr lang="en-CA" sz="1200" b="1" dirty="0">
              <a:solidFill>
                <a:prstClr val="black"/>
              </a:solidFill>
            </a:endParaRPr>
          </a:p>
        </p:txBody>
      </p:sp>
      <p:sp>
        <p:nvSpPr>
          <p:cNvPr id="854" name="Title 1">
            <a:extLst>
              <a:ext uri="{FF2B5EF4-FFF2-40B4-BE49-F238E27FC236}">
                <a16:creationId xmlns:a16="http://schemas.microsoft.com/office/drawing/2014/main" xmlns="" id="{C4CC0F66-F716-9E4A-A350-90E627E348D3}"/>
              </a:ext>
            </a:extLst>
          </p:cNvPr>
          <p:cNvSpPr txBox="1">
            <a:spLocks/>
          </p:cNvSpPr>
          <p:nvPr/>
        </p:nvSpPr>
        <p:spPr bwMode="auto">
          <a:xfrm>
            <a:off x="5134998" y="4792838"/>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US" sz="1000" b="1" dirty="0">
                <a:solidFill>
                  <a:schemeClr val="tx1"/>
                </a:solidFill>
              </a:rPr>
              <a:t>Release </a:t>
            </a:r>
            <a:r>
              <a:rPr lang="en-US" sz="1000" b="1" dirty="0" smtClean="0">
                <a:solidFill>
                  <a:schemeClr val="tx1"/>
                </a:solidFill>
              </a:rPr>
              <a:t>Build </a:t>
            </a:r>
            <a:r>
              <a:rPr lang="en-US" sz="1000" b="1" dirty="0">
                <a:solidFill>
                  <a:schemeClr val="tx1"/>
                </a:solidFill>
              </a:rPr>
              <a:t>to production</a:t>
            </a:r>
            <a:endParaRPr lang="en-CA" sz="1000" b="1" dirty="0">
              <a:solidFill>
                <a:schemeClr val="tx1"/>
              </a:solidFill>
            </a:endParaRPr>
          </a:p>
        </p:txBody>
      </p:sp>
      <p:sp>
        <p:nvSpPr>
          <p:cNvPr id="856" name="Title 1">
            <a:extLst>
              <a:ext uri="{FF2B5EF4-FFF2-40B4-BE49-F238E27FC236}">
                <a16:creationId xmlns:a16="http://schemas.microsoft.com/office/drawing/2014/main" xmlns="" id="{C4CC0F66-F716-9E4A-A350-90E627E348D3}"/>
              </a:ext>
            </a:extLst>
          </p:cNvPr>
          <p:cNvSpPr txBox="1">
            <a:spLocks/>
          </p:cNvSpPr>
          <p:nvPr/>
        </p:nvSpPr>
        <p:spPr bwMode="auto">
          <a:xfrm>
            <a:off x="5134998" y="331089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US" sz="1000" b="1" dirty="0">
                <a:solidFill>
                  <a:schemeClr val="tx1"/>
                </a:solidFill>
              </a:rPr>
              <a:t>Regression Testing</a:t>
            </a:r>
            <a:endParaRPr lang="en-CA" sz="1000" b="1" dirty="0">
              <a:solidFill>
                <a:schemeClr val="tx1"/>
              </a:solidFill>
            </a:endParaRPr>
          </a:p>
        </p:txBody>
      </p:sp>
      <p:sp>
        <p:nvSpPr>
          <p:cNvPr id="858" name="Title 1">
            <a:extLst>
              <a:ext uri="{FF2B5EF4-FFF2-40B4-BE49-F238E27FC236}">
                <a16:creationId xmlns:a16="http://schemas.microsoft.com/office/drawing/2014/main" xmlns="" id="{C4CC0F66-F716-9E4A-A350-90E627E348D3}"/>
              </a:ext>
            </a:extLst>
          </p:cNvPr>
          <p:cNvSpPr txBox="1">
            <a:spLocks/>
          </p:cNvSpPr>
          <p:nvPr/>
        </p:nvSpPr>
        <p:spPr bwMode="auto">
          <a:xfrm>
            <a:off x="5134998" y="2013879"/>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US" sz="1000" b="1" dirty="0">
                <a:solidFill>
                  <a:schemeClr val="tx1"/>
                </a:solidFill>
              </a:rPr>
              <a:t>Confirm release date</a:t>
            </a:r>
            <a:endParaRPr lang="en-CA" sz="1000" b="1" dirty="0">
              <a:solidFill>
                <a:schemeClr val="tx1"/>
              </a:solidFill>
            </a:endParaRPr>
          </a:p>
        </p:txBody>
      </p:sp>
      <p:sp>
        <p:nvSpPr>
          <p:cNvPr id="862" name="Title 1">
            <a:extLst>
              <a:ext uri="{FF2B5EF4-FFF2-40B4-BE49-F238E27FC236}">
                <a16:creationId xmlns:a16="http://schemas.microsoft.com/office/drawing/2014/main" xmlns="" id="{C4CC0F66-F716-9E4A-A350-90E627E348D3}"/>
              </a:ext>
            </a:extLst>
          </p:cNvPr>
          <p:cNvSpPr txBox="1">
            <a:spLocks/>
          </p:cNvSpPr>
          <p:nvPr/>
        </p:nvSpPr>
        <p:spPr bwMode="auto">
          <a:xfrm>
            <a:off x="8876228" y="272500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Test Cases</a:t>
            </a:r>
            <a:endParaRPr lang="en-CA" sz="1200" b="1" dirty="0">
              <a:solidFill>
                <a:prstClr val="black"/>
              </a:solidFill>
            </a:endParaRPr>
          </a:p>
        </p:txBody>
      </p:sp>
      <p:sp>
        <p:nvSpPr>
          <p:cNvPr id="864" name="Title 1">
            <a:extLst>
              <a:ext uri="{FF2B5EF4-FFF2-40B4-BE49-F238E27FC236}">
                <a16:creationId xmlns:a16="http://schemas.microsoft.com/office/drawing/2014/main" xmlns="" id="{C4CC0F66-F716-9E4A-A350-90E627E348D3}"/>
              </a:ext>
            </a:extLst>
          </p:cNvPr>
          <p:cNvSpPr txBox="1">
            <a:spLocks/>
          </p:cNvSpPr>
          <p:nvPr/>
        </p:nvSpPr>
        <p:spPr bwMode="auto">
          <a:xfrm>
            <a:off x="8876228" y="4220412"/>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Change Management Plan</a:t>
            </a:r>
            <a:endParaRPr lang="en-CA" sz="1200" b="1" dirty="0">
              <a:solidFill>
                <a:prstClr val="black"/>
              </a:solidFill>
            </a:endParaRPr>
          </a:p>
        </p:txBody>
      </p:sp>
      <p:sp>
        <p:nvSpPr>
          <p:cNvPr id="866" name="Title 1">
            <a:extLst>
              <a:ext uri="{FF2B5EF4-FFF2-40B4-BE49-F238E27FC236}">
                <a16:creationId xmlns:a16="http://schemas.microsoft.com/office/drawing/2014/main" xmlns="" id="{C4CC0F66-F716-9E4A-A350-90E627E348D3}"/>
              </a:ext>
            </a:extLst>
          </p:cNvPr>
          <p:cNvSpPr txBox="1">
            <a:spLocks/>
          </p:cNvSpPr>
          <p:nvPr/>
        </p:nvSpPr>
        <p:spPr bwMode="auto">
          <a:xfrm>
            <a:off x="8876228" y="5034190"/>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Communications</a:t>
            </a:r>
            <a:endParaRPr lang="en-CA" sz="1200" b="1" dirty="0">
              <a:solidFill>
                <a:prstClr val="black"/>
              </a:solidFill>
            </a:endParaRPr>
          </a:p>
        </p:txBody>
      </p:sp>
      <p:sp>
        <p:nvSpPr>
          <p:cNvPr id="868" name="Title 1">
            <a:extLst>
              <a:ext uri="{FF2B5EF4-FFF2-40B4-BE49-F238E27FC236}">
                <a16:creationId xmlns:a16="http://schemas.microsoft.com/office/drawing/2014/main" xmlns="" id="{C4CC0F66-F716-9E4A-A350-90E627E348D3}"/>
              </a:ext>
            </a:extLst>
          </p:cNvPr>
          <p:cNvSpPr txBox="1">
            <a:spLocks/>
          </p:cNvSpPr>
          <p:nvPr/>
        </p:nvSpPr>
        <p:spPr bwMode="auto">
          <a:xfrm>
            <a:off x="8876228" y="3437949"/>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US" sz="1000" b="1" dirty="0">
                <a:solidFill>
                  <a:schemeClr val="tx1"/>
                </a:solidFill>
              </a:rPr>
              <a:t>Prioritized defect list</a:t>
            </a:r>
            <a:endParaRPr lang="en-CA" sz="1000" b="1" dirty="0">
              <a:solidFill>
                <a:schemeClr val="tx1"/>
              </a:solidFill>
            </a:endParaRPr>
          </a:p>
        </p:txBody>
      </p:sp>
      <p:sp>
        <p:nvSpPr>
          <p:cNvPr id="870" name="Title 1">
            <a:extLst>
              <a:ext uri="{FF2B5EF4-FFF2-40B4-BE49-F238E27FC236}">
                <a16:creationId xmlns:a16="http://schemas.microsoft.com/office/drawing/2014/main" xmlns="" id="{C4CC0F66-F716-9E4A-A350-90E627E348D3}"/>
              </a:ext>
            </a:extLst>
          </p:cNvPr>
          <p:cNvSpPr txBox="1">
            <a:spLocks/>
          </p:cNvSpPr>
          <p:nvPr/>
        </p:nvSpPr>
        <p:spPr bwMode="auto">
          <a:xfrm>
            <a:off x="8876229" y="193712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r>
              <a:rPr lang="en-US" sz="1000" b="1" dirty="0">
                <a:solidFill>
                  <a:schemeClr val="tx1"/>
                </a:solidFill>
              </a:rPr>
              <a:t>Training material</a:t>
            </a:r>
            <a:endParaRPr lang="en-CA" sz="1000" b="1" dirty="0">
              <a:solidFill>
                <a:schemeClr val="tx1"/>
              </a:solidFill>
            </a:endParaRPr>
          </a:p>
        </p:txBody>
      </p:sp>
      <p:sp>
        <p:nvSpPr>
          <p:cNvPr id="289" name="Title 1">
            <a:extLst>
              <a:ext uri="{FF2B5EF4-FFF2-40B4-BE49-F238E27FC236}">
                <a16:creationId xmlns:a16="http://schemas.microsoft.com/office/drawing/2014/main" xmlns="" id="{C4CC0F66-F716-9E4A-A350-90E627E348D3}"/>
              </a:ext>
            </a:extLst>
          </p:cNvPr>
          <p:cNvSpPr txBox="1">
            <a:spLocks/>
          </p:cNvSpPr>
          <p:nvPr/>
        </p:nvSpPr>
        <p:spPr bwMode="auto">
          <a:xfrm>
            <a:off x="1187594" y="2498926"/>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Test Cases</a:t>
            </a:r>
            <a:endParaRPr lang="en-CA" sz="1200" b="1" dirty="0">
              <a:solidFill>
                <a:prstClr val="black"/>
              </a:solidFill>
            </a:endParaRPr>
          </a:p>
        </p:txBody>
      </p:sp>
      <p:sp>
        <p:nvSpPr>
          <p:cNvPr id="290" name="Title 1">
            <a:extLst>
              <a:ext uri="{FF2B5EF4-FFF2-40B4-BE49-F238E27FC236}">
                <a16:creationId xmlns:a16="http://schemas.microsoft.com/office/drawing/2014/main" xmlns="" id="{C4CC0F66-F716-9E4A-A350-90E627E348D3}"/>
              </a:ext>
            </a:extLst>
          </p:cNvPr>
          <p:cNvSpPr txBox="1">
            <a:spLocks/>
          </p:cNvSpPr>
          <p:nvPr/>
        </p:nvSpPr>
        <p:spPr bwMode="auto">
          <a:xfrm>
            <a:off x="1187594" y="2771898"/>
            <a:ext cx="2795369" cy="51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900" dirty="0" smtClean="0">
                <a:solidFill>
                  <a:prstClr val="black"/>
                </a:solidFill>
              </a:rPr>
              <a:t>Each test case references a user story’s acceptance criteria and contains both the happy path and a negative testing scenario.</a:t>
            </a:r>
            <a:endParaRPr lang="en-CA" sz="900" dirty="0">
              <a:solidFill>
                <a:prstClr val="black"/>
              </a:solidFill>
            </a:endParaRPr>
          </a:p>
        </p:txBody>
      </p:sp>
      <p:sp>
        <p:nvSpPr>
          <p:cNvPr id="293" name="Title 1">
            <a:extLst>
              <a:ext uri="{FF2B5EF4-FFF2-40B4-BE49-F238E27FC236}">
                <a16:creationId xmlns:a16="http://schemas.microsoft.com/office/drawing/2014/main" xmlns="" id="{C4CC0F66-F716-9E4A-A350-90E627E348D3}"/>
              </a:ext>
            </a:extLst>
          </p:cNvPr>
          <p:cNvSpPr txBox="1">
            <a:spLocks/>
          </p:cNvSpPr>
          <p:nvPr/>
        </p:nvSpPr>
        <p:spPr bwMode="auto">
          <a:xfrm>
            <a:off x="1187594" y="3969916"/>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a:solidFill>
                  <a:prstClr val="black"/>
                </a:solidFill>
              </a:rPr>
              <a:t>Retrospectives</a:t>
            </a:r>
            <a:endParaRPr lang="en-CA" sz="1200" b="1" dirty="0">
              <a:solidFill>
                <a:prstClr val="black"/>
              </a:solidFill>
            </a:endParaRPr>
          </a:p>
        </p:txBody>
      </p:sp>
      <p:sp>
        <p:nvSpPr>
          <p:cNvPr id="294" name="Title 1">
            <a:extLst>
              <a:ext uri="{FF2B5EF4-FFF2-40B4-BE49-F238E27FC236}">
                <a16:creationId xmlns:a16="http://schemas.microsoft.com/office/drawing/2014/main" xmlns="" id="{C4CC0F66-F716-9E4A-A350-90E627E348D3}"/>
              </a:ext>
            </a:extLst>
          </p:cNvPr>
          <p:cNvSpPr txBox="1">
            <a:spLocks/>
          </p:cNvSpPr>
          <p:nvPr/>
        </p:nvSpPr>
        <p:spPr bwMode="auto">
          <a:xfrm>
            <a:off x="1187594" y="4263112"/>
            <a:ext cx="2702602" cy="526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900" dirty="0" smtClean="0">
                <a:solidFill>
                  <a:prstClr val="black"/>
                </a:solidFill>
              </a:rPr>
              <a:t>Retrospectives allow the team to reflect on how to become more effective and allow them to adjust and learn from past meetings</a:t>
            </a:r>
            <a:endParaRPr lang="en-CA" sz="900" dirty="0">
              <a:solidFill>
                <a:prstClr val="black"/>
              </a:solidFill>
            </a:endParaRPr>
          </a:p>
        </p:txBody>
      </p:sp>
      <p:sp>
        <p:nvSpPr>
          <p:cNvPr id="295" name="Title 1">
            <a:extLst>
              <a:ext uri="{FF2B5EF4-FFF2-40B4-BE49-F238E27FC236}">
                <a16:creationId xmlns:a16="http://schemas.microsoft.com/office/drawing/2014/main" xmlns="" id="{C4CC0F66-F716-9E4A-A350-90E627E348D3}"/>
              </a:ext>
            </a:extLst>
          </p:cNvPr>
          <p:cNvSpPr txBox="1">
            <a:spLocks/>
          </p:cNvSpPr>
          <p:nvPr/>
        </p:nvSpPr>
        <p:spPr bwMode="auto">
          <a:xfrm>
            <a:off x="1187594" y="3211875"/>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Burndown Chart</a:t>
            </a:r>
            <a:endParaRPr lang="en-CA" sz="1200" b="1" dirty="0">
              <a:solidFill>
                <a:prstClr val="black"/>
              </a:solidFill>
            </a:endParaRPr>
          </a:p>
        </p:txBody>
      </p:sp>
      <p:sp>
        <p:nvSpPr>
          <p:cNvPr id="296" name="Title 1">
            <a:extLst>
              <a:ext uri="{FF2B5EF4-FFF2-40B4-BE49-F238E27FC236}">
                <a16:creationId xmlns:a16="http://schemas.microsoft.com/office/drawing/2014/main" xmlns="" id="{C4CC0F66-F716-9E4A-A350-90E627E348D3}"/>
              </a:ext>
            </a:extLst>
          </p:cNvPr>
          <p:cNvSpPr txBox="1">
            <a:spLocks/>
          </p:cNvSpPr>
          <p:nvPr/>
        </p:nvSpPr>
        <p:spPr bwMode="auto">
          <a:xfrm>
            <a:off x="1187594" y="3505071"/>
            <a:ext cx="2702602" cy="51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900" dirty="0" smtClean="0">
                <a:solidFill>
                  <a:prstClr val="black"/>
                </a:solidFill>
              </a:rPr>
              <a:t>Burndown charts are used by scrum teams to analyze and communicate the process of work that is occurring in their project</a:t>
            </a:r>
            <a:endParaRPr lang="en-CA" sz="900" dirty="0">
              <a:solidFill>
                <a:prstClr val="black"/>
              </a:solidFill>
            </a:endParaRPr>
          </a:p>
        </p:txBody>
      </p:sp>
      <p:sp>
        <p:nvSpPr>
          <p:cNvPr id="297" name="Title 1">
            <a:extLst>
              <a:ext uri="{FF2B5EF4-FFF2-40B4-BE49-F238E27FC236}">
                <a16:creationId xmlns:a16="http://schemas.microsoft.com/office/drawing/2014/main" xmlns="" id="{C4CC0F66-F716-9E4A-A350-90E627E348D3}"/>
              </a:ext>
            </a:extLst>
          </p:cNvPr>
          <p:cNvSpPr txBox="1">
            <a:spLocks/>
          </p:cNvSpPr>
          <p:nvPr/>
        </p:nvSpPr>
        <p:spPr bwMode="auto">
          <a:xfrm>
            <a:off x="1187595" y="1711053"/>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1000" b="1" dirty="0" smtClean="0">
                <a:solidFill>
                  <a:prstClr val="black"/>
                </a:solidFill>
              </a:rPr>
              <a:t>Release Plan</a:t>
            </a:r>
            <a:endParaRPr lang="en-CA" sz="1000" b="1" dirty="0">
              <a:solidFill>
                <a:prstClr val="black"/>
              </a:solidFill>
            </a:endParaRPr>
          </a:p>
        </p:txBody>
      </p:sp>
      <p:sp>
        <p:nvSpPr>
          <p:cNvPr id="298" name="Title 1">
            <a:extLst>
              <a:ext uri="{FF2B5EF4-FFF2-40B4-BE49-F238E27FC236}">
                <a16:creationId xmlns:a16="http://schemas.microsoft.com/office/drawing/2014/main" xmlns="" id="{C4CC0F66-F716-9E4A-A350-90E627E348D3}"/>
              </a:ext>
            </a:extLst>
          </p:cNvPr>
          <p:cNvSpPr txBox="1">
            <a:spLocks/>
          </p:cNvSpPr>
          <p:nvPr/>
        </p:nvSpPr>
        <p:spPr bwMode="auto">
          <a:xfrm>
            <a:off x="1187594" y="2226148"/>
            <a:ext cx="2795369" cy="33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900" dirty="0">
                <a:solidFill>
                  <a:prstClr val="black"/>
                </a:solidFill>
              </a:rPr>
              <a:t>A release plan is a high-level expectation indicating when which features will be implemented/released and when they will be completed.</a:t>
            </a:r>
          </a:p>
        </p:txBody>
      </p:sp>
      <p:sp>
        <p:nvSpPr>
          <p:cNvPr id="299" name="Title 1">
            <a:extLst>
              <a:ext uri="{FF2B5EF4-FFF2-40B4-BE49-F238E27FC236}">
                <a16:creationId xmlns:a16="http://schemas.microsoft.com/office/drawing/2014/main" xmlns="" id="{C4CC0F66-F716-9E4A-A350-90E627E348D3}"/>
              </a:ext>
            </a:extLst>
          </p:cNvPr>
          <p:cNvSpPr txBox="1">
            <a:spLocks/>
          </p:cNvSpPr>
          <p:nvPr/>
        </p:nvSpPr>
        <p:spPr bwMode="auto">
          <a:xfrm>
            <a:off x="1187594" y="4726497"/>
            <a:ext cx="2795368" cy="31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1000" b="1" dirty="0" smtClean="0">
                <a:solidFill>
                  <a:prstClr val="black"/>
                </a:solidFill>
              </a:rPr>
              <a:t>Product Increment</a:t>
            </a:r>
            <a:endParaRPr lang="en-CA" sz="1000" b="1" dirty="0">
              <a:solidFill>
                <a:prstClr val="black"/>
              </a:solidFill>
            </a:endParaRPr>
          </a:p>
        </p:txBody>
      </p:sp>
      <p:sp>
        <p:nvSpPr>
          <p:cNvPr id="300" name="Title 1">
            <a:extLst>
              <a:ext uri="{FF2B5EF4-FFF2-40B4-BE49-F238E27FC236}">
                <a16:creationId xmlns:a16="http://schemas.microsoft.com/office/drawing/2014/main" xmlns="" id="{C4CC0F66-F716-9E4A-A350-90E627E348D3}"/>
              </a:ext>
            </a:extLst>
          </p:cNvPr>
          <p:cNvSpPr txBox="1">
            <a:spLocks/>
          </p:cNvSpPr>
          <p:nvPr/>
        </p:nvSpPr>
        <p:spPr bwMode="auto">
          <a:xfrm>
            <a:off x="1187594" y="5019693"/>
            <a:ext cx="2702602" cy="581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a:defRPr/>
            </a:pPr>
            <a:r>
              <a:rPr lang="en-CA" sz="900" dirty="0">
                <a:solidFill>
                  <a:prstClr val="black"/>
                </a:solidFill>
              </a:rPr>
              <a:t>The Increment is the sum of all the Product Backlog items completed during a Sprint and the value of the increments of all previous Sprints.</a:t>
            </a:r>
          </a:p>
        </p:txBody>
      </p:sp>
      <p:pic>
        <p:nvPicPr>
          <p:cNvPr id="283" name="Picture 282"/>
          <p:cNvPicPr>
            <a:picLocks noChangeAspect="1"/>
          </p:cNvPicPr>
          <p:nvPr/>
        </p:nvPicPr>
        <p:blipFill>
          <a:blip r:embed="rId3"/>
          <a:stretch>
            <a:fillRect/>
          </a:stretch>
        </p:blipFill>
        <p:spPr>
          <a:xfrm>
            <a:off x="10120088" y="170388"/>
            <a:ext cx="1879599" cy="590637"/>
          </a:xfrm>
          <a:prstGeom prst="rect">
            <a:avLst/>
          </a:prstGeom>
        </p:spPr>
      </p:pic>
      <p:grpSp>
        <p:nvGrpSpPr>
          <p:cNvPr id="258" name="Group 257"/>
          <p:cNvGrpSpPr/>
          <p:nvPr/>
        </p:nvGrpSpPr>
        <p:grpSpPr>
          <a:xfrm>
            <a:off x="8372311" y="1893085"/>
            <a:ext cx="460375" cy="460375"/>
            <a:chOff x="5562601" y="1658937"/>
            <a:chExt cx="460375" cy="460375"/>
          </a:xfrm>
        </p:grpSpPr>
        <p:sp>
          <p:nvSpPr>
            <p:cNvPr id="259" name="Freeform 373"/>
            <p:cNvSpPr>
              <a:spLocks/>
            </p:cNvSpPr>
            <p:nvPr/>
          </p:nvSpPr>
          <p:spPr bwMode="auto">
            <a:xfrm>
              <a:off x="5719764" y="1716087"/>
              <a:ext cx="274638" cy="158750"/>
            </a:xfrm>
            <a:custGeom>
              <a:avLst/>
              <a:gdLst>
                <a:gd name="T0" fmla="*/ 173 w 173"/>
                <a:gd name="T1" fmla="*/ 100 h 100"/>
                <a:gd name="T2" fmla="*/ 0 w 173"/>
                <a:gd name="T3" fmla="*/ 100 h 100"/>
                <a:gd name="T4" fmla="*/ 0 w 173"/>
                <a:gd name="T5" fmla="*/ 91 h 100"/>
                <a:gd name="T6" fmla="*/ 164 w 173"/>
                <a:gd name="T7" fmla="*/ 91 h 100"/>
                <a:gd name="T8" fmla="*/ 164 w 173"/>
                <a:gd name="T9" fmla="*/ 9 h 100"/>
                <a:gd name="T10" fmla="*/ 0 w 173"/>
                <a:gd name="T11" fmla="*/ 9 h 100"/>
                <a:gd name="T12" fmla="*/ 0 w 173"/>
                <a:gd name="T13" fmla="*/ 0 h 100"/>
                <a:gd name="T14" fmla="*/ 173 w 173"/>
                <a:gd name="T15" fmla="*/ 0 h 100"/>
                <a:gd name="T16" fmla="*/ 173 w 173"/>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173" y="100"/>
                  </a:moveTo>
                  <a:lnTo>
                    <a:pt x="0" y="100"/>
                  </a:lnTo>
                  <a:lnTo>
                    <a:pt x="0" y="91"/>
                  </a:lnTo>
                  <a:lnTo>
                    <a:pt x="164" y="91"/>
                  </a:lnTo>
                  <a:lnTo>
                    <a:pt x="164" y="9"/>
                  </a:lnTo>
                  <a:lnTo>
                    <a:pt x="0" y="9"/>
                  </a:lnTo>
                  <a:lnTo>
                    <a:pt x="0" y="0"/>
                  </a:lnTo>
                  <a:lnTo>
                    <a:pt x="173" y="0"/>
                  </a:lnTo>
                  <a:lnTo>
                    <a:pt x="173" y="1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0" name="Freeform 374"/>
            <p:cNvSpPr>
              <a:spLocks noEditPoints="1"/>
            </p:cNvSpPr>
            <p:nvPr/>
          </p:nvSpPr>
          <p:spPr bwMode="auto">
            <a:xfrm>
              <a:off x="5605464" y="1658937"/>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1" name="Freeform 375"/>
            <p:cNvSpPr>
              <a:spLocks/>
            </p:cNvSpPr>
            <p:nvPr/>
          </p:nvSpPr>
          <p:spPr bwMode="auto">
            <a:xfrm>
              <a:off x="5562601" y="1687512"/>
              <a:ext cx="460375" cy="244475"/>
            </a:xfrm>
            <a:custGeom>
              <a:avLst/>
              <a:gdLst>
                <a:gd name="T0" fmla="*/ 256 w 256"/>
                <a:gd name="T1" fmla="*/ 136 h 136"/>
                <a:gd name="T2" fmla="*/ 72 w 256"/>
                <a:gd name="T3" fmla="*/ 136 h 136"/>
                <a:gd name="T4" fmla="*/ 72 w 256"/>
                <a:gd name="T5" fmla="*/ 64 h 136"/>
                <a:gd name="T6" fmla="*/ 136 w 256"/>
                <a:gd name="T7" fmla="*/ 64 h 136"/>
                <a:gd name="T8" fmla="*/ 136 w 256"/>
                <a:gd name="T9" fmla="*/ 48 h 136"/>
                <a:gd name="T10" fmla="*/ 32 w 256"/>
                <a:gd name="T11" fmla="*/ 48 h 136"/>
                <a:gd name="T12" fmla="*/ 8 w 256"/>
                <a:gd name="T13" fmla="*/ 72 h 136"/>
                <a:gd name="T14" fmla="*/ 8 w 256"/>
                <a:gd name="T15" fmla="*/ 128 h 136"/>
                <a:gd name="T16" fmla="*/ 24 w 256"/>
                <a:gd name="T17" fmla="*/ 128 h 136"/>
                <a:gd name="T18" fmla="*/ 24 w 256"/>
                <a:gd name="T19" fmla="*/ 96 h 136"/>
                <a:gd name="T20" fmla="*/ 32 w 256"/>
                <a:gd name="T21" fmla="*/ 96 h 136"/>
                <a:gd name="T22" fmla="*/ 32 w 256"/>
                <a:gd name="T23" fmla="*/ 136 h 136"/>
                <a:gd name="T24" fmla="*/ 0 w 256"/>
                <a:gd name="T25" fmla="*/ 136 h 136"/>
                <a:gd name="T26" fmla="*/ 0 w 256"/>
                <a:gd name="T27" fmla="*/ 72 h 136"/>
                <a:gd name="T28" fmla="*/ 32 w 256"/>
                <a:gd name="T29" fmla="*/ 40 h 136"/>
                <a:gd name="T30" fmla="*/ 144 w 256"/>
                <a:gd name="T31" fmla="*/ 40 h 136"/>
                <a:gd name="T32" fmla="*/ 144 w 256"/>
                <a:gd name="T33" fmla="*/ 72 h 136"/>
                <a:gd name="T34" fmla="*/ 80 w 256"/>
                <a:gd name="T35" fmla="*/ 72 h 136"/>
                <a:gd name="T36" fmla="*/ 80 w 256"/>
                <a:gd name="T37" fmla="*/ 128 h 136"/>
                <a:gd name="T38" fmla="*/ 248 w 256"/>
                <a:gd name="T39" fmla="*/ 128 h 136"/>
                <a:gd name="T40" fmla="*/ 248 w 256"/>
                <a:gd name="T41" fmla="*/ 8 h 136"/>
                <a:gd name="T42" fmla="*/ 80 w 256"/>
                <a:gd name="T43" fmla="*/ 8 h 136"/>
                <a:gd name="T44" fmla="*/ 80 w 256"/>
                <a:gd name="T45" fmla="*/ 0 h 136"/>
                <a:gd name="T46" fmla="*/ 256 w 256"/>
                <a:gd name="T47" fmla="*/ 0 h 136"/>
                <a:gd name="T48" fmla="*/ 256 w 256"/>
                <a:gd name="T49"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36">
                  <a:moveTo>
                    <a:pt x="256" y="136"/>
                  </a:moveTo>
                  <a:cubicBezTo>
                    <a:pt x="72" y="136"/>
                    <a:pt x="72" y="136"/>
                    <a:pt x="72" y="136"/>
                  </a:cubicBezTo>
                  <a:cubicBezTo>
                    <a:pt x="72" y="64"/>
                    <a:pt x="72" y="64"/>
                    <a:pt x="72" y="64"/>
                  </a:cubicBezTo>
                  <a:cubicBezTo>
                    <a:pt x="136" y="64"/>
                    <a:pt x="136" y="64"/>
                    <a:pt x="136" y="64"/>
                  </a:cubicBezTo>
                  <a:cubicBezTo>
                    <a:pt x="136" y="48"/>
                    <a:pt x="136" y="48"/>
                    <a:pt x="136" y="48"/>
                  </a:cubicBezTo>
                  <a:cubicBezTo>
                    <a:pt x="32" y="48"/>
                    <a:pt x="32" y="48"/>
                    <a:pt x="32" y="48"/>
                  </a:cubicBezTo>
                  <a:cubicBezTo>
                    <a:pt x="19" y="48"/>
                    <a:pt x="8" y="59"/>
                    <a:pt x="8" y="72"/>
                  </a:cubicBezTo>
                  <a:cubicBezTo>
                    <a:pt x="8" y="128"/>
                    <a:pt x="8" y="128"/>
                    <a:pt x="8" y="128"/>
                  </a:cubicBezTo>
                  <a:cubicBezTo>
                    <a:pt x="24" y="128"/>
                    <a:pt x="24" y="128"/>
                    <a:pt x="24" y="128"/>
                  </a:cubicBezTo>
                  <a:cubicBezTo>
                    <a:pt x="24" y="96"/>
                    <a:pt x="24" y="96"/>
                    <a:pt x="24" y="96"/>
                  </a:cubicBezTo>
                  <a:cubicBezTo>
                    <a:pt x="32" y="96"/>
                    <a:pt x="32" y="96"/>
                    <a:pt x="32" y="96"/>
                  </a:cubicBezTo>
                  <a:cubicBezTo>
                    <a:pt x="32" y="136"/>
                    <a:pt x="32" y="136"/>
                    <a:pt x="32" y="136"/>
                  </a:cubicBezTo>
                  <a:cubicBezTo>
                    <a:pt x="0" y="136"/>
                    <a:pt x="0" y="136"/>
                    <a:pt x="0" y="136"/>
                  </a:cubicBezTo>
                  <a:cubicBezTo>
                    <a:pt x="0" y="72"/>
                    <a:pt x="0" y="72"/>
                    <a:pt x="0" y="72"/>
                  </a:cubicBezTo>
                  <a:cubicBezTo>
                    <a:pt x="0" y="54"/>
                    <a:pt x="15" y="40"/>
                    <a:pt x="32" y="40"/>
                  </a:cubicBezTo>
                  <a:cubicBezTo>
                    <a:pt x="144" y="40"/>
                    <a:pt x="144" y="40"/>
                    <a:pt x="144" y="40"/>
                  </a:cubicBezTo>
                  <a:cubicBezTo>
                    <a:pt x="144" y="72"/>
                    <a:pt x="144" y="72"/>
                    <a:pt x="144" y="72"/>
                  </a:cubicBezTo>
                  <a:cubicBezTo>
                    <a:pt x="80" y="72"/>
                    <a:pt x="80" y="72"/>
                    <a:pt x="80" y="72"/>
                  </a:cubicBezTo>
                  <a:cubicBezTo>
                    <a:pt x="80" y="128"/>
                    <a:pt x="80" y="128"/>
                    <a:pt x="80" y="128"/>
                  </a:cubicBezTo>
                  <a:cubicBezTo>
                    <a:pt x="248" y="128"/>
                    <a:pt x="248" y="128"/>
                    <a:pt x="248" y="128"/>
                  </a:cubicBezTo>
                  <a:cubicBezTo>
                    <a:pt x="248" y="8"/>
                    <a:pt x="248" y="8"/>
                    <a:pt x="248" y="8"/>
                  </a:cubicBezTo>
                  <a:cubicBezTo>
                    <a:pt x="80" y="8"/>
                    <a:pt x="80" y="8"/>
                    <a:pt x="80" y="8"/>
                  </a:cubicBezTo>
                  <a:cubicBezTo>
                    <a:pt x="80" y="0"/>
                    <a:pt x="80" y="0"/>
                    <a:pt x="80" y="0"/>
                  </a:cubicBezTo>
                  <a:cubicBezTo>
                    <a:pt x="256" y="0"/>
                    <a:pt x="256" y="0"/>
                    <a:pt x="256" y="0"/>
                  </a:cubicBezTo>
                  <a:lnTo>
                    <a:pt x="256" y="1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Rectangle 376"/>
            <p:cNvSpPr>
              <a:spLocks noChangeArrowheads="1"/>
            </p:cNvSpPr>
            <p:nvPr/>
          </p:nvSpPr>
          <p:spPr bwMode="auto">
            <a:xfrm>
              <a:off x="5719764" y="1889125"/>
              <a:ext cx="274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377"/>
            <p:cNvSpPr>
              <a:spLocks/>
            </p:cNvSpPr>
            <p:nvPr/>
          </p:nvSpPr>
          <p:spPr bwMode="auto">
            <a:xfrm>
              <a:off x="5562601" y="2043112"/>
              <a:ext cx="460375" cy="76200"/>
            </a:xfrm>
            <a:custGeom>
              <a:avLst/>
              <a:gdLst>
                <a:gd name="T0" fmla="*/ 244 w 256"/>
                <a:gd name="T1" fmla="*/ 43 h 43"/>
                <a:gd name="T2" fmla="*/ 12 w 256"/>
                <a:gd name="T3" fmla="*/ 43 h 43"/>
                <a:gd name="T4" fmla="*/ 0 w 256"/>
                <a:gd name="T5" fmla="*/ 27 h 43"/>
                <a:gd name="T6" fmla="*/ 0 w 256"/>
                <a:gd name="T7" fmla="*/ 17 h 43"/>
                <a:gd name="T8" fmla="*/ 30 w 256"/>
                <a:gd name="T9" fmla="*/ 0 h 43"/>
                <a:gd name="T10" fmla="*/ 34 w 256"/>
                <a:gd name="T11" fmla="*/ 6 h 43"/>
                <a:gd name="T12" fmla="*/ 8 w 256"/>
                <a:gd name="T13" fmla="*/ 21 h 43"/>
                <a:gd name="T14" fmla="*/ 8 w 256"/>
                <a:gd name="T15" fmla="*/ 27 h 43"/>
                <a:gd name="T16" fmla="*/ 12 w 256"/>
                <a:gd name="T17" fmla="*/ 35 h 43"/>
                <a:gd name="T18" fmla="*/ 244 w 256"/>
                <a:gd name="T19" fmla="*/ 35 h 43"/>
                <a:gd name="T20" fmla="*/ 248 w 256"/>
                <a:gd name="T21" fmla="*/ 27 h 43"/>
                <a:gd name="T22" fmla="*/ 248 w 256"/>
                <a:gd name="T23" fmla="*/ 21 h 43"/>
                <a:gd name="T24" fmla="*/ 222 w 256"/>
                <a:gd name="T25" fmla="*/ 6 h 43"/>
                <a:gd name="T26" fmla="*/ 226 w 256"/>
                <a:gd name="T27" fmla="*/ 0 h 43"/>
                <a:gd name="T28" fmla="*/ 256 w 256"/>
                <a:gd name="T29" fmla="*/ 17 h 43"/>
                <a:gd name="T30" fmla="*/ 256 w 256"/>
                <a:gd name="T31" fmla="*/ 27 h 43"/>
                <a:gd name="T32" fmla="*/ 244 w 256"/>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6" h="43">
                  <a:moveTo>
                    <a:pt x="244"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44" y="35"/>
                    <a:pt x="244" y="35"/>
                    <a:pt x="244" y="35"/>
                  </a:cubicBezTo>
                  <a:cubicBezTo>
                    <a:pt x="245" y="35"/>
                    <a:pt x="248" y="32"/>
                    <a:pt x="248" y="27"/>
                  </a:cubicBezTo>
                  <a:cubicBezTo>
                    <a:pt x="248" y="21"/>
                    <a:pt x="248" y="21"/>
                    <a:pt x="248" y="21"/>
                  </a:cubicBezTo>
                  <a:cubicBezTo>
                    <a:pt x="222" y="6"/>
                    <a:pt x="222" y="6"/>
                    <a:pt x="222" y="6"/>
                  </a:cubicBezTo>
                  <a:cubicBezTo>
                    <a:pt x="226" y="0"/>
                    <a:pt x="226" y="0"/>
                    <a:pt x="226" y="0"/>
                  </a:cubicBezTo>
                  <a:cubicBezTo>
                    <a:pt x="256" y="17"/>
                    <a:pt x="256" y="17"/>
                    <a:pt x="256" y="17"/>
                  </a:cubicBezTo>
                  <a:cubicBezTo>
                    <a:pt x="256" y="27"/>
                    <a:pt x="256" y="27"/>
                    <a:pt x="256" y="27"/>
                  </a:cubicBezTo>
                  <a:cubicBezTo>
                    <a:pt x="256" y="36"/>
                    <a:pt x="251" y="43"/>
                    <a:pt x="244" y="4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378"/>
            <p:cNvSpPr>
              <a:spLocks/>
            </p:cNvSpPr>
            <p:nvPr/>
          </p:nvSpPr>
          <p:spPr bwMode="auto">
            <a:xfrm>
              <a:off x="5810251" y="2041525"/>
              <a:ext cx="115888" cy="44450"/>
            </a:xfrm>
            <a:custGeom>
              <a:avLst/>
              <a:gdLst>
                <a:gd name="T0" fmla="*/ 39 w 73"/>
                <a:gd name="T1" fmla="*/ 28 h 28"/>
                <a:gd name="T2" fmla="*/ 0 w 73"/>
                <a:gd name="T3" fmla="*/ 9 h 28"/>
                <a:gd name="T4" fmla="*/ 5 w 73"/>
                <a:gd name="T5" fmla="*/ 0 h 28"/>
                <a:gd name="T6" fmla="*/ 39 w 73"/>
                <a:gd name="T7" fmla="*/ 17 h 28"/>
                <a:gd name="T8" fmla="*/ 68 w 73"/>
                <a:gd name="T9" fmla="*/ 1 h 28"/>
                <a:gd name="T10" fmla="*/ 73 w 73"/>
                <a:gd name="T11" fmla="*/ 7 h 28"/>
                <a:gd name="T12" fmla="*/ 39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9" y="28"/>
                  </a:moveTo>
                  <a:lnTo>
                    <a:pt x="0" y="9"/>
                  </a:lnTo>
                  <a:lnTo>
                    <a:pt x="5" y="0"/>
                  </a:lnTo>
                  <a:lnTo>
                    <a:pt x="39" y="17"/>
                  </a:lnTo>
                  <a:lnTo>
                    <a:pt x="68" y="1"/>
                  </a:lnTo>
                  <a:lnTo>
                    <a:pt x="73" y="7"/>
                  </a:lnTo>
                  <a:lnTo>
                    <a:pt x="39"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379"/>
            <p:cNvSpPr>
              <a:spLocks/>
            </p:cNvSpPr>
            <p:nvPr/>
          </p:nvSpPr>
          <p:spPr bwMode="auto">
            <a:xfrm>
              <a:off x="5659439" y="2041525"/>
              <a:ext cx="114300" cy="44450"/>
            </a:xfrm>
            <a:custGeom>
              <a:avLst/>
              <a:gdLst>
                <a:gd name="T0" fmla="*/ 34 w 72"/>
                <a:gd name="T1" fmla="*/ 28 h 28"/>
                <a:gd name="T2" fmla="*/ 0 w 72"/>
                <a:gd name="T3" fmla="*/ 7 h 28"/>
                <a:gd name="T4" fmla="*/ 4 w 72"/>
                <a:gd name="T5" fmla="*/ 1 h 28"/>
                <a:gd name="T6" fmla="*/ 34 w 72"/>
                <a:gd name="T7" fmla="*/ 17 h 28"/>
                <a:gd name="T8" fmla="*/ 68 w 72"/>
                <a:gd name="T9" fmla="*/ 0 h 28"/>
                <a:gd name="T10" fmla="*/ 72 w 72"/>
                <a:gd name="T11" fmla="*/ 9 h 28"/>
                <a:gd name="T12" fmla="*/ 34 w 72"/>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2" h="28">
                  <a:moveTo>
                    <a:pt x="34" y="28"/>
                  </a:moveTo>
                  <a:lnTo>
                    <a:pt x="0" y="7"/>
                  </a:lnTo>
                  <a:lnTo>
                    <a:pt x="4" y="1"/>
                  </a:lnTo>
                  <a:lnTo>
                    <a:pt x="34" y="17"/>
                  </a:lnTo>
                  <a:lnTo>
                    <a:pt x="68" y="0"/>
                  </a:lnTo>
                  <a:lnTo>
                    <a:pt x="72" y="9"/>
                  </a:lnTo>
                  <a:lnTo>
                    <a:pt x="34"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380"/>
            <p:cNvSpPr>
              <a:spLocks noEditPoints="1"/>
            </p:cNvSpPr>
            <p:nvPr/>
          </p:nvSpPr>
          <p:spPr bwMode="auto">
            <a:xfrm>
              <a:off x="5597526"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7" name="Freeform 381"/>
            <p:cNvSpPr>
              <a:spLocks noEditPoints="1"/>
            </p:cNvSpPr>
            <p:nvPr/>
          </p:nvSpPr>
          <p:spPr bwMode="auto">
            <a:xfrm>
              <a:off x="5748339" y="1962150"/>
              <a:ext cx="87313"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382"/>
            <p:cNvSpPr>
              <a:spLocks noEditPoints="1"/>
            </p:cNvSpPr>
            <p:nvPr/>
          </p:nvSpPr>
          <p:spPr bwMode="auto">
            <a:xfrm>
              <a:off x="5900739"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6"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Rectangle 383"/>
            <p:cNvSpPr>
              <a:spLocks noChangeArrowheads="1"/>
            </p:cNvSpPr>
            <p:nvPr/>
          </p:nvSpPr>
          <p:spPr bwMode="auto">
            <a:xfrm>
              <a:off x="570547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Rectangle 384"/>
            <p:cNvSpPr>
              <a:spLocks noChangeArrowheads="1"/>
            </p:cNvSpPr>
            <p:nvPr/>
          </p:nvSpPr>
          <p:spPr bwMode="auto">
            <a:xfrm>
              <a:off x="5864226" y="20764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Rectangle 385"/>
            <p:cNvSpPr>
              <a:spLocks noChangeArrowheads="1"/>
            </p:cNvSpPr>
            <p:nvPr/>
          </p:nvSpPr>
          <p:spPr bwMode="auto">
            <a:xfrm>
              <a:off x="5640389" y="1789112"/>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Rectangle 386"/>
            <p:cNvSpPr>
              <a:spLocks noChangeArrowheads="1"/>
            </p:cNvSpPr>
            <p:nvPr/>
          </p:nvSpPr>
          <p:spPr bwMode="auto">
            <a:xfrm>
              <a:off x="5640389" y="1817687"/>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31" name="Group 330"/>
          <p:cNvGrpSpPr/>
          <p:nvPr/>
        </p:nvGrpSpPr>
        <p:grpSpPr>
          <a:xfrm>
            <a:off x="4626143" y="2590346"/>
            <a:ext cx="461962" cy="461963"/>
            <a:chOff x="7210426" y="3140075"/>
            <a:chExt cx="461962" cy="461963"/>
          </a:xfrm>
        </p:grpSpPr>
        <p:sp>
          <p:nvSpPr>
            <p:cNvPr id="332" name="Rectangle 37"/>
            <p:cNvSpPr>
              <a:spLocks noChangeArrowheads="1"/>
            </p:cNvSpPr>
            <p:nvPr/>
          </p:nvSpPr>
          <p:spPr bwMode="auto">
            <a:xfrm>
              <a:off x="7513638" y="3508375"/>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3" name="Freeform 38"/>
            <p:cNvSpPr>
              <a:spLocks/>
            </p:cNvSpPr>
            <p:nvPr/>
          </p:nvSpPr>
          <p:spPr bwMode="auto">
            <a:xfrm>
              <a:off x="7469188" y="3140075"/>
              <a:ext cx="203200" cy="461963"/>
            </a:xfrm>
            <a:custGeom>
              <a:avLst/>
              <a:gdLst>
                <a:gd name="T0" fmla="*/ 40 w 113"/>
                <a:gd name="T1" fmla="*/ 256 h 256"/>
                <a:gd name="T2" fmla="*/ 32 w 113"/>
                <a:gd name="T3" fmla="*/ 256 h 256"/>
                <a:gd name="T4" fmla="*/ 32 w 113"/>
                <a:gd name="T5" fmla="*/ 208 h 256"/>
                <a:gd name="T6" fmla="*/ 36 w 113"/>
                <a:gd name="T7" fmla="*/ 204 h 256"/>
                <a:gd name="T8" fmla="*/ 60 w 113"/>
                <a:gd name="T9" fmla="*/ 204 h 256"/>
                <a:gd name="T10" fmla="*/ 80 w 113"/>
                <a:gd name="T11" fmla="*/ 184 h 256"/>
                <a:gd name="T12" fmla="*/ 80 w 113"/>
                <a:gd name="T13" fmla="*/ 148 h 256"/>
                <a:gd name="T14" fmla="*/ 84 w 113"/>
                <a:gd name="T15" fmla="*/ 144 h 256"/>
                <a:gd name="T16" fmla="*/ 102 w 113"/>
                <a:gd name="T17" fmla="*/ 144 h 256"/>
                <a:gd name="T18" fmla="*/ 81 w 113"/>
                <a:gd name="T19" fmla="*/ 89 h 256"/>
                <a:gd name="T20" fmla="*/ 80 w 113"/>
                <a:gd name="T21" fmla="*/ 88 h 256"/>
                <a:gd name="T22" fmla="*/ 0 w 113"/>
                <a:gd name="T23" fmla="*/ 8 h 256"/>
                <a:gd name="T24" fmla="*/ 0 w 113"/>
                <a:gd name="T25" fmla="*/ 0 h 256"/>
                <a:gd name="T26" fmla="*/ 88 w 113"/>
                <a:gd name="T27" fmla="*/ 87 h 256"/>
                <a:gd name="T28" fmla="*/ 112 w 113"/>
                <a:gd name="T29" fmla="*/ 147 h 256"/>
                <a:gd name="T30" fmla="*/ 112 w 113"/>
                <a:gd name="T31" fmla="*/ 150 h 256"/>
                <a:gd name="T32" fmla="*/ 108 w 113"/>
                <a:gd name="T33" fmla="*/ 152 h 256"/>
                <a:gd name="T34" fmla="*/ 88 w 113"/>
                <a:gd name="T35" fmla="*/ 152 h 256"/>
                <a:gd name="T36" fmla="*/ 88 w 113"/>
                <a:gd name="T37" fmla="*/ 184 h 256"/>
                <a:gd name="T38" fmla="*/ 60 w 113"/>
                <a:gd name="T39" fmla="*/ 212 h 256"/>
                <a:gd name="T40" fmla="*/ 40 w 113"/>
                <a:gd name="T41" fmla="*/ 212 h 256"/>
                <a:gd name="T42" fmla="*/ 40 w 113"/>
                <a:gd name="T4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2" y="144"/>
                    <a:pt x="102" y="144"/>
                    <a:pt x="102" y="144"/>
                  </a:cubicBezTo>
                  <a:cubicBezTo>
                    <a:pt x="81" y="89"/>
                    <a:pt x="81" y="89"/>
                    <a:pt x="81" y="89"/>
                  </a:cubicBezTo>
                  <a:cubicBezTo>
                    <a:pt x="80" y="89"/>
                    <a:pt x="80" y="89"/>
                    <a:pt x="80" y="88"/>
                  </a:cubicBezTo>
                  <a:cubicBezTo>
                    <a:pt x="80" y="44"/>
                    <a:pt x="44" y="8"/>
                    <a:pt x="0" y="8"/>
                  </a:cubicBezTo>
                  <a:cubicBezTo>
                    <a:pt x="0" y="0"/>
                    <a:pt x="0" y="0"/>
                    <a:pt x="0" y="0"/>
                  </a:cubicBezTo>
                  <a:cubicBezTo>
                    <a:pt x="49" y="0"/>
                    <a:pt x="88" y="39"/>
                    <a:pt x="88" y="87"/>
                  </a:cubicBezTo>
                  <a:cubicBezTo>
                    <a:pt x="112" y="147"/>
                    <a:pt x="112" y="147"/>
                    <a:pt x="112" y="147"/>
                  </a:cubicBezTo>
                  <a:cubicBezTo>
                    <a:pt x="113" y="148"/>
                    <a:pt x="112" y="149"/>
                    <a:pt x="112" y="150"/>
                  </a:cubicBezTo>
                  <a:cubicBezTo>
                    <a:pt x="111" y="151"/>
                    <a:pt x="110" y="152"/>
                    <a:pt x="108" y="152"/>
                  </a:cubicBezTo>
                  <a:cubicBezTo>
                    <a:pt x="88" y="152"/>
                    <a:pt x="88" y="152"/>
                    <a:pt x="88" y="152"/>
                  </a:cubicBezTo>
                  <a:cubicBezTo>
                    <a:pt x="88" y="184"/>
                    <a:pt x="88" y="184"/>
                    <a:pt x="88" y="184"/>
                  </a:cubicBezTo>
                  <a:cubicBezTo>
                    <a:pt x="88" y="199"/>
                    <a:pt x="76" y="212"/>
                    <a:pt x="60" y="212"/>
                  </a:cubicBezTo>
                  <a:cubicBezTo>
                    <a:pt x="40" y="212"/>
                    <a:pt x="40" y="212"/>
                    <a:pt x="40" y="212"/>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4" name="Freeform 39"/>
            <p:cNvSpPr>
              <a:spLocks/>
            </p:cNvSpPr>
            <p:nvPr/>
          </p:nvSpPr>
          <p:spPr bwMode="auto">
            <a:xfrm>
              <a:off x="7351713" y="3432175"/>
              <a:ext cx="31750" cy="169863"/>
            </a:xfrm>
            <a:custGeom>
              <a:avLst/>
              <a:gdLst>
                <a:gd name="T0" fmla="*/ 18 w 18"/>
                <a:gd name="T1" fmla="*/ 94 h 94"/>
                <a:gd name="T2" fmla="*/ 10 w 18"/>
                <a:gd name="T3" fmla="*/ 94 h 94"/>
                <a:gd name="T4" fmla="*/ 10 w 18"/>
                <a:gd name="T5" fmla="*/ 46 h 94"/>
                <a:gd name="T6" fmla="*/ 0 w 18"/>
                <a:gd name="T7" fmla="*/ 3 h 94"/>
                <a:gd name="T8" fmla="*/ 7 w 18"/>
                <a:gd name="T9" fmla="*/ 0 h 94"/>
                <a:gd name="T10" fmla="*/ 18 w 18"/>
                <a:gd name="T11" fmla="*/ 46 h 94"/>
                <a:gd name="T12" fmla="*/ 18 w 18"/>
                <a:gd name="T13" fmla="*/ 94 h 94"/>
              </a:gdLst>
              <a:ahLst/>
              <a:cxnLst>
                <a:cxn ang="0">
                  <a:pos x="T0" y="T1"/>
                </a:cxn>
                <a:cxn ang="0">
                  <a:pos x="T2" y="T3"/>
                </a:cxn>
                <a:cxn ang="0">
                  <a:pos x="T4" y="T5"/>
                </a:cxn>
                <a:cxn ang="0">
                  <a:pos x="T6" y="T7"/>
                </a:cxn>
                <a:cxn ang="0">
                  <a:pos x="T8" y="T9"/>
                </a:cxn>
                <a:cxn ang="0">
                  <a:pos x="T10" y="T11"/>
                </a:cxn>
                <a:cxn ang="0">
                  <a:pos x="T12" y="T13"/>
                </a:cxn>
              </a:cxnLst>
              <a:rect l="0" t="0" r="r" b="b"/>
              <a:pathLst>
                <a:path w="18" h="94">
                  <a:moveTo>
                    <a:pt x="18" y="94"/>
                  </a:moveTo>
                  <a:cubicBezTo>
                    <a:pt x="10" y="94"/>
                    <a:pt x="10" y="94"/>
                    <a:pt x="10" y="94"/>
                  </a:cubicBezTo>
                  <a:cubicBezTo>
                    <a:pt x="10" y="46"/>
                    <a:pt x="10" y="46"/>
                    <a:pt x="10" y="46"/>
                  </a:cubicBezTo>
                  <a:cubicBezTo>
                    <a:pt x="10" y="31"/>
                    <a:pt x="5" y="16"/>
                    <a:pt x="0" y="3"/>
                  </a:cubicBezTo>
                  <a:cubicBezTo>
                    <a:pt x="7" y="0"/>
                    <a:pt x="7" y="0"/>
                    <a:pt x="7" y="0"/>
                  </a:cubicBezTo>
                  <a:cubicBezTo>
                    <a:pt x="13" y="14"/>
                    <a:pt x="18" y="30"/>
                    <a:pt x="18" y="46"/>
                  </a:cubicBezTo>
                  <a:lnTo>
                    <a:pt x="18" y="9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5" name="Freeform 40"/>
            <p:cNvSpPr>
              <a:spLocks noEditPoints="1"/>
            </p:cNvSpPr>
            <p:nvPr/>
          </p:nvSpPr>
          <p:spPr bwMode="auto">
            <a:xfrm>
              <a:off x="7239001" y="3140075"/>
              <a:ext cx="215900" cy="101600"/>
            </a:xfrm>
            <a:custGeom>
              <a:avLst/>
              <a:gdLst>
                <a:gd name="T0" fmla="*/ 116 w 120"/>
                <a:gd name="T1" fmla="*/ 56 h 56"/>
                <a:gd name="T2" fmla="*/ 4 w 120"/>
                <a:gd name="T3" fmla="*/ 56 h 56"/>
                <a:gd name="T4" fmla="*/ 0 w 120"/>
                <a:gd name="T5" fmla="*/ 52 h 56"/>
                <a:gd name="T6" fmla="*/ 0 w 120"/>
                <a:gd name="T7" fmla="*/ 4 h 56"/>
                <a:gd name="T8" fmla="*/ 4 w 120"/>
                <a:gd name="T9" fmla="*/ 0 h 56"/>
                <a:gd name="T10" fmla="*/ 116 w 120"/>
                <a:gd name="T11" fmla="*/ 0 h 56"/>
                <a:gd name="T12" fmla="*/ 120 w 120"/>
                <a:gd name="T13" fmla="*/ 4 h 56"/>
                <a:gd name="T14" fmla="*/ 120 w 120"/>
                <a:gd name="T15" fmla="*/ 52 h 56"/>
                <a:gd name="T16" fmla="*/ 116 w 120"/>
                <a:gd name="T17" fmla="*/ 56 h 56"/>
                <a:gd name="T18" fmla="*/ 8 w 120"/>
                <a:gd name="T19" fmla="*/ 48 h 56"/>
                <a:gd name="T20" fmla="*/ 112 w 120"/>
                <a:gd name="T21" fmla="*/ 48 h 56"/>
                <a:gd name="T22" fmla="*/ 112 w 120"/>
                <a:gd name="T23" fmla="*/ 8 h 56"/>
                <a:gd name="T24" fmla="*/ 8 w 120"/>
                <a:gd name="T25" fmla="*/ 8 h 56"/>
                <a:gd name="T26" fmla="*/ 8 w 120"/>
                <a:gd name="T27"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56">
                  <a:moveTo>
                    <a:pt x="116" y="56"/>
                  </a:moveTo>
                  <a:cubicBezTo>
                    <a:pt x="4" y="56"/>
                    <a:pt x="4" y="56"/>
                    <a:pt x="4" y="56"/>
                  </a:cubicBezTo>
                  <a:cubicBezTo>
                    <a:pt x="2" y="56"/>
                    <a:pt x="0" y="54"/>
                    <a:pt x="0" y="52"/>
                  </a:cubicBezTo>
                  <a:cubicBezTo>
                    <a:pt x="0" y="4"/>
                    <a:pt x="0" y="4"/>
                    <a:pt x="0" y="4"/>
                  </a:cubicBezTo>
                  <a:cubicBezTo>
                    <a:pt x="0" y="2"/>
                    <a:pt x="2" y="0"/>
                    <a:pt x="4" y="0"/>
                  </a:cubicBezTo>
                  <a:cubicBezTo>
                    <a:pt x="116" y="0"/>
                    <a:pt x="116" y="0"/>
                    <a:pt x="116" y="0"/>
                  </a:cubicBezTo>
                  <a:cubicBezTo>
                    <a:pt x="119" y="0"/>
                    <a:pt x="120" y="2"/>
                    <a:pt x="120" y="4"/>
                  </a:cubicBezTo>
                  <a:cubicBezTo>
                    <a:pt x="120" y="52"/>
                    <a:pt x="120" y="52"/>
                    <a:pt x="120" y="52"/>
                  </a:cubicBezTo>
                  <a:cubicBezTo>
                    <a:pt x="120" y="54"/>
                    <a:pt x="119" y="56"/>
                    <a:pt x="116" y="56"/>
                  </a:cubicBezTo>
                  <a:close/>
                  <a:moveTo>
                    <a:pt x="8" y="48"/>
                  </a:moveTo>
                  <a:cubicBezTo>
                    <a:pt x="112" y="48"/>
                    <a:pt x="112" y="48"/>
                    <a:pt x="112" y="48"/>
                  </a:cubicBezTo>
                  <a:cubicBezTo>
                    <a:pt x="112" y="8"/>
                    <a:pt x="112" y="8"/>
                    <a:pt x="112" y="8"/>
                  </a:cubicBezTo>
                  <a:cubicBezTo>
                    <a:pt x="8" y="8"/>
                    <a:pt x="8" y="8"/>
                    <a:pt x="8" y="8"/>
                  </a:cubicBezTo>
                  <a:lnTo>
                    <a:pt x="8"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6" name="Rectangle 41"/>
            <p:cNvSpPr>
              <a:spLocks noChangeArrowheads="1"/>
            </p:cNvSpPr>
            <p:nvPr/>
          </p:nvSpPr>
          <p:spPr bwMode="auto">
            <a:xfrm>
              <a:off x="7340601" y="3255963"/>
              <a:ext cx="14288" cy="730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7" name="Freeform 42"/>
            <p:cNvSpPr>
              <a:spLocks/>
            </p:cNvSpPr>
            <p:nvPr/>
          </p:nvSpPr>
          <p:spPr bwMode="auto">
            <a:xfrm>
              <a:off x="7239001" y="3284538"/>
              <a:ext cx="215900" cy="44450"/>
            </a:xfrm>
            <a:custGeom>
              <a:avLst/>
              <a:gdLst>
                <a:gd name="T0" fmla="*/ 120 w 120"/>
                <a:gd name="T1" fmla="*/ 24 h 24"/>
                <a:gd name="T2" fmla="*/ 112 w 120"/>
                <a:gd name="T3" fmla="*/ 24 h 24"/>
                <a:gd name="T4" fmla="*/ 112 w 120"/>
                <a:gd name="T5" fmla="*/ 8 h 24"/>
                <a:gd name="T6" fmla="*/ 8 w 120"/>
                <a:gd name="T7" fmla="*/ 8 h 24"/>
                <a:gd name="T8" fmla="*/ 8 w 120"/>
                <a:gd name="T9" fmla="*/ 24 h 24"/>
                <a:gd name="T10" fmla="*/ 0 w 120"/>
                <a:gd name="T11" fmla="*/ 24 h 24"/>
                <a:gd name="T12" fmla="*/ 0 w 120"/>
                <a:gd name="T13" fmla="*/ 4 h 24"/>
                <a:gd name="T14" fmla="*/ 4 w 120"/>
                <a:gd name="T15" fmla="*/ 0 h 24"/>
                <a:gd name="T16" fmla="*/ 116 w 120"/>
                <a:gd name="T17" fmla="*/ 0 h 24"/>
                <a:gd name="T18" fmla="*/ 120 w 120"/>
                <a:gd name="T19" fmla="*/ 4 h 24"/>
                <a:gd name="T20" fmla="*/ 120 w 120"/>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24">
                  <a:moveTo>
                    <a:pt x="120" y="24"/>
                  </a:moveTo>
                  <a:cubicBezTo>
                    <a:pt x="112" y="24"/>
                    <a:pt x="112" y="24"/>
                    <a:pt x="112" y="24"/>
                  </a:cubicBezTo>
                  <a:cubicBezTo>
                    <a:pt x="112" y="8"/>
                    <a:pt x="112" y="8"/>
                    <a:pt x="112" y="8"/>
                  </a:cubicBezTo>
                  <a:cubicBezTo>
                    <a:pt x="8" y="8"/>
                    <a:pt x="8" y="8"/>
                    <a:pt x="8" y="8"/>
                  </a:cubicBezTo>
                  <a:cubicBezTo>
                    <a:pt x="8" y="24"/>
                    <a:pt x="8" y="24"/>
                    <a:pt x="8" y="24"/>
                  </a:cubicBezTo>
                  <a:cubicBezTo>
                    <a:pt x="0" y="24"/>
                    <a:pt x="0" y="24"/>
                    <a:pt x="0" y="24"/>
                  </a:cubicBezTo>
                  <a:cubicBezTo>
                    <a:pt x="0" y="4"/>
                    <a:pt x="0" y="4"/>
                    <a:pt x="0" y="4"/>
                  </a:cubicBezTo>
                  <a:cubicBezTo>
                    <a:pt x="0" y="2"/>
                    <a:pt x="2" y="0"/>
                    <a:pt x="4" y="0"/>
                  </a:cubicBezTo>
                  <a:cubicBezTo>
                    <a:pt x="116" y="0"/>
                    <a:pt x="116" y="0"/>
                    <a:pt x="116" y="0"/>
                  </a:cubicBezTo>
                  <a:cubicBezTo>
                    <a:pt x="119" y="0"/>
                    <a:pt x="120" y="2"/>
                    <a:pt x="120" y="4"/>
                  </a:cubicBezTo>
                  <a:lnTo>
                    <a:pt x="120"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8" name="Rectangle 43"/>
            <p:cNvSpPr>
              <a:spLocks noChangeArrowheads="1"/>
            </p:cNvSpPr>
            <p:nvPr/>
          </p:nvSpPr>
          <p:spPr bwMode="auto">
            <a:xfrm>
              <a:off x="7340601"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Rectangle 44"/>
            <p:cNvSpPr>
              <a:spLocks noChangeArrowheads="1"/>
            </p:cNvSpPr>
            <p:nvPr/>
          </p:nvSpPr>
          <p:spPr bwMode="auto">
            <a:xfrm>
              <a:off x="736917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Rectangle 45"/>
            <p:cNvSpPr>
              <a:spLocks noChangeArrowheads="1"/>
            </p:cNvSpPr>
            <p:nvPr/>
          </p:nvSpPr>
          <p:spPr bwMode="auto">
            <a:xfrm>
              <a:off x="7312026" y="31845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1" name="Freeform 46"/>
            <p:cNvSpPr>
              <a:spLocks noEditPoints="1"/>
            </p:cNvSpPr>
            <p:nvPr/>
          </p:nvSpPr>
          <p:spPr bwMode="auto">
            <a:xfrm>
              <a:off x="72104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Freeform 47"/>
            <p:cNvSpPr>
              <a:spLocks noEditPoints="1"/>
            </p:cNvSpPr>
            <p:nvPr/>
          </p:nvSpPr>
          <p:spPr bwMode="auto">
            <a:xfrm>
              <a:off x="7312026"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3" name="Freeform 48"/>
            <p:cNvSpPr>
              <a:spLocks noEditPoints="1"/>
            </p:cNvSpPr>
            <p:nvPr/>
          </p:nvSpPr>
          <p:spPr bwMode="auto">
            <a:xfrm>
              <a:off x="7412038" y="3343275"/>
              <a:ext cx="71438" cy="71438"/>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4" y="8"/>
                    <a:pt x="8" y="13"/>
                    <a:pt x="8" y="20"/>
                  </a:cubicBezTo>
                  <a:cubicBezTo>
                    <a:pt x="8" y="27"/>
                    <a:pt x="14" y="32"/>
                    <a:pt x="20" y="32"/>
                  </a:cubicBezTo>
                  <a:cubicBezTo>
                    <a:pt x="27" y="32"/>
                    <a:pt x="32" y="27"/>
                    <a:pt x="32" y="20"/>
                  </a:cubicBezTo>
                  <a:cubicBezTo>
                    <a:pt x="32" y="13"/>
                    <a:pt x="27" y="8"/>
                    <a:pt x="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55" name="Group 454"/>
          <p:cNvGrpSpPr/>
          <p:nvPr/>
        </p:nvGrpSpPr>
        <p:grpSpPr>
          <a:xfrm>
            <a:off x="626143" y="2654337"/>
            <a:ext cx="461963" cy="447675"/>
            <a:chOff x="3933826" y="3173413"/>
            <a:chExt cx="461963" cy="447675"/>
          </a:xfrm>
        </p:grpSpPr>
        <p:sp>
          <p:nvSpPr>
            <p:cNvPr id="456" name="Freeform 157"/>
            <p:cNvSpPr>
              <a:spLocks noEditPoints="1"/>
            </p:cNvSpPr>
            <p:nvPr/>
          </p:nvSpPr>
          <p:spPr bwMode="auto">
            <a:xfrm>
              <a:off x="3933826" y="3563938"/>
              <a:ext cx="461963" cy="57150"/>
            </a:xfrm>
            <a:custGeom>
              <a:avLst/>
              <a:gdLst>
                <a:gd name="T0" fmla="*/ 270 w 291"/>
                <a:gd name="T1" fmla="*/ 36 h 36"/>
                <a:gd name="T2" fmla="*/ 22 w 291"/>
                <a:gd name="T3" fmla="*/ 36 h 36"/>
                <a:gd name="T4" fmla="*/ 0 w 291"/>
                <a:gd name="T5" fmla="*/ 16 h 36"/>
                <a:gd name="T6" fmla="*/ 0 w 291"/>
                <a:gd name="T7" fmla="*/ 0 h 36"/>
                <a:gd name="T8" fmla="*/ 116 w 291"/>
                <a:gd name="T9" fmla="*/ 0 h 36"/>
                <a:gd name="T10" fmla="*/ 125 w 291"/>
                <a:gd name="T11" fmla="*/ 9 h 36"/>
                <a:gd name="T12" fmla="*/ 167 w 291"/>
                <a:gd name="T13" fmla="*/ 9 h 36"/>
                <a:gd name="T14" fmla="*/ 176 w 291"/>
                <a:gd name="T15" fmla="*/ 0 h 36"/>
                <a:gd name="T16" fmla="*/ 291 w 291"/>
                <a:gd name="T17" fmla="*/ 0 h 36"/>
                <a:gd name="T18" fmla="*/ 291 w 291"/>
                <a:gd name="T19" fmla="*/ 16 h 36"/>
                <a:gd name="T20" fmla="*/ 270 w 291"/>
                <a:gd name="T21" fmla="*/ 36 h 36"/>
                <a:gd name="T22" fmla="*/ 25 w 291"/>
                <a:gd name="T23" fmla="*/ 27 h 36"/>
                <a:gd name="T24" fmla="*/ 267 w 291"/>
                <a:gd name="T25" fmla="*/ 27 h 36"/>
                <a:gd name="T26" fmla="*/ 282 w 291"/>
                <a:gd name="T27" fmla="*/ 11 h 36"/>
                <a:gd name="T28" fmla="*/ 282 w 291"/>
                <a:gd name="T29" fmla="*/ 9 h 36"/>
                <a:gd name="T30" fmla="*/ 179 w 291"/>
                <a:gd name="T31" fmla="*/ 9 h 36"/>
                <a:gd name="T32" fmla="*/ 170 w 291"/>
                <a:gd name="T33" fmla="*/ 18 h 36"/>
                <a:gd name="T34" fmla="*/ 122 w 291"/>
                <a:gd name="T35" fmla="*/ 18 h 36"/>
                <a:gd name="T36" fmla="*/ 112 w 291"/>
                <a:gd name="T37" fmla="*/ 9 h 36"/>
                <a:gd name="T38" fmla="*/ 9 w 291"/>
                <a:gd name="T39" fmla="*/ 9 h 36"/>
                <a:gd name="T40" fmla="*/ 9 w 291"/>
                <a:gd name="T41" fmla="*/ 11 h 36"/>
                <a:gd name="T42" fmla="*/ 25 w 291"/>
                <a:gd name="T4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1" h="36">
                  <a:moveTo>
                    <a:pt x="270" y="36"/>
                  </a:moveTo>
                  <a:lnTo>
                    <a:pt x="22" y="36"/>
                  </a:lnTo>
                  <a:lnTo>
                    <a:pt x="0" y="16"/>
                  </a:lnTo>
                  <a:lnTo>
                    <a:pt x="0" y="0"/>
                  </a:lnTo>
                  <a:lnTo>
                    <a:pt x="116" y="0"/>
                  </a:lnTo>
                  <a:lnTo>
                    <a:pt x="125" y="9"/>
                  </a:lnTo>
                  <a:lnTo>
                    <a:pt x="167" y="9"/>
                  </a:lnTo>
                  <a:lnTo>
                    <a:pt x="176" y="0"/>
                  </a:lnTo>
                  <a:lnTo>
                    <a:pt x="291" y="0"/>
                  </a:lnTo>
                  <a:lnTo>
                    <a:pt x="291" y="16"/>
                  </a:lnTo>
                  <a:lnTo>
                    <a:pt x="270" y="36"/>
                  </a:lnTo>
                  <a:close/>
                  <a:moveTo>
                    <a:pt x="25" y="27"/>
                  </a:moveTo>
                  <a:lnTo>
                    <a:pt x="267" y="27"/>
                  </a:lnTo>
                  <a:lnTo>
                    <a:pt x="282" y="11"/>
                  </a:lnTo>
                  <a:lnTo>
                    <a:pt x="282" y="9"/>
                  </a:lnTo>
                  <a:lnTo>
                    <a:pt x="179" y="9"/>
                  </a:lnTo>
                  <a:lnTo>
                    <a:pt x="170" y="18"/>
                  </a:lnTo>
                  <a:lnTo>
                    <a:pt x="122" y="18"/>
                  </a:lnTo>
                  <a:lnTo>
                    <a:pt x="112" y="9"/>
                  </a:lnTo>
                  <a:lnTo>
                    <a:pt x="9" y="9"/>
                  </a:lnTo>
                  <a:lnTo>
                    <a:pt x="9" y="11"/>
                  </a:lnTo>
                  <a:lnTo>
                    <a:pt x="25"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7" name="Freeform 158"/>
            <p:cNvSpPr>
              <a:spLocks/>
            </p:cNvSpPr>
            <p:nvPr/>
          </p:nvSpPr>
          <p:spPr bwMode="auto">
            <a:xfrm>
              <a:off x="3976688" y="3317875"/>
              <a:ext cx="374650" cy="230188"/>
            </a:xfrm>
            <a:custGeom>
              <a:avLst/>
              <a:gdLst>
                <a:gd name="T0" fmla="*/ 208 w 208"/>
                <a:gd name="T1" fmla="*/ 128 h 128"/>
                <a:gd name="T2" fmla="*/ 200 w 208"/>
                <a:gd name="T3" fmla="*/ 128 h 128"/>
                <a:gd name="T4" fmla="*/ 200 w 208"/>
                <a:gd name="T5" fmla="*/ 16 h 128"/>
                <a:gd name="T6" fmla="*/ 192 w 208"/>
                <a:gd name="T7" fmla="*/ 8 h 128"/>
                <a:gd name="T8" fmla="*/ 16 w 208"/>
                <a:gd name="T9" fmla="*/ 8 h 128"/>
                <a:gd name="T10" fmla="*/ 8 w 208"/>
                <a:gd name="T11" fmla="*/ 16 h 128"/>
                <a:gd name="T12" fmla="*/ 8 w 208"/>
                <a:gd name="T13" fmla="*/ 128 h 128"/>
                <a:gd name="T14" fmla="*/ 0 w 208"/>
                <a:gd name="T15" fmla="*/ 128 h 128"/>
                <a:gd name="T16" fmla="*/ 0 w 208"/>
                <a:gd name="T17" fmla="*/ 16 h 128"/>
                <a:gd name="T18" fmla="*/ 16 w 208"/>
                <a:gd name="T19" fmla="*/ 0 h 128"/>
                <a:gd name="T20" fmla="*/ 192 w 208"/>
                <a:gd name="T21" fmla="*/ 0 h 128"/>
                <a:gd name="T22" fmla="*/ 208 w 208"/>
                <a:gd name="T23" fmla="*/ 16 h 128"/>
                <a:gd name="T24" fmla="*/ 208 w 208"/>
                <a:gd name="T25"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128">
                  <a:moveTo>
                    <a:pt x="208" y="128"/>
                  </a:moveTo>
                  <a:cubicBezTo>
                    <a:pt x="200" y="128"/>
                    <a:pt x="200" y="128"/>
                    <a:pt x="200" y="128"/>
                  </a:cubicBezTo>
                  <a:cubicBezTo>
                    <a:pt x="200" y="16"/>
                    <a:pt x="200" y="16"/>
                    <a:pt x="200" y="16"/>
                  </a:cubicBezTo>
                  <a:cubicBezTo>
                    <a:pt x="200" y="12"/>
                    <a:pt x="197" y="8"/>
                    <a:pt x="192" y="8"/>
                  </a:cubicBezTo>
                  <a:cubicBezTo>
                    <a:pt x="16" y="8"/>
                    <a:pt x="16" y="8"/>
                    <a:pt x="16" y="8"/>
                  </a:cubicBezTo>
                  <a:cubicBezTo>
                    <a:pt x="12" y="8"/>
                    <a:pt x="8" y="12"/>
                    <a:pt x="8" y="16"/>
                  </a:cubicBezTo>
                  <a:cubicBezTo>
                    <a:pt x="8" y="128"/>
                    <a:pt x="8" y="128"/>
                    <a:pt x="8" y="128"/>
                  </a:cubicBezTo>
                  <a:cubicBezTo>
                    <a:pt x="0" y="128"/>
                    <a:pt x="0" y="128"/>
                    <a:pt x="0" y="128"/>
                  </a:cubicBezTo>
                  <a:cubicBezTo>
                    <a:pt x="0" y="16"/>
                    <a:pt x="0" y="16"/>
                    <a:pt x="0" y="16"/>
                  </a:cubicBezTo>
                  <a:cubicBezTo>
                    <a:pt x="0" y="7"/>
                    <a:pt x="7" y="0"/>
                    <a:pt x="16" y="0"/>
                  </a:cubicBezTo>
                  <a:cubicBezTo>
                    <a:pt x="192" y="0"/>
                    <a:pt x="192" y="0"/>
                    <a:pt x="192" y="0"/>
                  </a:cubicBezTo>
                  <a:cubicBezTo>
                    <a:pt x="201" y="0"/>
                    <a:pt x="208" y="7"/>
                    <a:pt x="208" y="16"/>
                  </a:cubicBezTo>
                  <a:lnTo>
                    <a:pt x="20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8" name="Freeform 159"/>
            <p:cNvSpPr>
              <a:spLocks/>
            </p:cNvSpPr>
            <p:nvPr/>
          </p:nvSpPr>
          <p:spPr bwMode="auto">
            <a:xfrm>
              <a:off x="4035426" y="3392488"/>
              <a:ext cx="258763" cy="111125"/>
            </a:xfrm>
            <a:custGeom>
              <a:avLst/>
              <a:gdLst>
                <a:gd name="T0" fmla="*/ 64 w 163"/>
                <a:gd name="T1" fmla="*/ 70 h 70"/>
                <a:gd name="T2" fmla="*/ 27 w 163"/>
                <a:gd name="T3" fmla="*/ 23 h 70"/>
                <a:gd name="T4" fmla="*/ 11 w 163"/>
                <a:gd name="T5" fmla="*/ 39 h 70"/>
                <a:gd name="T6" fmla="*/ 0 w 163"/>
                <a:gd name="T7" fmla="*/ 39 h 70"/>
                <a:gd name="T8" fmla="*/ 0 w 163"/>
                <a:gd name="T9" fmla="*/ 30 h 70"/>
                <a:gd name="T10" fmla="*/ 8 w 163"/>
                <a:gd name="T11" fmla="*/ 30 h 70"/>
                <a:gd name="T12" fmla="*/ 28 w 163"/>
                <a:gd name="T13" fmla="*/ 10 h 70"/>
                <a:gd name="T14" fmla="*/ 63 w 163"/>
                <a:gd name="T15" fmla="*/ 54 h 70"/>
                <a:gd name="T16" fmla="*/ 100 w 163"/>
                <a:gd name="T17" fmla="*/ 0 h 70"/>
                <a:gd name="T18" fmla="*/ 137 w 163"/>
                <a:gd name="T19" fmla="*/ 46 h 70"/>
                <a:gd name="T20" fmla="*/ 153 w 163"/>
                <a:gd name="T21" fmla="*/ 30 h 70"/>
                <a:gd name="T22" fmla="*/ 163 w 163"/>
                <a:gd name="T23" fmla="*/ 30 h 70"/>
                <a:gd name="T24" fmla="*/ 163 w 163"/>
                <a:gd name="T25" fmla="*/ 39 h 70"/>
                <a:gd name="T26" fmla="*/ 156 w 163"/>
                <a:gd name="T27" fmla="*/ 39 h 70"/>
                <a:gd name="T28" fmla="*/ 136 w 163"/>
                <a:gd name="T29" fmla="*/ 60 h 70"/>
                <a:gd name="T30" fmla="*/ 101 w 163"/>
                <a:gd name="T31" fmla="*/ 15 h 70"/>
                <a:gd name="T32" fmla="*/ 64 w 163"/>
                <a:gd name="T3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70">
                  <a:moveTo>
                    <a:pt x="64" y="70"/>
                  </a:moveTo>
                  <a:lnTo>
                    <a:pt x="27" y="23"/>
                  </a:lnTo>
                  <a:lnTo>
                    <a:pt x="11" y="39"/>
                  </a:lnTo>
                  <a:lnTo>
                    <a:pt x="0" y="39"/>
                  </a:lnTo>
                  <a:lnTo>
                    <a:pt x="0" y="30"/>
                  </a:lnTo>
                  <a:lnTo>
                    <a:pt x="8" y="30"/>
                  </a:lnTo>
                  <a:lnTo>
                    <a:pt x="28" y="10"/>
                  </a:lnTo>
                  <a:lnTo>
                    <a:pt x="63" y="54"/>
                  </a:lnTo>
                  <a:lnTo>
                    <a:pt x="100" y="0"/>
                  </a:lnTo>
                  <a:lnTo>
                    <a:pt x="137" y="46"/>
                  </a:lnTo>
                  <a:lnTo>
                    <a:pt x="153" y="30"/>
                  </a:lnTo>
                  <a:lnTo>
                    <a:pt x="163" y="30"/>
                  </a:lnTo>
                  <a:lnTo>
                    <a:pt x="163" y="39"/>
                  </a:lnTo>
                  <a:lnTo>
                    <a:pt x="156" y="39"/>
                  </a:lnTo>
                  <a:lnTo>
                    <a:pt x="136" y="60"/>
                  </a:lnTo>
                  <a:lnTo>
                    <a:pt x="101" y="15"/>
                  </a:lnTo>
                  <a:lnTo>
                    <a:pt x="64" y="7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59" name="Freeform 160"/>
            <p:cNvSpPr>
              <a:spLocks/>
            </p:cNvSpPr>
            <p:nvPr/>
          </p:nvSpPr>
          <p:spPr bwMode="auto">
            <a:xfrm>
              <a:off x="4035426" y="3173413"/>
              <a:ext cx="258763" cy="130175"/>
            </a:xfrm>
            <a:custGeom>
              <a:avLst/>
              <a:gdLst>
                <a:gd name="T0" fmla="*/ 144 w 144"/>
                <a:gd name="T1" fmla="*/ 72 h 72"/>
                <a:gd name="T2" fmla="*/ 136 w 144"/>
                <a:gd name="T3" fmla="*/ 72 h 72"/>
                <a:gd name="T4" fmla="*/ 136 w 144"/>
                <a:gd name="T5" fmla="*/ 68 h 72"/>
                <a:gd name="T6" fmla="*/ 132 w 144"/>
                <a:gd name="T7" fmla="*/ 68 h 72"/>
                <a:gd name="T8" fmla="*/ 112 w 144"/>
                <a:gd name="T9" fmla="*/ 48 h 72"/>
                <a:gd name="T10" fmla="*/ 121 w 144"/>
                <a:gd name="T11" fmla="*/ 31 h 72"/>
                <a:gd name="T12" fmla="*/ 113 w 144"/>
                <a:gd name="T13" fmla="*/ 23 h 72"/>
                <a:gd name="T14" fmla="*/ 96 w 144"/>
                <a:gd name="T15" fmla="*/ 32 h 72"/>
                <a:gd name="T16" fmla="*/ 76 w 144"/>
                <a:gd name="T17" fmla="*/ 12 h 72"/>
                <a:gd name="T18" fmla="*/ 77 w 144"/>
                <a:gd name="T19" fmla="*/ 8 h 72"/>
                <a:gd name="T20" fmla="*/ 68 w 144"/>
                <a:gd name="T21" fmla="*/ 8 h 72"/>
                <a:gd name="T22" fmla="*/ 68 w 144"/>
                <a:gd name="T23" fmla="*/ 12 h 72"/>
                <a:gd name="T24" fmla="*/ 48 w 144"/>
                <a:gd name="T25" fmla="*/ 32 h 72"/>
                <a:gd name="T26" fmla="*/ 31 w 144"/>
                <a:gd name="T27" fmla="*/ 23 h 72"/>
                <a:gd name="T28" fmla="*/ 23 w 144"/>
                <a:gd name="T29" fmla="*/ 31 h 72"/>
                <a:gd name="T30" fmla="*/ 32 w 144"/>
                <a:gd name="T31" fmla="*/ 48 h 72"/>
                <a:gd name="T32" fmla="*/ 12 w 144"/>
                <a:gd name="T33" fmla="*/ 68 h 72"/>
                <a:gd name="T34" fmla="*/ 8 w 144"/>
                <a:gd name="T35" fmla="*/ 68 h 72"/>
                <a:gd name="T36" fmla="*/ 8 w 144"/>
                <a:gd name="T37" fmla="*/ 72 h 72"/>
                <a:gd name="T38" fmla="*/ 0 w 144"/>
                <a:gd name="T39" fmla="*/ 72 h 72"/>
                <a:gd name="T40" fmla="*/ 1 w 144"/>
                <a:gd name="T41" fmla="*/ 62 h 72"/>
                <a:gd name="T42" fmla="*/ 3 w 144"/>
                <a:gd name="T43" fmla="*/ 59 h 72"/>
                <a:gd name="T44" fmla="*/ 7 w 144"/>
                <a:gd name="T45" fmla="*/ 59 h 72"/>
                <a:gd name="T46" fmla="*/ 12 w 144"/>
                <a:gd name="T47" fmla="*/ 60 h 72"/>
                <a:gd name="T48" fmla="*/ 24 w 144"/>
                <a:gd name="T49" fmla="*/ 48 h 72"/>
                <a:gd name="T50" fmla="*/ 16 w 144"/>
                <a:gd name="T51" fmla="*/ 37 h 72"/>
                <a:gd name="T52" fmla="*/ 13 w 144"/>
                <a:gd name="T53" fmla="*/ 34 h 72"/>
                <a:gd name="T54" fmla="*/ 13 w 144"/>
                <a:gd name="T55" fmla="*/ 30 h 72"/>
                <a:gd name="T56" fmla="*/ 31 w 144"/>
                <a:gd name="T57" fmla="*/ 13 h 72"/>
                <a:gd name="T58" fmla="*/ 34 w 144"/>
                <a:gd name="T59" fmla="*/ 13 h 72"/>
                <a:gd name="T60" fmla="*/ 37 w 144"/>
                <a:gd name="T61" fmla="*/ 15 h 72"/>
                <a:gd name="T62" fmla="*/ 48 w 144"/>
                <a:gd name="T63" fmla="*/ 24 h 72"/>
                <a:gd name="T64" fmla="*/ 60 w 144"/>
                <a:gd name="T65" fmla="*/ 12 h 72"/>
                <a:gd name="T66" fmla="*/ 59 w 144"/>
                <a:gd name="T67" fmla="*/ 7 h 72"/>
                <a:gd name="T68" fmla="*/ 59 w 144"/>
                <a:gd name="T69" fmla="*/ 3 h 72"/>
                <a:gd name="T70" fmla="*/ 62 w 144"/>
                <a:gd name="T71" fmla="*/ 1 h 72"/>
                <a:gd name="T72" fmla="*/ 83 w 144"/>
                <a:gd name="T73" fmla="*/ 1 h 72"/>
                <a:gd name="T74" fmla="*/ 86 w 144"/>
                <a:gd name="T75" fmla="*/ 3 h 72"/>
                <a:gd name="T76" fmla="*/ 86 w 144"/>
                <a:gd name="T77" fmla="*/ 7 h 72"/>
                <a:gd name="T78" fmla="*/ 84 w 144"/>
                <a:gd name="T79" fmla="*/ 12 h 72"/>
                <a:gd name="T80" fmla="*/ 96 w 144"/>
                <a:gd name="T81" fmla="*/ 24 h 72"/>
                <a:gd name="T82" fmla="*/ 108 w 144"/>
                <a:gd name="T83" fmla="*/ 15 h 72"/>
                <a:gd name="T84" fmla="*/ 110 w 144"/>
                <a:gd name="T85" fmla="*/ 13 h 72"/>
                <a:gd name="T86" fmla="*/ 114 w 144"/>
                <a:gd name="T87" fmla="*/ 13 h 72"/>
                <a:gd name="T88" fmla="*/ 131 w 144"/>
                <a:gd name="T89" fmla="*/ 30 h 72"/>
                <a:gd name="T90" fmla="*/ 131 w 144"/>
                <a:gd name="T91" fmla="*/ 34 h 72"/>
                <a:gd name="T92" fmla="*/ 129 w 144"/>
                <a:gd name="T93" fmla="*/ 37 h 72"/>
                <a:gd name="T94" fmla="*/ 120 w 144"/>
                <a:gd name="T95" fmla="*/ 48 h 72"/>
                <a:gd name="T96" fmla="*/ 132 w 144"/>
                <a:gd name="T97" fmla="*/ 60 h 72"/>
                <a:gd name="T98" fmla="*/ 138 w 144"/>
                <a:gd name="T99" fmla="*/ 59 h 72"/>
                <a:gd name="T100" fmla="*/ 141 w 144"/>
                <a:gd name="T101" fmla="*/ 59 h 72"/>
                <a:gd name="T102" fmla="*/ 143 w 144"/>
                <a:gd name="T103" fmla="*/ 62 h 72"/>
                <a:gd name="T104" fmla="*/ 144 w 144"/>
                <a:gd name="T10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 h="72">
                  <a:moveTo>
                    <a:pt x="144" y="72"/>
                  </a:moveTo>
                  <a:cubicBezTo>
                    <a:pt x="136" y="72"/>
                    <a:pt x="136" y="72"/>
                    <a:pt x="136" y="72"/>
                  </a:cubicBezTo>
                  <a:cubicBezTo>
                    <a:pt x="136" y="71"/>
                    <a:pt x="136" y="69"/>
                    <a:pt x="136" y="68"/>
                  </a:cubicBezTo>
                  <a:cubicBezTo>
                    <a:pt x="135" y="68"/>
                    <a:pt x="133" y="68"/>
                    <a:pt x="132" y="68"/>
                  </a:cubicBezTo>
                  <a:cubicBezTo>
                    <a:pt x="121" y="68"/>
                    <a:pt x="112" y="59"/>
                    <a:pt x="112" y="48"/>
                  </a:cubicBezTo>
                  <a:cubicBezTo>
                    <a:pt x="112" y="41"/>
                    <a:pt x="116" y="35"/>
                    <a:pt x="121" y="31"/>
                  </a:cubicBezTo>
                  <a:cubicBezTo>
                    <a:pt x="119" y="28"/>
                    <a:pt x="116" y="25"/>
                    <a:pt x="113" y="23"/>
                  </a:cubicBezTo>
                  <a:cubicBezTo>
                    <a:pt x="109" y="28"/>
                    <a:pt x="103" y="32"/>
                    <a:pt x="96" y="32"/>
                  </a:cubicBezTo>
                  <a:cubicBezTo>
                    <a:pt x="85" y="32"/>
                    <a:pt x="76" y="23"/>
                    <a:pt x="76" y="12"/>
                  </a:cubicBezTo>
                  <a:cubicBezTo>
                    <a:pt x="76" y="11"/>
                    <a:pt x="76" y="9"/>
                    <a:pt x="77" y="8"/>
                  </a:cubicBezTo>
                  <a:cubicBezTo>
                    <a:pt x="74" y="8"/>
                    <a:pt x="71" y="8"/>
                    <a:pt x="68" y="8"/>
                  </a:cubicBezTo>
                  <a:cubicBezTo>
                    <a:pt x="68" y="9"/>
                    <a:pt x="68" y="11"/>
                    <a:pt x="68" y="12"/>
                  </a:cubicBezTo>
                  <a:cubicBezTo>
                    <a:pt x="68" y="23"/>
                    <a:pt x="59" y="32"/>
                    <a:pt x="48" y="32"/>
                  </a:cubicBezTo>
                  <a:cubicBezTo>
                    <a:pt x="41" y="32"/>
                    <a:pt x="35" y="28"/>
                    <a:pt x="31" y="23"/>
                  </a:cubicBezTo>
                  <a:cubicBezTo>
                    <a:pt x="28" y="25"/>
                    <a:pt x="26" y="28"/>
                    <a:pt x="23" y="31"/>
                  </a:cubicBezTo>
                  <a:cubicBezTo>
                    <a:pt x="29" y="35"/>
                    <a:pt x="32" y="41"/>
                    <a:pt x="32" y="48"/>
                  </a:cubicBezTo>
                  <a:cubicBezTo>
                    <a:pt x="32" y="59"/>
                    <a:pt x="23" y="68"/>
                    <a:pt x="12" y="68"/>
                  </a:cubicBezTo>
                  <a:cubicBezTo>
                    <a:pt x="11" y="68"/>
                    <a:pt x="10" y="68"/>
                    <a:pt x="8" y="68"/>
                  </a:cubicBezTo>
                  <a:cubicBezTo>
                    <a:pt x="8" y="69"/>
                    <a:pt x="8" y="71"/>
                    <a:pt x="8" y="72"/>
                  </a:cubicBezTo>
                  <a:cubicBezTo>
                    <a:pt x="0" y="72"/>
                    <a:pt x="0" y="72"/>
                    <a:pt x="0" y="72"/>
                  </a:cubicBezTo>
                  <a:cubicBezTo>
                    <a:pt x="0" y="69"/>
                    <a:pt x="0" y="66"/>
                    <a:pt x="1" y="62"/>
                  </a:cubicBezTo>
                  <a:cubicBezTo>
                    <a:pt x="1" y="60"/>
                    <a:pt x="2" y="59"/>
                    <a:pt x="3" y="59"/>
                  </a:cubicBezTo>
                  <a:cubicBezTo>
                    <a:pt x="4" y="58"/>
                    <a:pt x="6" y="58"/>
                    <a:pt x="7" y="59"/>
                  </a:cubicBezTo>
                  <a:cubicBezTo>
                    <a:pt x="9" y="60"/>
                    <a:pt x="10" y="60"/>
                    <a:pt x="12" y="60"/>
                  </a:cubicBezTo>
                  <a:cubicBezTo>
                    <a:pt x="19" y="60"/>
                    <a:pt x="24" y="55"/>
                    <a:pt x="24" y="48"/>
                  </a:cubicBezTo>
                  <a:cubicBezTo>
                    <a:pt x="24" y="43"/>
                    <a:pt x="21" y="38"/>
                    <a:pt x="16" y="37"/>
                  </a:cubicBezTo>
                  <a:cubicBezTo>
                    <a:pt x="14" y="36"/>
                    <a:pt x="13" y="35"/>
                    <a:pt x="13" y="34"/>
                  </a:cubicBezTo>
                  <a:cubicBezTo>
                    <a:pt x="13" y="33"/>
                    <a:pt x="13" y="31"/>
                    <a:pt x="13" y="30"/>
                  </a:cubicBezTo>
                  <a:cubicBezTo>
                    <a:pt x="18" y="24"/>
                    <a:pt x="24" y="18"/>
                    <a:pt x="31" y="13"/>
                  </a:cubicBezTo>
                  <a:cubicBezTo>
                    <a:pt x="32" y="13"/>
                    <a:pt x="33" y="12"/>
                    <a:pt x="34" y="13"/>
                  </a:cubicBezTo>
                  <a:cubicBezTo>
                    <a:pt x="35" y="13"/>
                    <a:pt x="36" y="14"/>
                    <a:pt x="37" y="15"/>
                  </a:cubicBezTo>
                  <a:cubicBezTo>
                    <a:pt x="38" y="21"/>
                    <a:pt x="43" y="24"/>
                    <a:pt x="48" y="24"/>
                  </a:cubicBezTo>
                  <a:cubicBezTo>
                    <a:pt x="55" y="24"/>
                    <a:pt x="60" y="19"/>
                    <a:pt x="60" y="12"/>
                  </a:cubicBezTo>
                  <a:cubicBezTo>
                    <a:pt x="60" y="10"/>
                    <a:pt x="60" y="8"/>
                    <a:pt x="59" y="7"/>
                  </a:cubicBezTo>
                  <a:cubicBezTo>
                    <a:pt x="58" y="5"/>
                    <a:pt x="58" y="4"/>
                    <a:pt x="59" y="3"/>
                  </a:cubicBezTo>
                  <a:cubicBezTo>
                    <a:pt x="59" y="2"/>
                    <a:pt x="61" y="1"/>
                    <a:pt x="62" y="1"/>
                  </a:cubicBezTo>
                  <a:cubicBezTo>
                    <a:pt x="70" y="0"/>
                    <a:pt x="75" y="0"/>
                    <a:pt x="83" y="1"/>
                  </a:cubicBezTo>
                  <a:cubicBezTo>
                    <a:pt x="84" y="1"/>
                    <a:pt x="85" y="2"/>
                    <a:pt x="86" y="3"/>
                  </a:cubicBezTo>
                  <a:cubicBezTo>
                    <a:pt x="86" y="4"/>
                    <a:pt x="86" y="5"/>
                    <a:pt x="86" y="7"/>
                  </a:cubicBezTo>
                  <a:cubicBezTo>
                    <a:pt x="85" y="8"/>
                    <a:pt x="84" y="10"/>
                    <a:pt x="84" y="12"/>
                  </a:cubicBezTo>
                  <a:cubicBezTo>
                    <a:pt x="84" y="19"/>
                    <a:pt x="90" y="24"/>
                    <a:pt x="96" y="24"/>
                  </a:cubicBezTo>
                  <a:cubicBezTo>
                    <a:pt x="102" y="24"/>
                    <a:pt x="106" y="21"/>
                    <a:pt x="108" y="15"/>
                  </a:cubicBezTo>
                  <a:cubicBezTo>
                    <a:pt x="108" y="14"/>
                    <a:pt x="109" y="13"/>
                    <a:pt x="110" y="13"/>
                  </a:cubicBezTo>
                  <a:cubicBezTo>
                    <a:pt x="111" y="12"/>
                    <a:pt x="113" y="13"/>
                    <a:pt x="114" y="13"/>
                  </a:cubicBezTo>
                  <a:cubicBezTo>
                    <a:pt x="120" y="18"/>
                    <a:pt x="126" y="24"/>
                    <a:pt x="131" y="30"/>
                  </a:cubicBezTo>
                  <a:cubicBezTo>
                    <a:pt x="132" y="31"/>
                    <a:pt x="132" y="33"/>
                    <a:pt x="131" y="34"/>
                  </a:cubicBezTo>
                  <a:cubicBezTo>
                    <a:pt x="131" y="35"/>
                    <a:pt x="130" y="36"/>
                    <a:pt x="129" y="37"/>
                  </a:cubicBezTo>
                  <a:cubicBezTo>
                    <a:pt x="124" y="38"/>
                    <a:pt x="120" y="43"/>
                    <a:pt x="120" y="48"/>
                  </a:cubicBezTo>
                  <a:cubicBezTo>
                    <a:pt x="120" y="55"/>
                    <a:pt x="126" y="60"/>
                    <a:pt x="132" y="60"/>
                  </a:cubicBezTo>
                  <a:cubicBezTo>
                    <a:pt x="134" y="60"/>
                    <a:pt x="136" y="60"/>
                    <a:pt x="138" y="59"/>
                  </a:cubicBezTo>
                  <a:cubicBezTo>
                    <a:pt x="139" y="58"/>
                    <a:pt x="140" y="58"/>
                    <a:pt x="141" y="59"/>
                  </a:cubicBezTo>
                  <a:cubicBezTo>
                    <a:pt x="142" y="59"/>
                    <a:pt x="143" y="60"/>
                    <a:pt x="143" y="62"/>
                  </a:cubicBezTo>
                  <a:cubicBezTo>
                    <a:pt x="144" y="66"/>
                    <a:pt x="144" y="69"/>
                    <a:pt x="144" y="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0" name="Freeform 161"/>
            <p:cNvSpPr>
              <a:spLocks/>
            </p:cNvSpPr>
            <p:nvPr/>
          </p:nvSpPr>
          <p:spPr bwMode="auto">
            <a:xfrm>
              <a:off x="4135438" y="3275013"/>
              <a:ext cx="58738" cy="28575"/>
            </a:xfrm>
            <a:custGeom>
              <a:avLst/>
              <a:gdLst>
                <a:gd name="T0" fmla="*/ 32 w 32"/>
                <a:gd name="T1" fmla="*/ 16 h 16"/>
                <a:gd name="T2" fmla="*/ 24 w 32"/>
                <a:gd name="T3" fmla="*/ 16 h 16"/>
                <a:gd name="T4" fmla="*/ 16 w 32"/>
                <a:gd name="T5" fmla="*/ 8 h 16"/>
                <a:gd name="T6" fmla="*/ 8 w 32"/>
                <a:gd name="T7" fmla="*/ 16 h 16"/>
                <a:gd name="T8" fmla="*/ 0 w 32"/>
                <a:gd name="T9" fmla="*/ 16 h 16"/>
                <a:gd name="T10" fmla="*/ 16 w 32"/>
                <a:gd name="T11" fmla="*/ 0 h 16"/>
                <a:gd name="T12" fmla="*/ 32 w 3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2" h="16">
                  <a:moveTo>
                    <a:pt x="32" y="16"/>
                  </a:moveTo>
                  <a:cubicBezTo>
                    <a:pt x="24" y="16"/>
                    <a:pt x="24" y="16"/>
                    <a:pt x="24" y="16"/>
                  </a:cubicBezTo>
                  <a:cubicBezTo>
                    <a:pt x="24" y="12"/>
                    <a:pt x="21" y="8"/>
                    <a:pt x="16" y="8"/>
                  </a:cubicBezTo>
                  <a:cubicBezTo>
                    <a:pt x="12" y="8"/>
                    <a:pt x="8" y="12"/>
                    <a:pt x="8" y="16"/>
                  </a:cubicBezTo>
                  <a:cubicBezTo>
                    <a:pt x="0" y="16"/>
                    <a:pt x="0" y="16"/>
                    <a:pt x="0" y="16"/>
                  </a:cubicBezTo>
                  <a:cubicBezTo>
                    <a:pt x="0" y="7"/>
                    <a:pt x="7" y="0"/>
                    <a:pt x="16" y="0"/>
                  </a:cubicBezTo>
                  <a:cubicBezTo>
                    <a:pt x="25" y="0"/>
                    <a:pt x="32" y="7"/>
                    <a:pt x="32" y="1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1" name="Freeform 162"/>
            <p:cNvSpPr>
              <a:spLocks/>
            </p:cNvSpPr>
            <p:nvPr/>
          </p:nvSpPr>
          <p:spPr bwMode="auto">
            <a:xfrm>
              <a:off x="4100513" y="3238500"/>
              <a:ext cx="128588" cy="65088"/>
            </a:xfrm>
            <a:custGeom>
              <a:avLst/>
              <a:gdLst>
                <a:gd name="T0" fmla="*/ 72 w 72"/>
                <a:gd name="T1" fmla="*/ 36 h 36"/>
                <a:gd name="T2" fmla="*/ 64 w 72"/>
                <a:gd name="T3" fmla="*/ 36 h 36"/>
                <a:gd name="T4" fmla="*/ 36 w 72"/>
                <a:gd name="T5" fmla="*/ 8 h 36"/>
                <a:gd name="T6" fmla="*/ 8 w 72"/>
                <a:gd name="T7" fmla="*/ 36 h 36"/>
                <a:gd name="T8" fmla="*/ 0 w 72"/>
                <a:gd name="T9" fmla="*/ 36 h 36"/>
                <a:gd name="T10" fmla="*/ 36 w 72"/>
                <a:gd name="T11" fmla="*/ 0 h 36"/>
                <a:gd name="T12" fmla="*/ 72 w 7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72" h="36">
                  <a:moveTo>
                    <a:pt x="72" y="36"/>
                  </a:moveTo>
                  <a:cubicBezTo>
                    <a:pt x="64" y="36"/>
                    <a:pt x="64" y="36"/>
                    <a:pt x="64" y="36"/>
                  </a:cubicBezTo>
                  <a:cubicBezTo>
                    <a:pt x="64" y="21"/>
                    <a:pt x="52" y="8"/>
                    <a:pt x="36" y="8"/>
                  </a:cubicBezTo>
                  <a:cubicBezTo>
                    <a:pt x="21" y="8"/>
                    <a:pt x="8" y="21"/>
                    <a:pt x="8" y="36"/>
                  </a:cubicBezTo>
                  <a:cubicBezTo>
                    <a:pt x="0" y="36"/>
                    <a:pt x="0" y="36"/>
                    <a:pt x="0" y="36"/>
                  </a:cubicBezTo>
                  <a:cubicBezTo>
                    <a:pt x="0" y="16"/>
                    <a:pt x="16" y="0"/>
                    <a:pt x="36" y="0"/>
                  </a:cubicBezTo>
                  <a:cubicBezTo>
                    <a:pt x="56" y="0"/>
                    <a:pt x="72" y="16"/>
                    <a:pt x="72"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2" name="Freeform 163"/>
            <p:cNvSpPr>
              <a:spLocks noEditPoints="1"/>
            </p:cNvSpPr>
            <p:nvPr/>
          </p:nvSpPr>
          <p:spPr bwMode="auto">
            <a:xfrm>
              <a:off x="4005263" y="3346450"/>
              <a:ext cx="317500" cy="201613"/>
            </a:xfrm>
            <a:custGeom>
              <a:avLst/>
              <a:gdLst>
                <a:gd name="T0" fmla="*/ 200 w 200"/>
                <a:gd name="T1" fmla="*/ 127 h 127"/>
                <a:gd name="T2" fmla="*/ 0 w 200"/>
                <a:gd name="T3" fmla="*/ 127 h 127"/>
                <a:gd name="T4" fmla="*/ 0 w 200"/>
                <a:gd name="T5" fmla="*/ 0 h 127"/>
                <a:gd name="T6" fmla="*/ 200 w 200"/>
                <a:gd name="T7" fmla="*/ 0 h 127"/>
                <a:gd name="T8" fmla="*/ 200 w 200"/>
                <a:gd name="T9" fmla="*/ 127 h 127"/>
                <a:gd name="T10" fmla="*/ 10 w 200"/>
                <a:gd name="T11" fmla="*/ 118 h 127"/>
                <a:gd name="T12" fmla="*/ 191 w 200"/>
                <a:gd name="T13" fmla="*/ 118 h 127"/>
                <a:gd name="T14" fmla="*/ 191 w 200"/>
                <a:gd name="T15" fmla="*/ 9 h 127"/>
                <a:gd name="T16" fmla="*/ 10 w 200"/>
                <a:gd name="T17" fmla="*/ 9 h 127"/>
                <a:gd name="T18" fmla="*/ 10 w 200"/>
                <a:gd name="T19" fmla="*/ 1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127">
                  <a:moveTo>
                    <a:pt x="200" y="127"/>
                  </a:moveTo>
                  <a:lnTo>
                    <a:pt x="0" y="127"/>
                  </a:lnTo>
                  <a:lnTo>
                    <a:pt x="0" y="0"/>
                  </a:lnTo>
                  <a:lnTo>
                    <a:pt x="200" y="0"/>
                  </a:lnTo>
                  <a:lnTo>
                    <a:pt x="200" y="127"/>
                  </a:lnTo>
                  <a:close/>
                  <a:moveTo>
                    <a:pt x="10" y="118"/>
                  </a:moveTo>
                  <a:lnTo>
                    <a:pt x="191" y="118"/>
                  </a:lnTo>
                  <a:lnTo>
                    <a:pt x="191" y="9"/>
                  </a:lnTo>
                  <a:lnTo>
                    <a:pt x="10" y="9"/>
                  </a:lnTo>
                  <a:lnTo>
                    <a:pt x="10" y="1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63" name="Group 462"/>
          <p:cNvGrpSpPr/>
          <p:nvPr/>
        </p:nvGrpSpPr>
        <p:grpSpPr>
          <a:xfrm>
            <a:off x="621337" y="4958061"/>
            <a:ext cx="506406" cy="506406"/>
            <a:chOff x="3932239" y="2452688"/>
            <a:chExt cx="461963" cy="417513"/>
          </a:xfrm>
        </p:grpSpPr>
        <p:sp>
          <p:nvSpPr>
            <p:cNvPr id="464" name="Freeform 526"/>
            <p:cNvSpPr>
              <a:spLocks noEditPoints="1"/>
            </p:cNvSpPr>
            <p:nvPr/>
          </p:nvSpPr>
          <p:spPr bwMode="auto">
            <a:xfrm>
              <a:off x="4005264" y="2566988"/>
              <a:ext cx="79375" cy="123825"/>
            </a:xfrm>
            <a:custGeom>
              <a:avLst/>
              <a:gdLst>
                <a:gd name="T0" fmla="*/ 40 w 44"/>
                <a:gd name="T1" fmla="*/ 68 h 68"/>
                <a:gd name="T2" fmla="*/ 38 w 44"/>
                <a:gd name="T3" fmla="*/ 67 h 68"/>
                <a:gd name="T4" fmla="*/ 2 w 44"/>
                <a:gd name="T5" fmla="*/ 47 h 68"/>
                <a:gd name="T6" fmla="*/ 0 w 44"/>
                <a:gd name="T7" fmla="*/ 44 h 68"/>
                <a:gd name="T8" fmla="*/ 0 w 44"/>
                <a:gd name="T9" fmla="*/ 4 h 68"/>
                <a:gd name="T10" fmla="*/ 2 w 44"/>
                <a:gd name="T11" fmla="*/ 1 h 68"/>
                <a:gd name="T12" fmla="*/ 6 w 44"/>
                <a:gd name="T13" fmla="*/ 1 h 68"/>
                <a:gd name="T14" fmla="*/ 42 w 44"/>
                <a:gd name="T15" fmla="*/ 21 h 68"/>
                <a:gd name="T16" fmla="*/ 44 w 44"/>
                <a:gd name="T17" fmla="*/ 24 h 68"/>
                <a:gd name="T18" fmla="*/ 44 w 44"/>
                <a:gd name="T19" fmla="*/ 64 h 68"/>
                <a:gd name="T20" fmla="*/ 42 w 44"/>
                <a:gd name="T21" fmla="*/ 67 h 68"/>
                <a:gd name="T22" fmla="*/ 40 w 44"/>
                <a:gd name="T23" fmla="*/ 68 h 68"/>
                <a:gd name="T24" fmla="*/ 8 w 44"/>
                <a:gd name="T25" fmla="*/ 42 h 68"/>
                <a:gd name="T26" fmla="*/ 36 w 44"/>
                <a:gd name="T27" fmla="*/ 57 h 68"/>
                <a:gd name="T28" fmla="*/ 36 w 44"/>
                <a:gd name="T29" fmla="*/ 26 h 68"/>
                <a:gd name="T30" fmla="*/ 8 w 44"/>
                <a:gd name="T31" fmla="*/ 11 h 68"/>
                <a:gd name="T32" fmla="*/ 8 w 44"/>
                <a:gd name="T33"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68">
                  <a:moveTo>
                    <a:pt x="40" y="68"/>
                  </a:moveTo>
                  <a:cubicBezTo>
                    <a:pt x="40" y="68"/>
                    <a:pt x="39" y="68"/>
                    <a:pt x="38" y="67"/>
                  </a:cubicBezTo>
                  <a:cubicBezTo>
                    <a:pt x="2" y="47"/>
                    <a:pt x="2" y="47"/>
                    <a:pt x="2" y="47"/>
                  </a:cubicBezTo>
                  <a:cubicBezTo>
                    <a:pt x="1" y="47"/>
                    <a:pt x="0" y="45"/>
                    <a:pt x="0" y="44"/>
                  </a:cubicBezTo>
                  <a:cubicBezTo>
                    <a:pt x="0" y="4"/>
                    <a:pt x="0" y="4"/>
                    <a:pt x="0" y="4"/>
                  </a:cubicBezTo>
                  <a:cubicBezTo>
                    <a:pt x="0" y="3"/>
                    <a:pt x="1" y="1"/>
                    <a:pt x="2" y="1"/>
                  </a:cubicBezTo>
                  <a:cubicBezTo>
                    <a:pt x="3" y="0"/>
                    <a:pt x="5" y="0"/>
                    <a:pt x="6" y="1"/>
                  </a:cubicBezTo>
                  <a:cubicBezTo>
                    <a:pt x="42" y="21"/>
                    <a:pt x="42" y="21"/>
                    <a:pt x="42" y="21"/>
                  </a:cubicBezTo>
                  <a:cubicBezTo>
                    <a:pt x="43" y="21"/>
                    <a:pt x="44" y="23"/>
                    <a:pt x="44" y="24"/>
                  </a:cubicBezTo>
                  <a:cubicBezTo>
                    <a:pt x="44" y="64"/>
                    <a:pt x="44" y="64"/>
                    <a:pt x="44" y="64"/>
                  </a:cubicBezTo>
                  <a:cubicBezTo>
                    <a:pt x="44" y="65"/>
                    <a:pt x="43" y="67"/>
                    <a:pt x="42" y="67"/>
                  </a:cubicBezTo>
                  <a:cubicBezTo>
                    <a:pt x="42" y="68"/>
                    <a:pt x="41" y="68"/>
                    <a:pt x="40" y="68"/>
                  </a:cubicBezTo>
                  <a:close/>
                  <a:moveTo>
                    <a:pt x="8" y="42"/>
                  </a:moveTo>
                  <a:cubicBezTo>
                    <a:pt x="36" y="57"/>
                    <a:pt x="36" y="57"/>
                    <a:pt x="36" y="57"/>
                  </a:cubicBezTo>
                  <a:cubicBezTo>
                    <a:pt x="36" y="26"/>
                    <a:pt x="36" y="26"/>
                    <a:pt x="36" y="26"/>
                  </a:cubicBezTo>
                  <a:cubicBezTo>
                    <a:pt x="8" y="11"/>
                    <a:pt x="8" y="11"/>
                    <a:pt x="8" y="11"/>
                  </a:cubicBezTo>
                  <a:lnTo>
                    <a:pt x="8" y="4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5" name="Freeform 527"/>
            <p:cNvSpPr>
              <a:spLocks/>
            </p:cNvSpPr>
            <p:nvPr/>
          </p:nvSpPr>
          <p:spPr bwMode="auto">
            <a:xfrm>
              <a:off x="4073526" y="2566988"/>
              <a:ext cx="76200" cy="120650"/>
            </a:xfrm>
            <a:custGeom>
              <a:avLst/>
              <a:gdLst>
                <a:gd name="T0" fmla="*/ 4 w 42"/>
                <a:gd name="T1" fmla="*/ 67 h 67"/>
                <a:gd name="T2" fmla="*/ 0 w 42"/>
                <a:gd name="T3" fmla="*/ 61 h 67"/>
                <a:gd name="T4" fmla="*/ 34 w 42"/>
                <a:gd name="T5" fmla="*/ 42 h 67"/>
                <a:gd name="T6" fmla="*/ 34 w 42"/>
                <a:gd name="T7" fmla="*/ 11 h 67"/>
                <a:gd name="T8" fmla="*/ 4 w 42"/>
                <a:gd name="T9" fmla="*/ 27 h 67"/>
                <a:gd name="T10" fmla="*/ 0 w 42"/>
                <a:gd name="T11" fmla="*/ 21 h 67"/>
                <a:gd name="T12" fmla="*/ 36 w 42"/>
                <a:gd name="T13" fmla="*/ 1 h 67"/>
                <a:gd name="T14" fmla="*/ 40 w 42"/>
                <a:gd name="T15" fmla="*/ 1 h 67"/>
                <a:gd name="T16" fmla="*/ 42 w 42"/>
                <a:gd name="T17" fmla="*/ 4 h 67"/>
                <a:gd name="T18" fmla="*/ 42 w 42"/>
                <a:gd name="T19" fmla="*/ 44 h 67"/>
                <a:gd name="T20" fmla="*/ 40 w 42"/>
                <a:gd name="T21" fmla="*/ 47 h 67"/>
                <a:gd name="T22" fmla="*/ 4 w 42"/>
                <a:gd name="T2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67">
                  <a:moveTo>
                    <a:pt x="4" y="67"/>
                  </a:moveTo>
                  <a:cubicBezTo>
                    <a:pt x="0" y="61"/>
                    <a:pt x="0" y="61"/>
                    <a:pt x="0" y="61"/>
                  </a:cubicBezTo>
                  <a:cubicBezTo>
                    <a:pt x="34" y="42"/>
                    <a:pt x="34" y="42"/>
                    <a:pt x="34" y="42"/>
                  </a:cubicBezTo>
                  <a:cubicBezTo>
                    <a:pt x="34" y="11"/>
                    <a:pt x="34" y="11"/>
                    <a:pt x="34" y="11"/>
                  </a:cubicBezTo>
                  <a:cubicBezTo>
                    <a:pt x="4" y="27"/>
                    <a:pt x="4" y="27"/>
                    <a:pt x="4" y="27"/>
                  </a:cubicBezTo>
                  <a:cubicBezTo>
                    <a:pt x="0" y="21"/>
                    <a:pt x="0" y="21"/>
                    <a:pt x="0" y="21"/>
                  </a:cubicBezTo>
                  <a:cubicBezTo>
                    <a:pt x="36" y="1"/>
                    <a:pt x="36" y="1"/>
                    <a:pt x="36" y="1"/>
                  </a:cubicBezTo>
                  <a:cubicBezTo>
                    <a:pt x="38" y="0"/>
                    <a:pt x="39" y="0"/>
                    <a:pt x="40" y="1"/>
                  </a:cubicBezTo>
                  <a:cubicBezTo>
                    <a:pt x="41" y="1"/>
                    <a:pt x="42" y="3"/>
                    <a:pt x="42" y="4"/>
                  </a:cubicBezTo>
                  <a:cubicBezTo>
                    <a:pt x="42" y="44"/>
                    <a:pt x="42" y="44"/>
                    <a:pt x="42" y="44"/>
                  </a:cubicBezTo>
                  <a:cubicBezTo>
                    <a:pt x="42" y="45"/>
                    <a:pt x="41" y="47"/>
                    <a:pt x="40" y="47"/>
                  </a:cubicBezTo>
                  <a:lnTo>
                    <a:pt x="4" y="6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6" name="Freeform 528"/>
            <p:cNvSpPr>
              <a:spLocks/>
            </p:cNvSpPr>
            <p:nvPr/>
          </p:nvSpPr>
          <p:spPr bwMode="auto">
            <a:xfrm>
              <a:off x="4008439" y="2532063"/>
              <a:ext cx="136525" cy="47625"/>
            </a:xfrm>
            <a:custGeom>
              <a:avLst/>
              <a:gdLst>
                <a:gd name="T0" fmla="*/ 72 w 76"/>
                <a:gd name="T1" fmla="*/ 27 h 27"/>
                <a:gd name="T2" fmla="*/ 38 w 76"/>
                <a:gd name="T3" fmla="*/ 9 h 27"/>
                <a:gd name="T4" fmla="*/ 4 w 76"/>
                <a:gd name="T5" fmla="*/ 27 h 27"/>
                <a:gd name="T6" fmla="*/ 0 w 76"/>
                <a:gd name="T7" fmla="*/ 21 h 27"/>
                <a:gd name="T8" fmla="*/ 36 w 76"/>
                <a:gd name="T9" fmla="*/ 1 h 27"/>
                <a:gd name="T10" fmla="*/ 40 w 76"/>
                <a:gd name="T11" fmla="*/ 1 h 27"/>
                <a:gd name="T12" fmla="*/ 76 w 76"/>
                <a:gd name="T13" fmla="*/ 21 h 27"/>
                <a:gd name="T14" fmla="*/ 72 w 76"/>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
                  <a:moveTo>
                    <a:pt x="72" y="27"/>
                  </a:moveTo>
                  <a:cubicBezTo>
                    <a:pt x="38" y="9"/>
                    <a:pt x="38" y="9"/>
                    <a:pt x="38" y="9"/>
                  </a:cubicBezTo>
                  <a:cubicBezTo>
                    <a:pt x="4" y="27"/>
                    <a:pt x="4" y="27"/>
                    <a:pt x="4" y="27"/>
                  </a:cubicBezTo>
                  <a:cubicBezTo>
                    <a:pt x="0" y="21"/>
                    <a:pt x="0" y="21"/>
                    <a:pt x="0" y="21"/>
                  </a:cubicBezTo>
                  <a:cubicBezTo>
                    <a:pt x="36" y="1"/>
                    <a:pt x="36" y="1"/>
                    <a:pt x="36" y="1"/>
                  </a:cubicBezTo>
                  <a:cubicBezTo>
                    <a:pt x="37" y="0"/>
                    <a:pt x="39" y="0"/>
                    <a:pt x="40" y="1"/>
                  </a:cubicBezTo>
                  <a:cubicBezTo>
                    <a:pt x="76" y="21"/>
                    <a:pt x="76" y="21"/>
                    <a:pt x="76" y="21"/>
                  </a:cubicBezTo>
                  <a:lnTo>
                    <a:pt x="72"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7" name="Rectangle 529"/>
            <p:cNvSpPr>
              <a:spLocks noChangeArrowheads="1"/>
            </p:cNvSpPr>
            <p:nvPr/>
          </p:nvSpPr>
          <p:spPr bwMode="auto">
            <a:xfrm>
              <a:off x="4178301" y="2560638"/>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8" name="Rectangle 530"/>
            <p:cNvSpPr>
              <a:spLocks noChangeArrowheads="1"/>
            </p:cNvSpPr>
            <p:nvPr/>
          </p:nvSpPr>
          <p:spPr bwMode="auto">
            <a:xfrm>
              <a:off x="4178301" y="2603500"/>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69" name="Rectangle 531"/>
            <p:cNvSpPr>
              <a:spLocks noChangeArrowheads="1"/>
            </p:cNvSpPr>
            <p:nvPr/>
          </p:nvSpPr>
          <p:spPr bwMode="auto">
            <a:xfrm>
              <a:off x="4178301" y="2646363"/>
              <a:ext cx="142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0" name="Rectangle 532"/>
            <p:cNvSpPr>
              <a:spLocks noChangeArrowheads="1"/>
            </p:cNvSpPr>
            <p:nvPr/>
          </p:nvSpPr>
          <p:spPr bwMode="auto">
            <a:xfrm>
              <a:off x="4206876" y="2552700"/>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1" name="Rectangle 533"/>
            <p:cNvSpPr>
              <a:spLocks noChangeArrowheads="1"/>
            </p:cNvSpPr>
            <p:nvPr/>
          </p:nvSpPr>
          <p:spPr bwMode="auto">
            <a:xfrm>
              <a:off x="4278314" y="2595563"/>
              <a:ext cx="14288" cy="301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2" name="Rectangle 534"/>
            <p:cNvSpPr>
              <a:spLocks noChangeArrowheads="1"/>
            </p:cNvSpPr>
            <p:nvPr/>
          </p:nvSpPr>
          <p:spPr bwMode="auto">
            <a:xfrm>
              <a:off x="4235451" y="2640013"/>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3" name="Freeform 535"/>
            <p:cNvSpPr>
              <a:spLocks noEditPoints="1"/>
            </p:cNvSpPr>
            <p:nvPr/>
          </p:nvSpPr>
          <p:spPr bwMode="auto">
            <a:xfrm>
              <a:off x="3932239" y="2452688"/>
              <a:ext cx="461963" cy="346075"/>
            </a:xfrm>
            <a:custGeom>
              <a:avLst/>
              <a:gdLst>
                <a:gd name="T0" fmla="*/ 240 w 256"/>
                <a:gd name="T1" fmla="*/ 192 h 192"/>
                <a:gd name="T2" fmla="*/ 16 w 256"/>
                <a:gd name="T3" fmla="*/ 192 h 192"/>
                <a:gd name="T4" fmla="*/ 0 w 256"/>
                <a:gd name="T5" fmla="*/ 176 h 192"/>
                <a:gd name="T6" fmla="*/ 0 w 256"/>
                <a:gd name="T7" fmla="*/ 16 h 192"/>
                <a:gd name="T8" fmla="*/ 16 w 256"/>
                <a:gd name="T9" fmla="*/ 0 h 192"/>
                <a:gd name="T10" fmla="*/ 240 w 256"/>
                <a:gd name="T11" fmla="*/ 0 h 192"/>
                <a:gd name="T12" fmla="*/ 256 w 256"/>
                <a:gd name="T13" fmla="*/ 16 h 192"/>
                <a:gd name="T14" fmla="*/ 256 w 256"/>
                <a:gd name="T15" fmla="*/ 176 h 192"/>
                <a:gd name="T16" fmla="*/ 240 w 256"/>
                <a:gd name="T17" fmla="*/ 192 h 192"/>
                <a:gd name="T18" fmla="*/ 16 w 256"/>
                <a:gd name="T19" fmla="*/ 8 h 192"/>
                <a:gd name="T20" fmla="*/ 8 w 256"/>
                <a:gd name="T21" fmla="*/ 16 h 192"/>
                <a:gd name="T22" fmla="*/ 8 w 256"/>
                <a:gd name="T23" fmla="*/ 176 h 192"/>
                <a:gd name="T24" fmla="*/ 16 w 256"/>
                <a:gd name="T25" fmla="*/ 184 h 192"/>
                <a:gd name="T26" fmla="*/ 240 w 256"/>
                <a:gd name="T27" fmla="*/ 184 h 192"/>
                <a:gd name="T28" fmla="*/ 248 w 256"/>
                <a:gd name="T29" fmla="*/ 176 h 192"/>
                <a:gd name="T30" fmla="*/ 248 w 256"/>
                <a:gd name="T31" fmla="*/ 16 h 192"/>
                <a:gd name="T32" fmla="*/ 240 w 256"/>
                <a:gd name="T33" fmla="*/ 8 h 192"/>
                <a:gd name="T34" fmla="*/ 16 w 256"/>
                <a:gd name="T35" fmla="*/ 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6" h="192">
                  <a:moveTo>
                    <a:pt x="240" y="192"/>
                  </a:moveTo>
                  <a:cubicBezTo>
                    <a:pt x="16" y="192"/>
                    <a:pt x="16" y="192"/>
                    <a:pt x="16" y="192"/>
                  </a:cubicBezTo>
                  <a:cubicBezTo>
                    <a:pt x="7" y="192"/>
                    <a:pt x="0" y="185"/>
                    <a:pt x="0" y="176"/>
                  </a:cubicBezTo>
                  <a:cubicBezTo>
                    <a:pt x="0" y="16"/>
                    <a:pt x="0" y="16"/>
                    <a:pt x="0" y="16"/>
                  </a:cubicBezTo>
                  <a:cubicBezTo>
                    <a:pt x="0" y="7"/>
                    <a:pt x="7" y="0"/>
                    <a:pt x="16" y="0"/>
                  </a:cubicBezTo>
                  <a:cubicBezTo>
                    <a:pt x="240" y="0"/>
                    <a:pt x="240" y="0"/>
                    <a:pt x="240" y="0"/>
                  </a:cubicBezTo>
                  <a:cubicBezTo>
                    <a:pt x="249" y="0"/>
                    <a:pt x="256" y="7"/>
                    <a:pt x="256" y="16"/>
                  </a:cubicBezTo>
                  <a:cubicBezTo>
                    <a:pt x="256" y="176"/>
                    <a:pt x="256" y="176"/>
                    <a:pt x="256" y="176"/>
                  </a:cubicBezTo>
                  <a:cubicBezTo>
                    <a:pt x="256" y="185"/>
                    <a:pt x="249" y="192"/>
                    <a:pt x="240" y="192"/>
                  </a:cubicBezTo>
                  <a:close/>
                  <a:moveTo>
                    <a:pt x="16" y="8"/>
                  </a:moveTo>
                  <a:cubicBezTo>
                    <a:pt x="12" y="8"/>
                    <a:pt x="8" y="12"/>
                    <a:pt x="8" y="16"/>
                  </a:cubicBezTo>
                  <a:cubicBezTo>
                    <a:pt x="8" y="176"/>
                    <a:pt x="8" y="176"/>
                    <a:pt x="8" y="176"/>
                  </a:cubicBezTo>
                  <a:cubicBezTo>
                    <a:pt x="8" y="180"/>
                    <a:pt x="12" y="184"/>
                    <a:pt x="16" y="184"/>
                  </a:cubicBezTo>
                  <a:cubicBezTo>
                    <a:pt x="240" y="184"/>
                    <a:pt x="240" y="184"/>
                    <a:pt x="240" y="184"/>
                  </a:cubicBezTo>
                  <a:cubicBezTo>
                    <a:pt x="245" y="184"/>
                    <a:pt x="248" y="180"/>
                    <a:pt x="248" y="176"/>
                  </a:cubicBezTo>
                  <a:cubicBezTo>
                    <a:pt x="248" y="16"/>
                    <a:pt x="248" y="16"/>
                    <a:pt x="248" y="16"/>
                  </a:cubicBezTo>
                  <a:cubicBezTo>
                    <a:pt x="248" y="12"/>
                    <a:pt x="245" y="8"/>
                    <a:pt x="240" y="8"/>
                  </a:cubicBezTo>
                  <a:lnTo>
                    <a:pt x="16"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4" name="Freeform 536"/>
            <p:cNvSpPr>
              <a:spLocks/>
            </p:cNvSpPr>
            <p:nvPr/>
          </p:nvSpPr>
          <p:spPr bwMode="auto">
            <a:xfrm>
              <a:off x="4198939" y="2789238"/>
              <a:ext cx="28575" cy="76200"/>
            </a:xfrm>
            <a:custGeom>
              <a:avLst/>
              <a:gdLst>
                <a:gd name="T0" fmla="*/ 9 w 18"/>
                <a:gd name="T1" fmla="*/ 48 h 48"/>
                <a:gd name="T2" fmla="*/ 0 w 18"/>
                <a:gd name="T3" fmla="*/ 2 h 48"/>
                <a:gd name="T4" fmla="*/ 9 w 18"/>
                <a:gd name="T5" fmla="*/ 0 h 48"/>
                <a:gd name="T6" fmla="*/ 18 w 18"/>
                <a:gd name="T7" fmla="*/ 45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2"/>
                  </a:lnTo>
                  <a:lnTo>
                    <a:pt x="9" y="0"/>
                  </a:lnTo>
                  <a:lnTo>
                    <a:pt x="18" y="45"/>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5" name="Freeform 537"/>
            <p:cNvSpPr>
              <a:spLocks/>
            </p:cNvSpPr>
            <p:nvPr/>
          </p:nvSpPr>
          <p:spPr bwMode="auto">
            <a:xfrm>
              <a:off x="4098926" y="2789238"/>
              <a:ext cx="28575" cy="76200"/>
            </a:xfrm>
            <a:custGeom>
              <a:avLst/>
              <a:gdLst>
                <a:gd name="T0" fmla="*/ 9 w 18"/>
                <a:gd name="T1" fmla="*/ 48 h 48"/>
                <a:gd name="T2" fmla="*/ 0 w 18"/>
                <a:gd name="T3" fmla="*/ 45 h 48"/>
                <a:gd name="T4" fmla="*/ 9 w 18"/>
                <a:gd name="T5" fmla="*/ 0 h 48"/>
                <a:gd name="T6" fmla="*/ 18 w 18"/>
                <a:gd name="T7" fmla="*/ 2 h 48"/>
                <a:gd name="T8" fmla="*/ 9 w 18"/>
                <a:gd name="T9" fmla="*/ 48 h 48"/>
              </a:gdLst>
              <a:ahLst/>
              <a:cxnLst>
                <a:cxn ang="0">
                  <a:pos x="T0" y="T1"/>
                </a:cxn>
                <a:cxn ang="0">
                  <a:pos x="T2" y="T3"/>
                </a:cxn>
                <a:cxn ang="0">
                  <a:pos x="T4" y="T5"/>
                </a:cxn>
                <a:cxn ang="0">
                  <a:pos x="T6" y="T7"/>
                </a:cxn>
                <a:cxn ang="0">
                  <a:pos x="T8" y="T9"/>
                </a:cxn>
              </a:cxnLst>
              <a:rect l="0" t="0" r="r" b="b"/>
              <a:pathLst>
                <a:path w="18" h="48">
                  <a:moveTo>
                    <a:pt x="9" y="48"/>
                  </a:moveTo>
                  <a:lnTo>
                    <a:pt x="0" y="45"/>
                  </a:lnTo>
                  <a:lnTo>
                    <a:pt x="9" y="0"/>
                  </a:lnTo>
                  <a:lnTo>
                    <a:pt x="18" y="2"/>
                  </a:lnTo>
                  <a:lnTo>
                    <a:pt x="9"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6" name="Rectangle 538"/>
            <p:cNvSpPr>
              <a:spLocks noChangeArrowheads="1"/>
            </p:cNvSpPr>
            <p:nvPr/>
          </p:nvSpPr>
          <p:spPr bwMode="auto">
            <a:xfrm>
              <a:off x="4070351" y="2855913"/>
              <a:ext cx="1873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7" name="Rectangle 539"/>
            <p:cNvSpPr>
              <a:spLocks noChangeArrowheads="1"/>
            </p:cNvSpPr>
            <p:nvPr/>
          </p:nvSpPr>
          <p:spPr bwMode="auto">
            <a:xfrm>
              <a:off x="4156076" y="275431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78" name="Freeform 540"/>
            <p:cNvSpPr>
              <a:spLocks noEditPoints="1"/>
            </p:cNvSpPr>
            <p:nvPr/>
          </p:nvSpPr>
          <p:spPr bwMode="auto">
            <a:xfrm>
              <a:off x="3962401" y="2481263"/>
              <a:ext cx="403225" cy="258763"/>
            </a:xfrm>
            <a:custGeom>
              <a:avLst/>
              <a:gdLst>
                <a:gd name="T0" fmla="*/ 254 w 254"/>
                <a:gd name="T1" fmla="*/ 163 h 163"/>
                <a:gd name="T2" fmla="*/ 0 w 254"/>
                <a:gd name="T3" fmla="*/ 163 h 163"/>
                <a:gd name="T4" fmla="*/ 0 w 254"/>
                <a:gd name="T5" fmla="*/ 0 h 163"/>
                <a:gd name="T6" fmla="*/ 254 w 254"/>
                <a:gd name="T7" fmla="*/ 0 h 163"/>
                <a:gd name="T8" fmla="*/ 254 w 254"/>
                <a:gd name="T9" fmla="*/ 163 h 163"/>
                <a:gd name="T10" fmla="*/ 9 w 254"/>
                <a:gd name="T11" fmla="*/ 154 h 163"/>
                <a:gd name="T12" fmla="*/ 245 w 254"/>
                <a:gd name="T13" fmla="*/ 154 h 163"/>
                <a:gd name="T14" fmla="*/ 245 w 254"/>
                <a:gd name="T15" fmla="*/ 9 h 163"/>
                <a:gd name="T16" fmla="*/ 9 w 254"/>
                <a:gd name="T17" fmla="*/ 9 h 163"/>
                <a:gd name="T18" fmla="*/ 9 w 254"/>
                <a:gd name="T19" fmla="*/ 15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163">
                  <a:moveTo>
                    <a:pt x="254" y="163"/>
                  </a:moveTo>
                  <a:lnTo>
                    <a:pt x="0" y="163"/>
                  </a:lnTo>
                  <a:lnTo>
                    <a:pt x="0" y="0"/>
                  </a:lnTo>
                  <a:lnTo>
                    <a:pt x="254" y="0"/>
                  </a:lnTo>
                  <a:lnTo>
                    <a:pt x="254" y="163"/>
                  </a:lnTo>
                  <a:close/>
                  <a:moveTo>
                    <a:pt x="9" y="154"/>
                  </a:moveTo>
                  <a:lnTo>
                    <a:pt x="245" y="154"/>
                  </a:lnTo>
                  <a:lnTo>
                    <a:pt x="245" y="9"/>
                  </a:lnTo>
                  <a:lnTo>
                    <a:pt x="9" y="9"/>
                  </a:lnTo>
                  <a:lnTo>
                    <a:pt x="9" y="1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79" name="Group 478"/>
          <p:cNvGrpSpPr/>
          <p:nvPr/>
        </p:nvGrpSpPr>
        <p:grpSpPr>
          <a:xfrm>
            <a:off x="613443" y="1893085"/>
            <a:ext cx="460375" cy="460375"/>
            <a:chOff x="3937001" y="3179763"/>
            <a:chExt cx="460375" cy="460375"/>
          </a:xfrm>
        </p:grpSpPr>
        <p:sp>
          <p:nvSpPr>
            <p:cNvPr id="480" name="Freeform 28"/>
            <p:cNvSpPr>
              <a:spLocks/>
            </p:cNvSpPr>
            <p:nvPr/>
          </p:nvSpPr>
          <p:spPr bwMode="auto">
            <a:xfrm>
              <a:off x="3937001" y="3251200"/>
              <a:ext cx="460375" cy="331788"/>
            </a:xfrm>
            <a:custGeom>
              <a:avLst/>
              <a:gdLst>
                <a:gd name="T0" fmla="*/ 128 w 256"/>
                <a:gd name="T1" fmla="*/ 184 h 184"/>
                <a:gd name="T2" fmla="*/ 4 w 256"/>
                <a:gd name="T3" fmla="*/ 184 h 184"/>
                <a:gd name="T4" fmla="*/ 0 w 256"/>
                <a:gd name="T5" fmla="*/ 180 h 184"/>
                <a:gd name="T6" fmla="*/ 0 w 256"/>
                <a:gd name="T7" fmla="*/ 4 h 184"/>
                <a:gd name="T8" fmla="*/ 4 w 256"/>
                <a:gd name="T9" fmla="*/ 0 h 184"/>
                <a:gd name="T10" fmla="*/ 252 w 256"/>
                <a:gd name="T11" fmla="*/ 0 h 184"/>
                <a:gd name="T12" fmla="*/ 256 w 256"/>
                <a:gd name="T13" fmla="*/ 4 h 184"/>
                <a:gd name="T14" fmla="*/ 256 w 256"/>
                <a:gd name="T15" fmla="*/ 104 h 184"/>
                <a:gd name="T16" fmla="*/ 248 w 256"/>
                <a:gd name="T17" fmla="*/ 104 h 184"/>
                <a:gd name="T18" fmla="*/ 248 w 256"/>
                <a:gd name="T19" fmla="*/ 8 h 184"/>
                <a:gd name="T20" fmla="*/ 8 w 256"/>
                <a:gd name="T21" fmla="*/ 8 h 184"/>
                <a:gd name="T22" fmla="*/ 8 w 256"/>
                <a:gd name="T23" fmla="*/ 176 h 184"/>
                <a:gd name="T24" fmla="*/ 128 w 256"/>
                <a:gd name="T25" fmla="*/ 176 h 184"/>
                <a:gd name="T26" fmla="*/ 128 w 256"/>
                <a:gd name="T27"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184">
                  <a:moveTo>
                    <a:pt x="128" y="184"/>
                  </a:moveTo>
                  <a:cubicBezTo>
                    <a:pt x="4" y="184"/>
                    <a:pt x="4" y="184"/>
                    <a:pt x="4" y="184"/>
                  </a:cubicBezTo>
                  <a:cubicBezTo>
                    <a:pt x="2" y="184"/>
                    <a:pt x="0" y="182"/>
                    <a:pt x="0" y="180"/>
                  </a:cubicBezTo>
                  <a:cubicBezTo>
                    <a:pt x="0" y="4"/>
                    <a:pt x="0" y="4"/>
                    <a:pt x="0" y="4"/>
                  </a:cubicBezTo>
                  <a:cubicBezTo>
                    <a:pt x="0" y="2"/>
                    <a:pt x="2" y="0"/>
                    <a:pt x="4" y="0"/>
                  </a:cubicBezTo>
                  <a:cubicBezTo>
                    <a:pt x="252" y="0"/>
                    <a:pt x="252" y="0"/>
                    <a:pt x="252" y="0"/>
                  </a:cubicBezTo>
                  <a:cubicBezTo>
                    <a:pt x="254" y="0"/>
                    <a:pt x="256" y="2"/>
                    <a:pt x="256" y="4"/>
                  </a:cubicBezTo>
                  <a:cubicBezTo>
                    <a:pt x="256" y="104"/>
                    <a:pt x="256" y="104"/>
                    <a:pt x="256" y="104"/>
                  </a:cubicBezTo>
                  <a:cubicBezTo>
                    <a:pt x="248" y="104"/>
                    <a:pt x="248" y="104"/>
                    <a:pt x="248" y="104"/>
                  </a:cubicBezTo>
                  <a:cubicBezTo>
                    <a:pt x="248" y="8"/>
                    <a:pt x="248" y="8"/>
                    <a:pt x="248" y="8"/>
                  </a:cubicBezTo>
                  <a:cubicBezTo>
                    <a:pt x="8" y="8"/>
                    <a:pt x="8" y="8"/>
                    <a:pt x="8" y="8"/>
                  </a:cubicBezTo>
                  <a:cubicBezTo>
                    <a:pt x="8" y="176"/>
                    <a:pt x="8" y="176"/>
                    <a:pt x="8" y="176"/>
                  </a:cubicBezTo>
                  <a:cubicBezTo>
                    <a:pt x="128" y="176"/>
                    <a:pt x="128" y="176"/>
                    <a:pt x="128" y="176"/>
                  </a:cubicBezTo>
                  <a:lnTo>
                    <a:pt x="128" y="1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1" name="Freeform 29"/>
            <p:cNvSpPr>
              <a:spLocks noEditPoints="1"/>
            </p:cNvSpPr>
            <p:nvPr/>
          </p:nvSpPr>
          <p:spPr bwMode="auto">
            <a:xfrm>
              <a:off x="408781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2" name="Freeform 30"/>
            <p:cNvSpPr>
              <a:spLocks noEditPoints="1"/>
            </p:cNvSpPr>
            <p:nvPr/>
          </p:nvSpPr>
          <p:spPr bwMode="auto">
            <a:xfrm>
              <a:off x="414496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3" name="Freeform 31"/>
            <p:cNvSpPr>
              <a:spLocks noEditPoints="1"/>
            </p:cNvSpPr>
            <p:nvPr/>
          </p:nvSpPr>
          <p:spPr bwMode="auto">
            <a:xfrm>
              <a:off x="42037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4" name="Freeform 32"/>
            <p:cNvSpPr>
              <a:spLocks noEditPoints="1"/>
            </p:cNvSpPr>
            <p:nvPr/>
          </p:nvSpPr>
          <p:spPr bwMode="auto">
            <a:xfrm>
              <a:off x="426085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5" name="Freeform 33"/>
            <p:cNvSpPr>
              <a:spLocks noEditPoints="1"/>
            </p:cNvSpPr>
            <p:nvPr/>
          </p:nvSpPr>
          <p:spPr bwMode="auto">
            <a:xfrm>
              <a:off x="43180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Freeform 34"/>
            <p:cNvSpPr>
              <a:spLocks noEditPoints="1"/>
            </p:cNvSpPr>
            <p:nvPr/>
          </p:nvSpPr>
          <p:spPr bwMode="auto">
            <a:xfrm>
              <a:off x="408781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7" name="Freeform 35"/>
            <p:cNvSpPr>
              <a:spLocks noEditPoints="1"/>
            </p:cNvSpPr>
            <p:nvPr/>
          </p:nvSpPr>
          <p:spPr bwMode="auto">
            <a:xfrm>
              <a:off x="40306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36"/>
            <p:cNvSpPr>
              <a:spLocks noEditPoints="1"/>
            </p:cNvSpPr>
            <p:nvPr/>
          </p:nvSpPr>
          <p:spPr bwMode="auto">
            <a:xfrm>
              <a:off x="3971926" y="336708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Freeform 37"/>
            <p:cNvSpPr>
              <a:spLocks noEditPoints="1"/>
            </p:cNvSpPr>
            <p:nvPr/>
          </p:nvSpPr>
          <p:spPr bwMode="auto">
            <a:xfrm>
              <a:off x="41449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0" name="Freeform 38"/>
            <p:cNvSpPr>
              <a:spLocks noEditPoints="1"/>
            </p:cNvSpPr>
            <p:nvPr/>
          </p:nvSpPr>
          <p:spPr bwMode="auto">
            <a:xfrm>
              <a:off x="42037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1" name="Freeform 39"/>
            <p:cNvSpPr>
              <a:spLocks noEditPoints="1"/>
            </p:cNvSpPr>
            <p:nvPr/>
          </p:nvSpPr>
          <p:spPr bwMode="auto">
            <a:xfrm>
              <a:off x="426085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2" name="Freeform 40"/>
            <p:cNvSpPr>
              <a:spLocks noEditPoints="1"/>
            </p:cNvSpPr>
            <p:nvPr/>
          </p:nvSpPr>
          <p:spPr bwMode="auto">
            <a:xfrm>
              <a:off x="43180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3" name="Freeform 41"/>
            <p:cNvSpPr>
              <a:spLocks noEditPoints="1"/>
            </p:cNvSpPr>
            <p:nvPr/>
          </p:nvSpPr>
          <p:spPr bwMode="auto">
            <a:xfrm>
              <a:off x="408781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4" name="Freeform 42"/>
            <p:cNvSpPr>
              <a:spLocks noEditPoints="1"/>
            </p:cNvSpPr>
            <p:nvPr/>
          </p:nvSpPr>
          <p:spPr bwMode="auto">
            <a:xfrm>
              <a:off x="40306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5" name="Freeform 43"/>
            <p:cNvSpPr>
              <a:spLocks noEditPoints="1"/>
            </p:cNvSpPr>
            <p:nvPr/>
          </p:nvSpPr>
          <p:spPr bwMode="auto">
            <a:xfrm>
              <a:off x="3971926" y="342423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6" name="Freeform 44"/>
            <p:cNvSpPr>
              <a:spLocks noEditPoints="1"/>
            </p:cNvSpPr>
            <p:nvPr/>
          </p:nvSpPr>
          <p:spPr bwMode="auto">
            <a:xfrm>
              <a:off x="41449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7" name="Freeform 45"/>
            <p:cNvSpPr>
              <a:spLocks noEditPoints="1"/>
            </p:cNvSpPr>
            <p:nvPr/>
          </p:nvSpPr>
          <p:spPr bwMode="auto">
            <a:xfrm>
              <a:off x="408781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8" name="Freeform 46"/>
            <p:cNvSpPr>
              <a:spLocks noEditPoints="1"/>
            </p:cNvSpPr>
            <p:nvPr/>
          </p:nvSpPr>
          <p:spPr bwMode="auto">
            <a:xfrm>
              <a:off x="403066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9" name="Freeform 47"/>
            <p:cNvSpPr>
              <a:spLocks noEditPoints="1"/>
            </p:cNvSpPr>
            <p:nvPr/>
          </p:nvSpPr>
          <p:spPr bwMode="auto">
            <a:xfrm>
              <a:off x="3971926" y="3481388"/>
              <a:ext cx="44450" cy="44450"/>
            </a:xfrm>
            <a:custGeom>
              <a:avLst/>
              <a:gdLst>
                <a:gd name="T0" fmla="*/ 28 w 28"/>
                <a:gd name="T1" fmla="*/ 28 h 28"/>
                <a:gd name="T2" fmla="*/ 0 w 28"/>
                <a:gd name="T3" fmla="*/ 28 h 28"/>
                <a:gd name="T4" fmla="*/ 0 w 28"/>
                <a:gd name="T5" fmla="*/ 0 h 28"/>
                <a:gd name="T6" fmla="*/ 28 w 28"/>
                <a:gd name="T7" fmla="*/ 0 h 28"/>
                <a:gd name="T8" fmla="*/ 28 w 28"/>
                <a:gd name="T9" fmla="*/ 28 h 28"/>
                <a:gd name="T10" fmla="*/ 9 w 28"/>
                <a:gd name="T11" fmla="*/ 19 h 28"/>
                <a:gd name="T12" fmla="*/ 19 w 28"/>
                <a:gd name="T13" fmla="*/ 19 h 28"/>
                <a:gd name="T14" fmla="*/ 19 w 28"/>
                <a:gd name="T15" fmla="*/ 9 h 28"/>
                <a:gd name="T16" fmla="*/ 9 w 28"/>
                <a:gd name="T17" fmla="*/ 9 h 28"/>
                <a:gd name="T18" fmla="*/ 9 w 28"/>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8" y="28"/>
                  </a:moveTo>
                  <a:lnTo>
                    <a:pt x="0" y="28"/>
                  </a:lnTo>
                  <a:lnTo>
                    <a:pt x="0" y="0"/>
                  </a:lnTo>
                  <a:lnTo>
                    <a:pt x="28" y="0"/>
                  </a:lnTo>
                  <a:lnTo>
                    <a:pt x="28" y="28"/>
                  </a:lnTo>
                  <a:close/>
                  <a:moveTo>
                    <a:pt x="9" y="19"/>
                  </a:moveTo>
                  <a:lnTo>
                    <a:pt x="19" y="19"/>
                  </a:lnTo>
                  <a:lnTo>
                    <a:pt x="19"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48"/>
            <p:cNvSpPr>
              <a:spLocks/>
            </p:cNvSpPr>
            <p:nvPr/>
          </p:nvSpPr>
          <p:spPr bwMode="auto">
            <a:xfrm>
              <a:off x="3937001" y="3179763"/>
              <a:ext cx="460375" cy="57150"/>
            </a:xfrm>
            <a:custGeom>
              <a:avLst/>
              <a:gdLst>
                <a:gd name="T0" fmla="*/ 256 w 256"/>
                <a:gd name="T1" fmla="*/ 32 h 32"/>
                <a:gd name="T2" fmla="*/ 248 w 256"/>
                <a:gd name="T3" fmla="*/ 32 h 32"/>
                <a:gd name="T4" fmla="*/ 248 w 256"/>
                <a:gd name="T5" fmla="*/ 8 h 32"/>
                <a:gd name="T6" fmla="*/ 8 w 256"/>
                <a:gd name="T7" fmla="*/ 8 h 32"/>
                <a:gd name="T8" fmla="*/ 8 w 256"/>
                <a:gd name="T9" fmla="*/ 32 h 32"/>
                <a:gd name="T10" fmla="*/ 0 w 256"/>
                <a:gd name="T11" fmla="*/ 32 h 32"/>
                <a:gd name="T12" fmla="*/ 0 w 256"/>
                <a:gd name="T13" fmla="*/ 4 h 32"/>
                <a:gd name="T14" fmla="*/ 4 w 256"/>
                <a:gd name="T15" fmla="*/ 0 h 32"/>
                <a:gd name="T16" fmla="*/ 252 w 256"/>
                <a:gd name="T17" fmla="*/ 0 h 32"/>
                <a:gd name="T18" fmla="*/ 256 w 256"/>
                <a:gd name="T19" fmla="*/ 4 h 32"/>
                <a:gd name="T20" fmla="*/ 256 w 256"/>
                <a:gd name="T21"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32">
                  <a:moveTo>
                    <a:pt x="256" y="32"/>
                  </a:moveTo>
                  <a:cubicBezTo>
                    <a:pt x="248" y="32"/>
                    <a:pt x="248" y="32"/>
                    <a:pt x="248" y="32"/>
                  </a:cubicBezTo>
                  <a:cubicBezTo>
                    <a:pt x="248" y="8"/>
                    <a:pt x="248" y="8"/>
                    <a:pt x="248" y="8"/>
                  </a:cubicBezTo>
                  <a:cubicBezTo>
                    <a:pt x="8" y="8"/>
                    <a:pt x="8" y="8"/>
                    <a:pt x="8" y="8"/>
                  </a:cubicBezTo>
                  <a:cubicBezTo>
                    <a:pt x="8" y="32"/>
                    <a:pt x="8" y="32"/>
                    <a:pt x="8" y="32"/>
                  </a:cubicBezTo>
                  <a:cubicBezTo>
                    <a:pt x="0" y="32"/>
                    <a:pt x="0" y="32"/>
                    <a:pt x="0" y="32"/>
                  </a:cubicBezTo>
                  <a:cubicBezTo>
                    <a:pt x="0" y="4"/>
                    <a:pt x="0" y="4"/>
                    <a:pt x="0" y="4"/>
                  </a:cubicBezTo>
                  <a:cubicBezTo>
                    <a:pt x="0" y="2"/>
                    <a:pt x="2" y="0"/>
                    <a:pt x="4" y="0"/>
                  </a:cubicBezTo>
                  <a:cubicBezTo>
                    <a:pt x="252" y="0"/>
                    <a:pt x="252" y="0"/>
                    <a:pt x="252" y="0"/>
                  </a:cubicBezTo>
                  <a:cubicBezTo>
                    <a:pt x="254" y="0"/>
                    <a:pt x="256" y="2"/>
                    <a:pt x="256" y="4"/>
                  </a:cubicBezTo>
                  <a:lnTo>
                    <a:pt x="25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Rectangle 49"/>
            <p:cNvSpPr>
              <a:spLocks noChangeArrowheads="1"/>
            </p:cNvSpPr>
            <p:nvPr/>
          </p:nvSpPr>
          <p:spPr bwMode="auto">
            <a:xfrm>
              <a:off x="3986214" y="3208338"/>
              <a:ext cx="3603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2" name="Rectangle 50"/>
            <p:cNvSpPr>
              <a:spLocks noChangeArrowheads="1"/>
            </p:cNvSpPr>
            <p:nvPr/>
          </p:nvSpPr>
          <p:spPr bwMode="auto">
            <a:xfrm>
              <a:off x="4044951" y="33242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Rectangle 51"/>
            <p:cNvSpPr>
              <a:spLocks noChangeArrowheads="1"/>
            </p:cNvSpPr>
            <p:nvPr/>
          </p:nvSpPr>
          <p:spPr bwMode="auto">
            <a:xfrm>
              <a:off x="3986214" y="332422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4" name="Freeform 52"/>
            <p:cNvSpPr>
              <a:spLocks/>
            </p:cNvSpPr>
            <p:nvPr/>
          </p:nvSpPr>
          <p:spPr bwMode="auto">
            <a:xfrm>
              <a:off x="4240214" y="3498850"/>
              <a:ext cx="98425" cy="69850"/>
            </a:xfrm>
            <a:custGeom>
              <a:avLst/>
              <a:gdLst>
                <a:gd name="T0" fmla="*/ 19 w 54"/>
                <a:gd name="T1" fmla="*/ 39 h 39"/>
                <a:gd name="T2" fmla="*/ 16 w 54"/>
                <a:gd name="T3" fmla="*/ 38 h 39"/>
                <a:gd name="T4" fmla="*/ 0 w 54"/>
                <a:gd name="T5" fmla="*/ 22 h 39"/>
                <a:gd name="T6" fmla="*/ 6 w 54"/>
                <a:gd name="T7" fmla="*/ 16 h 39"/>
                <a:gd name="T8" fmla="*/ 19 w 54"/>
                <a:gd name="T9" fmla="*/ 29 h 39"/>
                <a:gd name="T10" fmla="*/ 48 w 54"/>
                <a:gd name="T11" fmla="*/ 0 h 39"/>
                <a:gd name="T12" fmla="*/ 54 w 54"/>
                <a:gd name="T13" fmla="*/ 6 h 39"/>
                <a:gd name="T14" fmla="*/ 22 w 54"/>
                <a:gd name="T15" fmla="*/ 38 h 39"/>
                <a:gd name="T16" fmla="*/ 19 w 54"/>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19" y="39"/>
                  </a:moveTo>
                  <a:cubicBezTo>
                    <a:pt x="18" y="39"/>
                    <a:pt x="17" y="39"/>
                    <a:pt x="16" y="38"/>
                  </a:cubicBezTo>
                  <a:cubicBezTo>
                    <a:pt x="0" y="22"/>
                    <a:pt x="0" y="22"/>
                    <a:pt x="0" y="22"/>
                  </a:cubicBezTo>
                  <a:cubicBezTo>
                    <a:pt x="6" y="16"/>
                    <a:pt x="6" y="16"/>
                    <a:pt x="6" y="16"/>
                  </a:cubicBezTo>
                  <a:cubicBezTo>
                    <a:pt x="19" y="29"/>
                    <a:pt x="19" y="29"/>
                    <a:pt x="19" y="29"/>
                  </a:cubicBezTo>
                  <a:cubicBezTo>
                    <a:pt x="48" y="0"/>
                    <a:pt x="48" y="0"/>
                    <a:pt x="48" y="0"/>
                  </a:cubicBezTo>
                  <a:cubicBezTo>
                    <a:pt x="54" y="6"/>
                    <a:pt x="54" y="6"/>
                    <a:pt x="54" y="6"/>
                  </a:cubicBezTo>
                  <a:cubicBezTo>
                    <a:pt x="22" y="38"/>
                    <a:pt x="22" y="38"/>
                    <a:pt x="22" y="38"/>
                  </a:cubicBezTo>
                  <a:cubicBezTo>
                    <a:pt x="21" y="39"/>
                    <a:pt x="20" y="39"/>
                    <a:pt x="19" y="3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5" name="Freeform 53"/>
            <p:cNvSpPr>
              <a:spLocks noEditPoints="1"/>
            </p:cNvSpPr>
            <p:nvPr/>
          </p:nvSpPr>
          <p:spPr bwMode="auto">
            <a:xfrm>
              <a:off x="4181476" y="3424238"/>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2" y="8"/>
                    <a:pt x="8" y="31"/>
                    <a:pt x="8" y="60"/>
                  </a:cubicBezTo>
                  <a:cubicBezTo>
                    <a:pt x="8" y="89"/>
                    <a:pt x="32" y="112"/>
                    <a:pt x="60" y="112"/>
                  </a:cubicBezTo>
                  <a:cubicBezTo>
                    <a:pt x="89" y="112"/>
                    <a:pt x="112" y="89"/>
                    <a:pt x="112" y="60"/>
                  </a:cubicBezTo>
                  <a:cubicBezTo>
                    <a:pt x="112" y="31"/>
                    <a:pt x="89"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06" name="Group 505"/>
          <p:cNvGrpSpPr/>
          <p:nvPr/>
        </p:nvGrpSpPr>
        <p:grpSpPr>
          <a:xfrm>
            <a:off x="4610924" y="2002622"/>
            <a:ext cx="460375" cy="460375"/>
            <a:chOff x="3937001" y="3179763"/>
            <a:chExt cx="460375" cy="460375"/>
          </a:xfrm>
        </p:grpSpPr>
        <p:sp>
          <p:nvSpPr>
            <p:cNvPr id="507" name="Freeform 28"/>
            <p:cNvSpPr>
              <a:spLocks/>
            </p:cNvSpPr>
            <p:nvPr/>
          </p:nvSpPr>
          <p:spPr bwMode="auto">
            <a:xfrm>
              <a:off x="3937001" y="3251200"/>
              <a:ext cx="460375" cy="331788"/>
            </a:xfrm>
            <a:custGeom>
              <a:avLst/>
              <a:gdLst>
                <a:gd name="T0" fmla="*/ 128 w 256"/>
                <a:gd name="T1" fmla="*/ 184 h 184"/>
                <a:gd name="T2" fmla="*/ 4 w 256"/>
                <a:gd name="T3" fmla="*/ 184 h 184"/>
                <a:gd name="T4" fmla="*/ 0 w 256"/>
                <a:gd name="T5" fmla="*/ 180 h 184"/>
                <a:gd name="T6" fmla="*/ 0 w 256"/>
                <a:gd name="T7" fmla="*/ 4 h 184"/>
                <a:gd name="T8" fmla="*/ 4 w 256"/>
                <a:gd name="T9" fmla="*/ 0 h 184"/>
                <a:gd name="T10" fmla="*/ 252 w 256"/>
                <a:gd name="T11" fmla="*/ 0 h 184"/>
                <a:gd name="T12" fmla="*/ 256 w 256"/>
                <a:gd name="T13" fmla="*/ 4 h 184"/>
                <a:gd name="T14" fmla="*/ 256 w 256"/>
                <a:gd name="T15" fmla="*/ 104 h 184"/>
                <a:gd name="T16" fmla="*/ 248 w 256"/>
                <a:gd name="T17" fmla="*/ 104 h 184"/>
                <a:gd name="T18" fmla="*/ 248 w 256"/>
                <a:gd name="T19" fmla="*/ 8 h 184"/>
                <a:gd name="T20" fmla="*/ 8 w 256"/>
                <a:gd name="T21" fmla="*/ 8 h 184"/>
                <a:gd name="T22" fmla="*/ 8 w 256"/>
                <a:gd name="T23" fmla="*/ 176 h 184"/>
                <a:gd name="T24" fmla="*/ 128 w 256"/>
                <a:gd name="T25" fmla="*/ 176 h 184"/>
                <a:gd name="T26" fmla="*/ 128 w 256"/>
                <a:gd name="T27"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184">
                  <a:moveTo>
                    <a:pt x="128" y="184"/>
                  </a:moveTo>
                  <a:cubicBezTo>
                    <a:pt x="4" y="184"/>
                    <a:pt x="4" y="184"/>
                    <a:pt x="4" y="184"/>
                  </a:cubicBezTo>
                  <a:cubicBezTo>
                    <a:pt x="2" y="184"/>
                    <a:pt x="0" y="182"/>
                    <a:pt x="0" y="180"/>
                  </a:cubicBezTo>
                  <a:cubicBezTo>
                    <a:pt x="0" y="4"/>
                    <a:pt x="0" y="4"/>
                    <a:pt x="0" y="4"/>
                  </a:cubicBezTo>
                  <a:cubicBezTo>
                    <a:pt x="0" y="2"/>
                    <a:pt x="2" y="0"/>
                    <a:pt x="4" y="0"/>
                  </a:cubicBezTo>
                  <a:cubicBezTo>
                    <a:pt x="252" y="0"/>
                    <a:pt x="252" y="0"/>
                    <a:pt x="252" y="0"/>
                  </a:cubicBezTo>
                  <a:cubicBezTo>
                    <a:pt x="254" y="0"/>
                    <a:pt x="256" y="2"/>
                    <a:pt x="256" y="4"/>
                  </a:cubicBezTo>
                  <a:cubicBezTo>
                    <a:pt x="256" y="104"/>
                    <a:pt x="256" y="104"/>
                    <a:pt x="256" y="104"/>
                  </a:cubicBezTo>
                  <a:cubicBezTo>
                    <a:pt x="248" y="104"/>
                    <a:pt x="248" y="104"/>
                    <a:pt x="248" y="104"/>
                  </a:cubicBezTo>
                  <a:cubicBezTo>
                    <a:pt x="248" y="8"/>
                    <a:pt x="248" y="8"/>
                    <a:pt x="248" y="8"/>
                  </a:cubicBezTo>
                  <a:cubicBezTo>
                    <a:pt x="8" y="8"/>
                    <a:pt x="8" y="8"/>
                    <a:pt x="8" y="8"/>
                  </a:cubicBezTo>
                  <a:cubicBezTo>
                    <a:pt x="8" y="176"/>
                    <a:pt x="8" y="176"/>
                    <a:pt x="8" y="176"/>
                  </a:cubicBezTo>
                  <a:cubicBezTo>
                    <a:pt x="128" y="176"/>
                    <a:pt x="128" y="176"/>
                    <a:pt x="128" y="176"/>
                  </a:cubicBezTo>
                  <a:lnTo>
                    <a:pt x="128" y="1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8" name="Freeform 29"/>
            <p:cNvSpPr>
              <a:spLocks noEditPoints="1"/>
            </p:cNvSpPr>
            <p:nvPr/>
          </p:nvSpPr>
          <p:spPr bwMode="auto">
            <a:xfrm>
              <a:off x="408781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9" name="Freeform 30"/>
            <p:cNvSpPr>
              <a:spLocks noEditPoints="1"/>
            </p:cNvSpPr>
            <p:nvPr/>
          </p:nvSpPr>
          <p:spPr bwMode="auto">
            <a:xfrm>
              <a:off x="414496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0" name="Freeform 31"/>
            <p:cNvSpPr>
              <a:spLocks noEditPoints="1"/>
            </p:cNvSpPr>
            <p:nvPr/>
          </p:nvSpPr>
          <p:spPr bwMode="auto">
            <a:xfrm>
              <a:off x="42037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1" name="Freeform 32"/>
            <p:cNvSpPr>
              <a:spLocks noEditPoints="1"/>
            </p:cNvSpPr>
            <p:nvPr/>
          </p:nvSpPr>
          <p:spPr bwMode="auto">
            <a:xfrm>
              <a:off x="426085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2" name="Freeform 33"/>
            <p:cNvSpPr>
              <a:spLocks noEditPoints="1"/>
            </p:cNvSpPr>
            <p:nvPr/>
          </p:nvSpPr>
          <p:spPr bwMode="auto">
            <a:xfrm>
              <a:off x="43180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3" name="Freeform 34"/>
            <p:cNvSpPr>
              <a:spLocks noEditPoints="1"/>
            </p:cNvSpPr>
            <p:nvPr/>
          </p:nvSpPr>
          <p:spPr bwMode="auto">
            <a:xfrm>
              <a:off x="408781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4" name="Freeform 35"/>
            <p:cNvSpPr>
              <a:spLocks noEditPoints="1"/>
            </p:cNvSpPr>
            <p:nvPr/>
          </p:nvSpPr>
          <p:spPr bwMode="auto">
            <a:xfrm>
              <a:off x="40306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5" name="Freeform 36"/>
            <p:cNvSpPr>
              <a:spLocks noEditPoints="1"/>
            </p:cNvSpPr>
            <p:nvPr/>
          </p:nvSpPr>
          <p:spPr bwMode="auto">
            <a:xfrm>
              <a:off x="3971926" y="336708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6" name="Freeform 37"/>
            <p:cNvSpPr>
              <a:spLocks noEditPoints="1"/>
            </p:cNvSpPr>
            <p:nvPr/>
          </p:nvSpPr>
          <p:spPr bwMode="auto">
            <a:xfrm>
              <a:off x="41449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7" name="Freeform 38"/>
            <p:cNvSpPr>
              <a:spLocks noEditPoints="1"/>
            </p:cNvSpPr>
            <p:nvPr/>
          </p:nvSpPr>
          <p:spPr bwMode="auto">
            <a:xfrm>
              <a:off x="42037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8" name="Freeform 39"/>
            <p:cNvSpPr>
              <a:spLocks noEditPoints="1"/>
            </p:cNvSpPr>
            <p:nvPr/>
          </p:nvSpPr>
          <p:spPr bwMode="auto">
            <a:xfrm>
              <a:off x="426085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9" name="Freeform 40"/>
            <p:cNvSpPr>
              <a:spLocks noEditPoints="1"/>
            </p:cNvSpPr>
            <p:nvPr/>
          </p:nvSpPr>
          <p:spPr bwMode="auto">
            <a:xfrm>
              <a:off x="43180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0" name="Freeform 41"/>
            <p:cNvSpPr>
              <a:spLocks noEditPoints="1"/>
            </p:cNvSpPr>
            <p:nvPr/>
          </p:nvSpPr>
          <p:spPr bwMode="auto">
            <a:xfrm>
              <a:off x="408781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1" name="Freeform 42"/>
            <p:cNvSpPr>
              <a:spLocks noEditPoints="1"/>
            </p:cNvSpPr>
            <p:nvPr/>
          </p:nvSpPr>
          <p:spPr bwMode="auto">
            <a:xfrm>
              <a:off x="40306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2" name="Freeform 43"/>
            <p:cNvSpPr>
              <a:spLocks noEditPoints="1"/>
            </p:cNvSpPr>
            <p:nvPr/>
          </p:nvSpPr>
          <p:spPr bwMode="auto">
            <a:xfrm>
              <a:off x="3971926" y="342423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3" name="Freeform 44"/>
            <p:cNvSpPr>
              <a:spLocks noEditPoints="1"/>
            </p:cNvSpPr>
            <p:nvPr/>
          </p:nvSpPr>
          <p:spPr bwMode="auto">
            <a:xfrm>
              <a:off x="41449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Freeform 45"/>
            <p:cNvSpPr>
              <a:spLocks noEditPoints="1"/>
            </p:cNvSpPr>
            <p:nvPr/>
          </p:nvSpPr>
          <p:spPr bwMode="auto">
            <a:xfrm>
              <a:off x="408781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Freeform 46"/>
            <p:cNvSpPr>
              <a:spLocks noEditPoints="1"/>
            </p:cNvSpPr>
            <p:nvPr/>
          </p:nvSpPr>
          <p:spPr bwMode="auto">
            <a:xfrm>
              <a:off x="403066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6" name="Freeform 47"/>
            <p:cNvSpPr>
              <a:spLocks noEditPoints="1"/>
            </p:cNvSpPr>
            <p:nvPr/>
          </p:nvSpPr>
          <p:spPr bwMode="auto">
            <a:xfrm>
              <a:off x="3971926" y="3481388"/>
              <a:ext cx="44450" cy="44450"/>
            </a:xfrm>
            <a:custGeom>
              <a:avLst/>
              <a:gdLst>
                <a:gd name="T0" fmla="*/ 28 w 28"/>
                <a:gd name="T1" fmla="*/ 28 h 28"/>
                <a:gd name="T2" fmla="*/ 0 w 28"/>
                <a:gd name="T3" fmla="*/ 28 h 28"/>
                <a:gd name="T4" fmla="*/ 0 w 28"/>
                <a:gd name="T5" fmla="*/ 0 h 28"/>
                <a:gd name="T6" fmla="*/ 28 w 28"/>
                <a:gd name="T7" fmla="*/ 0 h 28"/>
                <a:gd name="T8" fmla="*/ 28 w 28"/>
                <a:gd name="T9" fmla="*/ 28 h 28"/>
                <a:gd name="T10" fmla="*/ 9 w 28"/>
                <a:gd name="T11" fmla="*/ 19 h 28"/>
                <a:gd name="T12" fmla="*/ 19 w 28"/>
                <a:gd name="T13" fmla="*/ 19 h 28"/>
                <a:gd name="T14" fmla="*/ 19 w 28"/>
                <a:gd name="T15" fmla="*/ 9 h 28"/>
                <a:gd name="T16" fmla="*/ 9 w 28"/>
                <a:gd name="T17" fmla="*/ 9 h 28"/>
                <a:gd name="T18" fmla="*/ 9 w 28"/>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8" y="28"/>
                  </a:moveTo>
                  <a:lnTo>
                    <a:pt x="0" y="28"/>
                  </a:lnTo>
                  <a:lnTo>
                    <a:pt x="0" y="0"/>
                  </a:lnTo>
                  <a:lnTo>
                    <a:pt x="28" y="0"/>
                  </a:lnTo>
                  <a:lnTo>
                    <a:pt x="28" y="28"/>
                  </a:lnTo>
                  <a:close/>
                  <a:moveTo>
                    <a:pt x="9" y="19"/>
                  </a:moveTo>
                  <a:lnTo>
                    <a:pt x="19" y="19"/>
                  </a:lnTo>
                  <a:lnTo>
                    <a:pt x="19"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7" name="Freeform 48"/>
            <p:cNvSpPr>
              <a:spLocks/>
            </p:cNvSpPr>
            <p:nvPr/>
          </p:nvSpPr>
          <p:spPr bwMode="auto">
            <a:xfrm>
              <a:off x="3937001" y="3179763"/>
              <a:ext cx="460375" cy="57150"/>
            </a:xfrm>
            <a:custGeom>
              <a:avLst/>
              <a:gdLst>
                <a:gd name="T0" fmla="*/ 256 w 256"/>
                <a:gd name="T1" fmla="*/ 32 h 32"/>
                <a:gd name="T2" fmla="*/ 248 w 256"/>
                <a:gd name="T3" fmla="*/ 32 h 32"/>
                <a:gd name="T4" fmla="*/ 248 w 256"/>
                <a:gd name="T5" fmla="*/ 8 h 32"/>
                <a:gd name="T6" fmla="*/ 8 w 256"/>
                <a:gd name="T7" fmla="*/ 8 h 32"/>
                <a:gd name="T8" fmla="*/ 8 w 256"/>
                <a:gd name="T9" fmla="*/ 32 h 32"/>
                <a:gd name="T10" fmla="*/ 0 w 256"/>
                <a:gd name="T11" fmla="*/ 32 h 32"/>
                <a:gd name="T12" fmla="*/ 0 w 256"/>
                <a:gd name="T13" fmla="*/ 4 h 32"/>
                <a:gd name="T14" fmla="*/ 4 w 256"/>
                <a:gd name="T15" fmla="*/ 0 h 32"/>
                <a:gd name="T16" fmla="*/ 252 w 256"/>
                <a:gd name="T17" fmla="*/ 0 h 32"/>
                <a:gd name="T18" fmla="*/ 256 w 256"/>
                <a:gd name="T19" fmla="*/ 4 h 32"/>
                <a:gd name="T20" fmla="*/ 256 w 256"/>
                <a:gd name="T21"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32">
                  <a:moveTo>
                    <a:pt x="256" y="32"/>
                  </a:moveTo>
                  <a:cubicBezTo>
                    <a:pt x="248" y="32"/>
                    <a:pt x="248" y="32"/>
                    <a:pt x="248" y="32"/>
                  </a:cubicBezTo>
                  <a:cubicBezTo>
                    <a:pt x="248" y="8"/>
                    <a:pt x="248" y="8"/>
                    <a:pt x="248" y="8"/>
                  </a:cubicBezTo>
                  <a:cubicBezTo>
                    <a:pt x="8" y="8"/>
                    <a:pt x="8" y="8"/>
                    <a:pt x="8" y="8"/>
                  </a:cubicBezTo>
                  <a:cubicBezTo>
                    <a:pt x="8" y="32"/>
                    <a:pt x="8" y="32"/>
                    <a:pt x="8" y="32"/>
                  </a:cubicBezTo>
                  <a:cubicBezTo>
                    <a:pt x="0" y="32"/>
                    <a:pt x="0" y="32"/>
                    <a:pt x="0" y="32"/>
                  </a:cubicBezTo>
                  <a:cubicBezTo>
                    <a:pt x="0" y="4"/>
                    <a:pt x="0" y="4"/>
                    <a:pt x="0" y="4"/>
                  </a:cubicBezTo>
                  <a:cubicBezTo>
                    <a:pt x="0" y="2"/>
                    <a:pt x="2" y="0"/>
                    <a:pt x="4" y="0"/>
                  </a:cubicBezTo>
                  <a:cubicBezTo>
                    <a:pt x="252" y="0"/>
                    <a:pt x="252" y="0"/>
                    <a:pt x="252" y="0"/>
                  </a:cubicBezTo>
                  <a:cubicBezTo>
                    <a:pt x="254" y="0"/>
                    <a:pt x="256" y="2"/>
                    <a:pt x="256" y="4"/>
                  </a:cubicBezTo>
                  <a:lnTo>
                    <a:pt x="25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8" name="Rectangle 49"/>
            <p:cNvSpPr>
              <a:spLocks noChangeArrowheads="1"/>
            </p:cNvSpPr>
            <p:nvPr/>
          </p:nvSpPr>
          <p:spPr bwMode="auto">
            <a:xfrm>
              <a:off x="3986214" y="3208338"/>
              <a:ext cx="3603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9" name="Rectangle 50"/>
            <p:cNvSpPr>
              <a:spLocks noChangeArrowheads="1"/>
            </p:cNvSpPr>
            <p:nvPr/>
          </p:nvSpPr>
          <p:spPr bwMode="auto">
            <a:xfrm>
              <a:off x="4044951" y="33242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0" name="Rectangle 51"/>
            <p:cNvSpPr>
              <a:spLocks noChangeArrowheads="1"/>
            </p:cNvSpPr>
            <p:nvPr/>
          </p:nvSpPr>
          <p:spPr bwMode="auto">
            <a:xfrm>
              <a:off x="3986214" y="332422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1" name="Freeform 52"/>
            <p:cNvSpPr>
              <a:spLocks/>
            </p:cNvSpPr>
            <p:nvPr/>
          </p:nvSpPr>
          <p:spPr bwMode="auto">
            <a:xfrm>
              <a:off x="4240214" y="3498850"/>
              <a:ext cx="98425" cy="69850"/>
            </a:xfrm>
            <a:custGeom>
              <a:avLst/>
              <a:gdLst>
                <a:gd name="T0" fmla="*/ 19 w 54"/>
                <a:gd name="T1" fmla="*/ 39 h 39"/>
                <a:gd name="T2" fmla="*/ 16 w 54"/>
                <a:gd name="T3" fmla="*/ 38 h 39"/>
                <a:gd name="T4" fmla="*/ 0 w 54"/>
                <a:gd name="T5" fmla="*/ 22 h 39"/>
                <a:gd name="T6" fmla="*/ 6 w 54"/>
                <a:gd name="T7" fmla="*/ 16 h 39"/>
                <a:gd name="T8" fmla="*/ 19 w 54"/>
                <a:gd name="T9" fmla="*/ 29 h 39"/>
                <a:gd name="T10" fmla="*/ 48 w 54"/>
                <a:gd name="T11" fmla="*/ 0 h 39"/>
                <a:gd name="T12" fmla="*/ 54 w 54"/>
                <a:gd name="T13" fmla="*/ 6 h 39"/>
                <a:gd name="T14" fmla="*/ 22 w 54"/>
                <a:gd name="T15" fmla="*/ 38 h 39"/>
                <a:gd name="T16" fmla="*/ 19 w 54"/>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19" y="39"/>
                  </a:moveTo>
                  <a:cubicBezTo>
                    <a:pt x="18" y="39"/>
                    <a:pt x="17" y="39"/>
                    <a:pt x="16" y="38"/>
                  </a:cubicBezTo>
                  <a:cubicBezTo>
                    <a:pt x="0" y="22"/>
                    <a:pt x="0" y="22"/>
                    <a:pt x="0" y="22"/>
                  </a:cubicBezTo>
                  <a:cubicBezTo>
                    <a:pt x="6" y="16"/>
                    <a:pt x="6" y="16"/>
                    <a:pt x="6" y="16"/>
                  </a:cubicBezTo>
                  <a:cubicBezTo>
                    <a:pt x="19" y="29"/>
                    <a:pt x="19" y="29"/>
                    <a:pt x="19" y="29"/>
                  </a:cubicBezTo>
                  <a:cubicBezTo>
                    <a:pt x="48" y="0"/>
                    <a:pt x="48" y="0"/>
                    <a:pt x="48" y="0"/>
                  </a:cubicBezTo>
                  <a:cubicBezTo>
                    <a:pt x="54" y="6"/>
                    <a:pt x="54" y="6"/>
                    <a:pt x="54" y="6"/>
                  </a:cubicBezTo>
                  <a:cubicBezTo>
                    <a:pt x="22" y="38"/>
                    <a:pt x="22" y="38"/>
                    <a:pt x="22" y="38"/>
                  </a:cubicBezTo>
                  <a:cubicBezTo>
                    <a:pt x="21" y="39"/>
                    <a:pt x="20" y="39"/>
                    <a:pt x="19" y="3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2" name="Freeform 53"/>
            <p:cNvSpPr>
              <a:spLocks noEditPoints="1"/>
            </p:cNvSpPr>
            <p:nvPr/>
          </p:nvSpPr>
          <p:spPr bwMode="auto">
            <a:xfrm>
              <a:off x="4181476" y="3424238"/>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2" y="8"/>
                    <a:pt x="8" y="31"/>
                    <a:pt x="8" y="60"/>
                  </a:cubicBezTo>
                  <a:cubicBezTo>
                    <a:pt x="8" y="89"/>
                    <a:pt x="32" y="112"/>
                    <a:pt x="60" y="112"/>
                  </a:cubicBezTo>
                  <a:cubicBezTo>
                    <a:pt x="89" y="112"/>
                    <a:pt x="112" y="89"/>
                    <a:pt x="112" y="60"/>
                  </a:cubicBezTo>
                  <a:cubicBezTo>
                    <a:pt x="112" y="31"/>
                    <a:pt x="89"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33" name="Group 532"/>
          <p:cNvGrpSpPr/>
          <p:nvPr/>
        </p:nvGrpSpPr>
        <p:grpSpPr>
          <a:xfrm>
            <a:off x="8404956" y="5007700"/>
            <a:ext cx="431801" cy="461963"/>
            <a:chOff x="3957638" y="1619250"/>
            <a:chExt cx="431801" cy="461963"/>
          </a:xfrm>
        </p:grpSpPr>
        <p:sp>
          <p:nvSpPr>
            <p:cNvPr id="534" name="Freeform 181"/>
            <p:cNvSpPr>
              <a:spLocks noEditPoints="1"/>
            </p:cNvSpPr>
            <p:nvPr/>
          </p:nvSpPr>
          <p:spPr bwMode="auto">
            <a:xfrm>
              <a:off x="3957638" y="1676400"/>
              <a:ext cx="246063" cy="217488"/>
            </a:xfrm>
            <a:custGeom>
              <a:avLst/>
              <a:gdLst>
                <a:gd name="T0" fmla="*/ 28 w 136"/>
                <a:gd name="T1" fmla="*/ 120 h 120"/>
                <a:gd name="T2" fmla="*/ 27 w 136"/>
                <a:gd name="T3" fmla="*/ 120 h 120"/>
                <a:gd name="T4" fmla="*/ 24 w 136"/>
                <a:gd name="T5" fmla="*/ 116 h 120"/>
                <a:gd name="T6" fmla="*/ 24 w 136"/>
                <a:gd name="T7" fmla="*/ 96 h 120"/>
                <a:gd name="T8" fmla="*/ 4 w 136"/>
                <a:gd name="T9" fmla="*/ 96 h 120"/>
                <a:gd name="T10" fmla="*/ 0 w 136"/>
                <a:gd name="T11" fmla="*/ 92 h 120"/>
                <a:gd name="T12" fmla="*/ 0 w 136"/>
                <a:gd name="T13" fmla="*/ 4 h 120"/>
                <a:gd name="T14" fmla="*/ 4 w 136"/>
                <a:gd name="T15" fmla="*/ 0 h 120"/>
                <a:gd name="T16" fmla="*/ 132 w 136"/>
                <a:gd name="T17" fmla="*/ 0 h 120"/>
                <a:gd name="T18" fmla="*/ 136 w 136"/>
                <a:gd name="T19" fmla="*/ 4 h 120"/>
                <a:gd name="T20" fmla="*/ 136 w 136"/>
                <a:gd name="T21" fmla="*/ 92 h 120"/>
                <a:gd name="T22" fmla="*/ 132 w 136"/>
                <a:gd name="T23" fmla="*/ 96 h 120"/>
                <a:gd name="T24" fmla="*/ 62 w 136"/>
                <a:gd name="T25" fmla="*/ 96 h 120"/>
                <a:gd name="T26" fmla="*/ 31 w 136"/>
                <a:gd name="T27" fmla="*/ 119 h 120"/>
                <a:gd name="T28" fmla="*/ 28 w 136"/>
                <a:gd name="T29" fmla="*/ 120 h 120"/>
                <a:gd name="T30" fmla="*/ 8 w 136"/>
                <a:gd name="T31" fmla="*/ 88 h 120"/>
                <a:gd name="T32" fmla="*/ 28 w 136"/>
                <a:gd name="T33" fmla="*/ 88 h 120"/>
                <a:gd name="T34" fmla="*/ 32 w 136"/>
                <a:gd name="T35" fmla="*/ 92 h 120"/>
                <a:gd name="T36" fmla="*/ 32 w 136"/>
                <a:gd name="T37" fmla="*/ 108 h 120"/>
                <a:gd name="T38" fmla="*/ 58 w 136"/>
                <a:gd name="T39" fmla="*/ 89 h 120"/>
                <a:gd name="T40" fmla="*/ 60 w 136"/>
                <a:gd name="T41" fmla="*/ 88 h 120"/>
                <a:gd name="T42" fmla="*/ 128 w 136"/>
                <a:gd name="T43" fmla="*/ 88 h 120"/>
                <a:gd name="T44" fmla="*/ 128 w 136"/>
                <a:gd name="T45" fmla="*/ 8 h 120"/>
                <a:gd name="T46" fmla="*/ 8 w 136"/>
                <a:gd name="T47" fmla="*/ 8 h 120"/>
                <a:gd name="T48" fmla="*/ 8 w 136"/>
                <a:gd name="T49" fmla="*/ 8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20">
                  <a:moveTo>
                    <a:pt x="28" y="120"/>
                  </a:moveTo>
                  <a:cubicBezTo>
                    <a:pt x="28" y="120"/>
                    <a:pt x="27" y="120"/>
                    <a:pt x="27" y="120"/>
                  </a:cubicBezTo>
                  <a:cubicBezTo>
                    <a:pt x="25" y="119"/>
                    <a:pt x="24" y="118"/>
                    <a:pt x="24" y="116"/>
                  </a:cubicBezTo>
                  <a:cubicBezTo>
                    <a:pt x="24" y="96"/>
                    <a:pt x="24" y="96"/>
                    <a:pt x="24" y="96"/>
                  </a:cubicBezTo>
                  <a:cubicBezTo>
                    <a:pt x="4" y="96"/>
                    <a:pt x="4" y="96"/>
                    <a:pt x="4" y="96"/>
                  </a:cubicBezTo>
                  <a:cubicBezTo>
                    <a:pt x="2" y="96"/>
                    <a:pt x="0" y="94"/>
                    <a:pt x="0" y="92"/>
                  </a:cubicBezTo>
                  <a:cubicBezTo>
                    <a:pt x="0" y="4"/>
                    <a:pt x="0" y="4"/>
                    <a:pt x="0" y="4"/>
                  </a:cubicBezTo>
                  <a:cubicBezTo>
                    <a:pt x="0" y="2"/>
                    <a:pt x="2" y="0"/>
                    <a:pt x="4" y="0"/>
                  </a:cubicBezTo>
                  <a:cubicBezTo>
                    <a:pt x="132" y="0"/>
                    <a:pt x="132" y="0"/>
                    <a:pt x="132" y="0"/>
                  </a:cubicBezTo>
                  <a:cubicBezTo>
                    <a:pt x="135" y="0"/>
                    <a:pt x="136" y="2"/>
                    <a:pt x="136" y="4"/>
                  </a:cubicBezTo>
                  <a:cubicBezTo>
                    <a:pt x="136" y="92"/>
                    <a:pt x="136" y="92"/>
                    <a:pt x="136" y="92"/>
                  </a:cubicBezTo>
                  <a:cubicBezTo>
                    <a:pt x="136" y="94"/>
                    <a:pt x="135" y="96"/>
                    <a:pt x="132" y="96"/>
                  </a:cubicBezTo>
                  <a:cubicBezTo>
                    <a:pt x="62" y="96"/>
                    <a:pt x="62" y="96"/>
                    <a:pt x="62" y="96"/>
                  </a:cubicBezTo>
                  <a:cubicBezTo>
                    <a:pt x="31" y="119"/>
                    <a:pt x="31" y="119"/>
                    <a:pt x="31" y="119"/>
                  </a:cubicBezTo>
                  <a:cubicBezTo>
                    <a:pt x="30" y="120"/>
                    <a:pt x="29" y="120"/>
                    <a:pt x="28" y="120"/>
                  </a:cubicBezTo>
                  <a:close/>
                  <a:moveTo>
                    <a:pt x="8" y="88"/>
                  </a:moveTo>
                  <a:cubicBezTo>
                    <a:pt x="28" y="88"/>
                    <a:pt x="28" y="88"/>
                    <a:pt x="28" y="88"/>
                  </a:cubicBezTo>
                  <a:cubicBezTo>
                    <a:pt x="31" y="88"/>
                    <a:pt x="32" y="90"/>
                    <a:pt x="32" y="92"/>
                  </a:cubicBezTo>
                  <a:cubicBezTo>
                    <a:pt x="32" y="108"/>
                    <a:pt x="32" y="108"/>
                    <a:pt x="32" y="108"/>
                  </a:cubicBezTo>
                  <a:cubicBezTo>
                    <a:pt x="58" y="89"/>
                    <a:pt x="58" y="89"/>
                    <a:pt x="58" y="89"/>
                  </a:cubicBezTo>
                  <a:cubicBezTo>
                    <a:pt x="59" y="88"/>
                    <a:pt x="60" y="88"/>
                    <a:pt x="60" y="88"/>
                  </a:cubicBezTo>
                  <a:cubicBezTo>
                    <a:pt x="128" y="88"/>
                    <a:pt x="128" y="88"/>
                    <a:pt x="128" y="88"/>
                  </a:cubicBezTo>
                  <a:cubicBezTo>
                    <a:pt x="128" y="8"/>
                    <a:pt x="128" y="8"/>
                    <a:pt x="128" y="8"/>
                  </a:cubicBezTo>
                  <a:cubicBezTo>
                    <a:pt x="8" y="8"/>
                    <a:pt x="8" y="8"/>
                    <a:pt x="8" y="8"/>
                  </a:cubicBezTo>
                  <a:lnTo>
                    <a:pt x="8" y="8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5" name="Rectangle 182"/>
            <p:cNvSpPr>
              <a:spLocks noChangeArrowheads="1"/>
            </p:cNvSpPr>
            <p:nvPr/>
          </p:nvSpPr>
          <p:spPr bwMode="auto">
            <a:xfrm>
              <a:off x="404495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6" name="Rectangle 183"/>
            <p:cNvSpPr>
              <a:spLocks noChangeArrowheads="1"/>
            </p:cNvSpPr>
            <p:nvPr/>
          </p:nvSpPr>
          <p:spPr bwMode="auto">
            <a:xfrm>
              <a:off x="4073526"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7" name="Rectangle 184"/>
            <p:cNvSpPr>
              <a:spLocks noChangeArrowheads="1"/>
            </p:cNvSpPr>
            <p:nvPr/>
          </p:nvSpPr>
          <p:spPr bwMode="auto">
            <a:xfrm>
              <a:off x="4102101" y="175577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8" name="Freeform 185"/>
            <p:cNvSpPr>
              <a:spLocks/>
            </p:cNvSpPr>
            <p:nvPr/>
          </p:nvSpPr>
          <p:spPr bwMode="auto">
            <a:xfrm>
              <a:off x="4051301" y="1720850"/>
              <a:ext cx="209550" cy="360363"/>
            </a:xfrm>
            <a:custGeom>
              <a:avLst/>
              <a:gdLst>
                <a:gd name="T0" fmla="*/ 28 w 116"/>
                <a:gd name="T1" fmla="*/ 200 h 200"/>
                <a:gd name="T2" fmla="*/ 20 w 116"/>
                <a:gd name="T3" fmla="*/ 200 h 200"/>
                <a:gd name="T4" fmla="*/ 20 w 116"/>
                <a:gd name="T5" fmla="*/ 152 h 200"/>
                <a:gd name="T6" fmla="*/ 5 w 116"/>
                <a:gd name="T7" fmla="*/ 103 h 200"/>
                <a:gd name="T8" fmla="*/ 1 w 116"/>
                <a:gd name="T9" fmla="*/ 94 h 200"/>
                <a:gd name="T10" fmla="*/ 1 w 116"/>
                <a:gd name="T11" fmla="*/ 90 h 200"/>
                <a:gd name="T12" fmla="*/ 4 w 116"/>
                <a:gd name="T13" fmla="*/ 88 h 200"/>
                <a:gd name="T14" fmla="*/ 56 w 116"/>
                <a:gd name="T15" fmla="*/ 88 h 200"/>
                <a:gd name="T16" fmla="*/ 59 w 116"/>
                <a:gd name="T17" fmla="*/ 89 h 200"/>
                <a:gd name="T18" fmla="*/ 84 w 116"/>
                <a:gd name="T19" fmla="*/ 108 h 200"/>
                <a:gd name="T20" fmla="*/ 84 w 116"/>
                <a:gd name="T21" fmla="*/ 92 h 200"/>
                <a:gd name="T22" fmla="*/ 88 w 116"/>
                <a:gd name="T23" fmla="*/ 88 h 200"/>
                <a:gd name="T24" fmla="*/ 108 w 116"/>
                <a:gd name="T25" fmla="*/ 88 h 200"/>
                <a:gd name="T26" fmla="*/ 108 w 116"/>
                <a:gd name="T27" fmla="*/ 8 h 200"/>
                <a:gd name="T28" fmla="*/ 92 w 116"/>
                <a:gd name="T29" fmla="*/ 8 h 200"/>
                <a:gd name="T30" fmla="*/ 92 w 116"/>
                <a:gd name="T31" fmla="*/ 0 h 200"/>
                <a:gd name="T32" fmla="*/ 112 w 116"/>
                <a:gd name="T33" fmla="*/ 0 h 200"/>
                <a:gd name="T34" fmla="*/ 116 w 116"/>
                <a:gd name="T35" fmla="*/ 4 h 200"/>
                <a:gd name="T36" fmla="*/ 116 w 116"/>
                <a:gd name="T37" fmla="*/ 92 h 200"/>
                <a:gd name="T38" fmla="*/ 112 w 116"/>
                <a:gd name="T39" fmla="*/ 96 h 200"/>
                <a:gd name="T40" fmla="*/ 92 w 116"/>
                <a:gd name="T41" fmla="*/ 96 h 200"/>
                <a:gd name="T42" fmla="*/ 92 w 116"/>
                <a:gd name="T43" fmla="*/ 116 h 200"/>
                <a:gd name="T44" fmla="*/ 90 w 116"/>
                <a:gd name="T45" fmla="*/ 120 h 200"/>
                <a:gd name="T46" fmla="*/ 86 w 116"/>
                <a:gd name="T47" fmla="*/ 119 h 200"/>
                <a:gd name="T48" fmla="*/ 55 w 116"/>
                <a:gd name="T49" fmla="*/ 96 h 200"/>
                <a:gd name="T50" fmla="*/ 10 w 116"/>
                <a:gd name="T51" fmla="*/ 96 h 200"/>
                <a:gd name="T52" fmla="*/ 12 w 116"/>
                <a:gd name="T53" fmla="*/ 100 h 200"/>
                <a:gd name="T54" fmla="*/ 28 w 116"/>
                <a:gd name="T55" fmla="*/ 152 h 200"/>
                <a:gd name="T56" fmla="*/ 28 w 116"/>
                <a:gd name="T5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00">
                  <a:moveTo>
                    <a:pt x="28" y="200"/>
                  </a:moveTo>
                  <a:cubicBezTo>
                    <a:pt x="20" y="200"/>
                    <a:pt x="20" y="200"/>
                    <a:pt x="20" y="200"/>
                  </a:cubicBezTo>
                  <a:cubicBezTo>
                    <a:pt x="20" y="152"/>
                    <a:pt x="20" y="152"/>
                    <a:pt x="20" y="152"/>
                  </a:cubicBezTo>
                  <a:cubicBezTo>
                    <a:pt x="20" y="139"/>
                    <a:pt x="11" y="119"/>
                    <a:pt x="5" y="103"/>
                  </a:cubicBezTo>
                  <a:cubicBezTo>
                    <a:pt x="3" y="100"/>
                    <a:pt x="2" y="96"/>
                    <a:pt x="1" y="94"/>
                  </a:cubicBezTo>
                  <a:cubicBezTo>
                    <a:pt x="0" y="92"/>
                    <a:pt x="0" y="91"/>
                    <a:pt x="1" y="90"/>
                  </a:cubicBezTo>
                  <a:cubicBezTo>
                    <a:pt x="2" y="89"/>
                    <a:pt x="3" y="88"/>
                    <a:pt x="4" y="88"/>
                  </a:cubicBezTo>
                  <a:cubicBezTo>
                    <a:pt x="56" y="88"/>
                    <a:pt x="56" y="88"/>
                    <a:pt x="56" y="88"/>
                  </a:cubicBezTo>
                  <a:cubicBezTo>
                    <a:pt x="57" y="88"/>
                    <a:pt x="58" y="88"/>
                    <a:pt x="59" y="89"/>
                  </a:cubicBezTo>
                  <a:cubicBezTo>
                    <a:pt x="84" y="108"/>
                    <a:pt x="84" y="108"/>
                    <a:pt x="84" y="108"/>
                  </a:cubicBezTo>
                  <a:cubicBezTo>
                    <a:pt x="84" y="92"/>
                    <a:pt x="84" y="92"/>
                    <a:pt x="84" y="92"/>
                  </a:cubicBezTo>
                  <a:cubicBezTo>
                    <a:pt x="84" y="90"/>
                    <a:pt x="86" y="88"/>
                    <a:pt x="88" y="88"/>
                  </a:cubicBezTo>
                  <a:cubicBezTo>
                    <a:pt x="108" y="88"/>
                    <a:pt x="108" y="88"/>
                    <a:pt x="108" y="88"/>
                  </a:cubicBezTo>
                  <a:cubicBezTo>
                    <a:pt x="108" y="8"/>
                    <a:pt x="108" y="8"/>
                    <a:pt x="108" y="8"/>
                  </a:cubicBezTo>
                  <a:cubicBezTo>
                    <a:pt x="92" y="8"/>
                    <a:pt x="92" y="8"/>
                    <a:pt x="92" y="8"/>
                  </a:cubicBezTo>
                  <a:cubicBezTo>
                    <a:pt x="92" y="0"/>
                    <a:pt x="92" y="0"/>
                    <a:pt x="92" y="0"/>
                  </a:cubicBezTo>
                  <a:cubicBezTo>
                    <a:pt x="112" y="0"/>
                    <a:pt x="112" y="0"/>
                    <a:pt x="112" y="0"/>
                  </a:cubicBezTo>
                  <a:cubicBezTo>
                    <a:pt x="115" y="0"/>
                    <a:pt x="116" y="2"/>
                    <a:pt x="116" y="4"/>
                  </a:cubicBezTo>
                  <a:cubicBezTo>
                    <a:pt x="116" y="92"/>
                    <a:pt x="116" y="92"/>
                    <a:pt x="116" y="92"/>
                  </a:cubicBezTo>
                  <a:cubicBezTo>
                    <a:pt x="116" y="94"/>
                    <a:pt x="115" y="96"/>
                    <a:pt x="112" y="96"/>
                  </a:cubicBezTo>
                  <a:cubicBezTo>
                    <a:pt x="92" y="96"/>
                    <a:pt x="92" y="96"/>
                    <a:pt x="92" y="96"/>
                  </a:cubicBezTo>
                  <a:cubicBezTo>
                    <a:pt x="92" y="116"/>
                    <a:pt x="92" y="116"/>
                    <a:pt x="92" y="116"/>
                  </a:cubicBezTo>
                  <a:cubicBezTo>
                    <a:pt x="92" y="118"/>
                    <a:pt x="92" y="119"/>
                    <a:pt x="90" y="120"/>
                  </a:cubicBezTo>
                  <a:cubicBezTo>
                    <a:pt x="89" y="120"/>
                    <a:pt x="87" y="120"/>
                    <a:pt x="86" y="119"/>
                  </a:cubicBezTo>
                  <a:cubicBezTo>
                    <a:pt x="55" y="96"/>
                    <a:pt x="55" y="96"/>
                    <a:pt x="55" y="96"/>
                  </a:cubicBezTo>
                  <a:cubicBezTo>
                    <a:pt x="10" y="96"/>
                    <a:pt x="10" y="96"/>
                    <a:pt x="10" y="96"/>
                  </a:cubicBezTo>
                  <a:cubicBezTo>
                    <a:pt x="11" y="97"/>
                    <a:pt x="12" y="99"/>
                    <a:pt x="12" y="100"/>
                  </a:cubicBezTo>
                  <a:cubicBezTo>
                    <a:pt x="19" y="117"/>
                    <a:pt x="28" y="138"/>
                    <a:pt x="28" y="152"/>
                  </a:cubicBezTo>
                  <a:lnTo>
                    <a:pt x="28" y="20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9" name="Freeform 186"/>
            <p:cNvSpPr>
              <a:spLocks/>
            </p:cNvSpPr>
            <p:nvPr/>
          </p:nvSpPr>
          <p:spPr bwMode="auto">
            <a:xfrm>
              <a:off x="4098926" y="1619250"/>
              <a:ext cx="290513" cy="461963"/>
            </a:xfrm>
            <a:custGeom>
              <a:avLst/>
              <a:gdLst>
                <a:gd name="T0" fmla="*/ 90 w 162"/>
                <a:gd name="T1" fmla="*/ 256 h 256"/>
                <a:gd name="T2" fmla="*/ 82 w 162"/>
                <a:gd name="T3" fmla="*/ 256 h 256"/>
                <a:gd name="T4" fmla="*/ 82 w 162"/>
                <a:gd name="T5" fmla="*/ 208 h 256"/>
                <a:gd name="T6" fmla="*/ 86 w 162"/>
                <a:gd name="T7" fmla="*/ 204 h 256"/>
                <a:gd name="T8" fmla="*/ 110 w 162"/>
                <a:gd name="T9" fmla="*/ 204 h 256"/>
                <a:gd name="T10" fmla="*/ 130 w 162"/>
                <a:gd name="T11" fmla="*/ 184 h 256"/>
                <a:gd name="T12" fmla="*/ 130 w 162"/>
                <a:gd name="T13" fmla="*/ 148 h 256"/>
                <a:gd name="T14" fmla="*/ 134 w 162"/>
                <a:gd name="T15" fmla="*/ 144 h 256"/>
                <a:gd name="T16" fmla="*/ 154 w 162"/>
                <a:gd name="T17" fmla="*/ 144 h 256"/>
                <a:gd name="T18" fmla="*/ 154 w 162"/>
                <a:gd name="T19" fmla="*/ 141 h 256"/>
                <a:gd name="T20" fmla="*/ 131 w 162"/>
                <a:gd name="T21" fmla="*/ 90 h 256"/>
                <a:gd name="T22" fmla="*/ 130 w 162"/>
                <a:gd name="T23" fmla="*/ 88 h 256"/>
                <a:gd name="T24" fmla="*/ 50 w 162"/>
                <a:gd name="T25" fmla="*/ 8 h 256"/>
                <a:gd name="T26" fmla="*/ 5 w 162"/>
                <a:gd name="T27" fmla="*/ 22 h 256"/>
                <a:gd name="T28" fmla="*/ 0 w 162"/>
                <a:gd name="T29" fmla="*/ 16 h 256"/>
                <a:gd name="T30" fmla="*/ 50 w 162"/>
                <a:gd name="T31" fmla="*/ 0 h 256"/>
                <a:gd name="T32" fmla="*/ 138 w 162"/>
                <a:gd name="T33" fmla="*/ 87 h 256"/>
                <a:gd name="T34" fmla="*/ 162 w 162"/>
                <a:gd name="T35" fmla="*/ 138 h 256"/>
                <a:gd name="T36" fmla="*/ 162 w 162"/>
                <a:gd name="T37" fmla="*/ 140 h 256"/>
                <a:gd name="T38" fmla="*/ 162 w 162"/>
                <a:gd name="T39" fmla="*/ 148 h 256"/>
                <a:gd name="T40" fmla="*/ 158 w 162"/>
                <a:gd name="T41" fmla="*/ 152 h 256"/>
                <a:gd name="T42" fmla="*/ 138 w 162"/>
                <a:gd name="T43" fmla="*/ 152 h 256"/>
                <a:gd name="T44" fmla="*/ 138 w 162"/>
                <a:gd name="T45" fmla="*/ 184 h 256"/>
                <a:gd name="T46" fmla="*/ 110 w 162"/>
                <a:gd name="T47" fmla="*/ 212 h 256"/>
                <a:gd name="T48" fmla="*/ 90 w 162"/>
                <a:gd name="T49" fmla="*/ 212 h 256"/>
                <a:gd name="T50" fmla="*/ 90 w 162"/>
                <a:gd name="T5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56">
                  <a:moveTo>
                    <a:pt x="90" y="256"/>
                  </a:moveTo>
                  <a:cubicBezTo>
                    <a:pt x="82" y="256"/>
                    <a:pt x="82" y="256"/>
                    <a:pt x="82" y="256"/>
                  </a:cubicBezTo>
                  <a:cubicBezTo>
                    <a:pt x="82" y="208"/>
                    <a:pt x="82" y="208"/>
                    <a:pt x="82" y="208"/>
                  </a:cubicBezTo>
                  <a:cubicBezTo>
                    <a:pt x="82" y="206"/>
                    <a:pt x="84" y="204"/>
                    <a:pt x="86" y="204"/>
                  </a:cubicBezTo>
                  <a:cubicBezTo>
                    <a:pt x="110" y="204"/>
                    <a:pt x="110" y="204"/>
                    <a:pt x="110" y="204"/>
                  </a:cubicBezTo>
                  <a:cubicBezTo>
                    <a:pt x="121" y="204"/>
                    <a:pt x="130" y="195"/>
                    <a:pt x="130" y="184"/>
                  </a:cubicBezTo>
                  <a:cubicBezTo>
                    <a:pt x="130" y="148"/>
                    <a:pt x="130" y="148"/>
                    <a:pt x="130" y="148"/>
                  </a:cubicBezTo>
                  <a:cubicBezTo>
                    <a:pt x="130" y="146"/>
                    <a:pt x="132" y="144"/>
                    <a:pt x="134" y="144"/>
                  </a:cubicBezTo>
                  <a:cubicBezTo>
                    <a:pt x="154" y="144"/>
                    <a:pt x="154" y="144"/>
                    <a:pt x="154" y="144"/>
                  </a:cubicBezTo>
                  <a:cubicBezTo>
                    <a:pt x="154" y="141"/>
                    <a:pt x="154" y="141"/>
                    <a:pt x="154" y="141"/>
                  </a:cubicBezTo>
                  <a:cubicBezTo>
                    <a:pt x="131" y="90"/>
                    <a:pt x="131" y="90"/>
                    <a:pt x="131" y="90"/>
                  </a:cubicBezTo>
                  <a:cubicBezTo>
                    <a:pt x="131" y="89"/>
                    <a:pt x="130" y="89"/>
                    <a:pt x="130" y="88"/>
                  </a:cubicBezTo>
                  <a:cubicBezTo>
                    <a:pt x="130" y="44"/>
                    <a:pt x="95" y="8"/>
                    <a:pt x="50" y="8"/>
                  </a:cubicBezTo>
                  <a:cubicBezTo>
                    <a:pt x="34" y="8"/>
                    <a:pt x="18" y="13"/>
                    <a:pt x="5" y="22"/>
                  </a:cubicBezTo>
                  <a:cubicBezTo>
                    <a:pt x="0" y="16"/>
                    <a:pt x="0" y="16"/>
                    <a:pt x="0" y="16"/>
                  </a:cubicBezTo>
                  <a:cubicBezTo>
                    <a:pt x="15" y="5"/>
                    <a:pt x="32" y="0"/>
                    <a:pt x="50" y="0"/>
                  </a:cubicBezTo>
                  <a:cubicBezTo>
                    <a:pt x="99" y="0"/>
                    <a:pt x="138" y="39"/>
                    <a:pt x="138" y="87"/>
                  </a:cubicBezTo>
                  <a:cubicBezTo>
                    <a:pt x="162" y="138"/>
                    <a:pt x="162" y="138"/>
                    <a:pt x="162" y="138"/>
                  </a:cubicBezTo>
                  <a:cubicBezTo>
                    <a:pt x="162" y="139"/>
                    <a:pt x="162" y="139"/>
                    <a:pt x="162" y="140"/>
                  </a:cubicBezTo>
                  <a:cubicBezTo>
                    <a:pt x="162" y="148"/>
                    <a:pt x="162" y="148"/>
                    <a:pt x="162" y="148"/>
                  </a:cubicBezTo>
                  <a:cubicBezTo>
                    <a:pt x="162" y="150"/>
                    <a:pt x="161" y="152"/>
                    <a:pt x="158" y="152"/>
                  </a:cubicBezTo>
                  <a:cubicBezTo>
                    <a:pt x="138" y="152"/>
                    <a:pt x="138" y="152"/>
                    <a:pt x="138" y="152"/>
                  </a:cubicBezTo>
                  <a:cubicBezTo>
                    <a:pt x="138" y="184"/>
                    <a:pt x="138" y="184"/>
                    <a:pt x="138" y="184"/>
                  </a:cubicBezTo>
                  <a:cubicBezTo>
                    <a:pt x="138" y="199"/>
                    <a:pt x="126" y="212"/>
                    <a:pt x="110" y="212"/>
                  </a:cubicBezTo>
                  <a:cubicBezTo>
                    <a:pt x="90" y="212"/>
                    <a:pt x="90" y="212"/>
                    <a:pt x="90" y="212"/>
                  </a:cubicBezTo>
                  <a:lnTo>
                    <a:pt x="9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0" name="Rectangle 187"/>
            <p:cNvSpPr>
              <a:spLocks noChangeArrowheads="1"/>
            </p:cNvSpPr>
            <p:nvPr/>
          </p:nvSpPr>
          <p:spPr bwMode="auto">
            <a:xfrm>
              <a:off x="4232276"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1" name="Group 540"/>
          <p:cNvGrpSpPr/>
          <p:nvPr/>
        </p:nvGrpSpPr>
        <p:grpSpPr>
          <a:xfrm>
            <a:off x="4610924" y="4746844"/>
            <a:ext cx="474663" cy="476299"/>
            <a:chOff x="7991476" y="2324101"/>
            <a:chExt cx="460376" cy="461963"/>
          </a:xfrm>
        </p:grpSpPr>
        <p:sp>
          <p:nvSpPr>
            <p:cNvPr id="542" name="Freeform 734"/>
            <p:cNvSpPr>
              <a:spLocks noEditPoints="1"/>
            </p:cNvSpPr>
            <p:nvPr/>
          </p:nvSpPr>
          <p:spPr bwMode="auto">
            <a:xfrm>
              <a:off x="8170864" y="2698751"/>
              <a:ext cx="101600" cy="87313"/>
            </a:xfrm>
            <a:custGeom>
              <a:avLst/>
              <a:gdLst>
                <a:gd name="T0" fmla="*/ 64 w 64"/>
                <a:gd name="T1" fmla="*/ 55 h 55"/>
                <a:gd name="T2" fmla="*/ 0 w 64"/>
                <a:gd name="T3" fmla="*/ 55 h 55"/>
                <a:gd name="T4" fmla="*/ 0 w 64"/>
                <a:gd name="T5" fmla="*/ 0 h 55"/>
                <a:gd name="T6" fmla="*/ 64 w 64"/>
                <a:gd name="T7" fmla="*/ 0 h 55"/>
                <a:gd name="T8" fmla="*/ 64 w 64"/>
                <a:gd name="T9" fmla="*/ 55 h 55"/>
                <a:gd name="T10" fmla="*/ 9 w 64"/>
                <a:gd name="T11" fmla="*/ 45 h 55"/>
                <a:gd name="T12" fmla="*/ 55 w 64"/>
                <a:gd name="T13" fmla="*/ 45 h 55"/>
                <a:gd name="T14" fmla="*/ 55 w 64"/>
                <a:gd name="T15" fmla="*/ 9 h 55"/>
                <a:gd name="T16" fmla="*/ 9 w 64"/>
                <a:gd name="T17" fmla="*/ 9 h 55"/>
                <a:gd name="T18" fmla="*/ 9 w 64"/>
                <a:gd name="T19" fmla="*/ 4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55">
                  <a:moveTo>
                    <a:pt x="64" y="55"/>
                  </a:moveTo>
                  <a:lnTo>
                    <a:pt x="0" y="55"/>
                  </a:lnTo>
                  <a:lnTo>
                    <a:pt x="0" y="0"/>
                  </a:lnTo>
                  <a:lnTo>
                    <a:pt x="64" y="0"/>
                  </a:lnTo>
                  <a:lnTo>
                    <a:pt x="64" y="55"/>
                  </a:lnTo>
                  <a:close/>
                  <a:moveTo>
                    <a:pt x="9" y="45"/>
                  </a:moveTo>
                  <a:lnTo>
                    <a:pt x="55" y="45"/>
                  </a:lnTo>
                  <a:lnTo>
                    <a:pt x="55" y="9"/>
                  </a:lnTo>
                  <a:lnTo>
                    <a:pt x="9" y="9"/>
                  </a:lnTo>
                  <a:lnTo>
                    <a:pt x="9" y="4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3" name="Rectangle 735"/>
            <p:cNvSpPr>
              <a:spLocks noChangeArrowheads="1"/>
            </p:cNvSpPr>
            <p:nvPr/>
          </p:nvSpPr>
          <p:spPr bwMode="auto">
            <a:xfrm>
              <a:off x="8199439" y="2735264"/>
              <a:ext cx="14288" cy="428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4" name="Rectangle 736"/>
            <p:cNvSpPr>
              <a:spLocks noChangeArrowheads="1"/>
            </p:cNvSpPr>
            <p:nvPr/>
          </p:nvSpPr>
          <p:spPr bwMode="auto">
            <a:xfrm>
              <a:off x="8229601" y="2735264"/>
              <a:ext cx="14288" cy="428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5" name="Rectangle 737"/>
            <p:cNvSpPr>
              <a:spLocks noChangeArrowheads="1"/>
            </p:cNvSpPr>
            <p:nvPr/>
          </p:nvSpPr>
          <p:spPr bwMode="auto">
            <a:xfrm>
              <a:off x="8178801" y="2727326"/>
              <a:ext cx="857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6" name="Freeform 738"/>
            <p:cNvSpPr>
              <a:spLocks/>
            </p:cNvSpPr>
            <p:nvPr/>
          </p:nvSpPr>
          <p:spPr bwMode="auto">
            <a:xfrm>
              <a:off x="8199439" y="2670176"/>
              <a:ext cx="44450" cy="36513"/>
            </a:xfrm>
            <a:custGeom>
              <a:avLst/>
              <a:gdLst>
                <a:gd name="T0" fmla="*/ 28 w 28"/>
                <a:gd name="T1" fmla="*/ 23 h 23"/>
                <a:gd name="T2" fmla="*/ 19 w 28"/>
                <a:gd name="T3" fmla="*/ 23 h 23"/>
                <a:gd name="T4" fmla="*/ 19 w 28"/>
                <a:gd name="T5" fmla="*/ 11 h 23"/>
                <a:gd name="T6" fmla="*/ 14 w 28"/>
                <a:gd name="T7" fmla="*/ 9 h 23"/>
                <a:gd name="T8" fmla="*/ 9 w 28"/>
                <a:gd name="T9" fmla="*/ 11 h 23"/>
                <a:gd name="T10" fmla="*/ 9 w 28"/>
                <a:gd name="T11" fmla="*/ 23 h 23"/>
                <a:gd name="T12" fmla="*/ 0 w 28"/>
                <a:gd name="T13" fmla="*/ 23 h 23"/>
                <a:gd name="T14" fmla="*/ 0 w 28"/>
                <a:gd name="T15" fmla="*/ 7 h 23"/>
                <a:gd name="T16" fmla="*/ 14 w 28"/>
                <a:gd name="T17" fmla="*/ 0 h 23"/>
                <a:gd name="T18" fmla="*/ 28 w 28"/>
                <a:gd name="T19" fmla="*/ 7 h 23"/>
                <a:gd name="T20" fmla="*/ 28 w 28"/>
                <a:gd name="T21"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23">
                  <a:moveTo>
                    <a:pt x="28" y="23"/>
                  </a:moveTo>
                  <a:lnTo>
                    <a:pt x="19" y="23"/>
                  </a:lnTo>
                  <a:lnTo>
                    <a:pt x="19" y="11"/>
                  </a:lnTo>
                  <a:lnTo>
                    <a:pt x="14" y="9"/>
                  </a:lnTo>
                  <a:lnTo>
                    <a:pt x="9" y="11"/>
                  </a:lnTo>
                  <a:lnTo>
                    <a:pt x="9" y="23"/>
                  </a:lnTo>
                  <a:lnTo>
                    <a:pt x="0" y="23"/>
                  </a:lnTo>
                  <a:lnTo>
                    <a:pt x="0" y="7"/>
                  </a:lnTo>
                  <a:lnTo>
                    <a:pt x="14" y="0"/>
                  </a:lnTo>
                  <a:lnTo>
                    <a:pt x="28" y="7"/>
                  </a:lnTo>
                  <a:lnTo>
                    <a:pt x="28" y="2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7" name="Freeform 739"/>
            <p:cNvSpPr>
              <a:spLocks noEditPoints="1"/>
            </p:cNvSpPr>
            <p:nvPr/>
          </p:nvSpPr>
          <p:spPr bwMode="auto">
            <a:xfrm>
              <a:off x="8178801" y="2324101"/>
              <a:ext cx="85725" cy="371475"/>
            </a:xfrm>
            <a:custGeom>
              <a:avLst/>
              <a:gdLst>
                <a:gd name="T0" fmla="*/ 24 w 48"/>
                <a:gd name="T1" fmla="*/ 206 h 206"/>
                <a:gd name="T2" fmla="*/ 0 w 48"/>
                <a:gd name="T3" fmla="*/ 76 h 206"/>
                <a:gd name="T4" fmla="*/ 24 w 48"/>
                <a:gd name="T5" fmla="*/ 0 h 206"/>
                <a:gd name="T6" fmla="*/ 48 w 48"/>
                <a:gd name="T7" fmla="*/ 76 h 206"/>
                <a:gd name="T8" fmla="*/ 48 w 48"/>
                <a:gd name="T9" fmla="*/ 77 h 206"/>
                <a:gd name="T10" fmla="*/ 24 w 48"/>
                <a:gd name="T11" fmla="*/ 206 h 206"/>
                <a:gd name="T12" fmla="*/ 8 w 48"/>
                <a:gd name="T13" fmla="*/ 76 h 206"/>
                <a:gd name="T14" fmla="*/ 24 w 48"/>
                <a:gd name="T15" fmla="*/ 162 h 206"/>
                <a:gd name="T16" fmla="*/ 40 w 48"/>
                <a:gd name="T17" fmla="*/ 76 h 206"/>
                <a:gd name="T18" fmla="*/ 24 w 48"/>
                <a:gd name="T19" fmla="*/ 8 h 206"/>
                <a:gd name="T20" fmla="*/ 8 w 48"/>
                <a:gd name="T21" fmla="*/ 7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206">
                  <a:moveTo>
                    <a:pt x="24" y="206"/>
                  </a:moveTo>
                  <a:cubicBezTo>
                    <a:pt x="0" y="76"/>
                    <a:pt x="0" y="76"/>
                    <a:pt x="0" y="76"/>
                  </a:cubicBezTo>
                  <a:cubicBezTo>
                    <a:pt x="0" y="10"/>
                    <a:pt x="15" y="0"/>
                    <a:pt x="24" y="0"/>
                  </a:cubicBezTo>
                  <a:cubicBezTo>
                    <a:pt x="33" y="0"/>
                    <a:pt x="48" y="10"/>
                    <a:pt x="48" y="76"/>
                  </a:cubicBezTo>
                  <a:cubicBezTo>
                    <a:pt x="48" y="77"/>
                    <a:pt x="48" y="77"/>
                    <a:pt x="48" y="77"/>
                  </a:cubicBezTo>
                  <a:lnTo>
                    <a:pt x="24" y="206"/>
                  </a:lnTo>
                  <a:close/>
                  <a:moveTo>
                    <a:pt x="8" y="76"/>
                  </a:moveTo>
                  <a:cubicBezTo>
                    <a:pt x="24" y="162"/>
                    <a:pt x="24" y="162"/>
                    <a:pt x="24" y="162"/>
                  </a:cubicBezTo>
                  <a:cubicBezTo>
                    <a:pt x="40" y="76"/>
                    <a:pt x="40" y="76"/>
                    <a:pt x="40" y="76"/>
                  </a:cubicBezTo>
                  <a:cubicBezTo>
                    <a:pt x="40" y="9"/>
                    <a:pt x="25" y="8"/>
                    <a:pt x="24" y="8"/>
                  </a:cubicBezTo>
                  <a:cubicBezTo>
                    <a:pt x="23" y="8"/>
                    <a:pt x="8" y="9"/>
                    <a:pt x="8" y="7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8" name="Freeform 740"/>
            <p:cNvSpPr>
              <a:spLocks noEditPoints="1"/>
            </p:cNvSpPr>
            <p:nvPr/>
          </p:nvSpPr>
          <p:spPr bwMode="auto">
            <a:xfrm>
              <a:off x="8107364" y="2324101"/>
              <a:ext cx="228600" cy="346075"/>
            </a:xfrm>
            <a:custGeom>
              <a:avLst/>
              <a:gdLst>
                <a:gd name="T0" fmla="*/ 64 w 128"/>
                <a:gd name="T1" fmla="*/ 192 h 192"/>
                <a:gd name="T2" fmla="*/ 0 w 128"/>
                <a:gd name="T3" fmla="*/ 77 h 192"/>
                <a:gd name="T4" fmla="*/ 0 w 128"/>
                <a:gd name="T5" fmla="*/ 76 h 192"/>
                <a:gd name="T6" fmla="*/ 64 w 128"/>
                <a:gd name="T7" fmla="*/ 0 h 192"/>
                <a:gd name="T8" fmla="*/ 128 w 128"/>
                <a:gd name="T9" fmla="*/ 76 h 192"/>
                <a:gd name="T10" fmla="*/ 128 w 128"/>
                <a:gd name="T11" fmla="*/ 77 h 192"/>
                <a:gd name="T12" fmla="*/ 64 w 128"/>
                <a:gd name="T13" fmla="*/ 192 h 192"/>
                <a:gd name="T14" fmla="*/ 8 w 128"/>
                <a:gd name="T15" fmla="*/ 75 h 192"/>
                <a:gd name="T16" fmla="*/ 64 w 128"/>
                <a:gd name="T17" fmla="*/ 176 h 192"/>
                <a:gd name="T18" fmla="*/ 120 w 128"/>
                <a:gd name="T19" fmla="*/ 75 h 192"/>
                <a:gd name="T20" fmla="*/ 64 w 128"/>
                <a:gd name="T21" fmla="*/ 8 h 192"/>
                <a:gd name="T22" fmla="*/ 8 w 128"/>
                <a:gd name="T23" fmla="*/ 7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92">
                  <a:moveTo>
                    <a:pt x="64" y="192"/>
                  </a:moveTo>
                  <a:cubicBezTo>
                    <a:pt x="0" y="77"/>
                    <a:pt x="0" y="77"/>
                    <a:pt x="0" y="77"/>
                  </a:cubicBezTo>
                  <a:cubicBezTo>
                    <a:pt x="0" y="76"/>
                    <a:pt x="0" y="76"/>
                    <a:pt x="0" y="76"/>
                  </a:cubicBezTo>
                  <a:cubicBezTo>
                    <a:pt x="0" y="26"/>
                    <a:pt x="22" y="0"/>
                    <a:pt x="64" y="0"/>
                  </a:cubicBezTo>
                  <a:cubicBezTo>
                    <a:pt x="106" y="0"/>
                    <a:pt x="128" y="26"/>
                    <a:pt x="128" y="76"/>
                  </a:cubicBezTo>
                  <a:cubicBezTo>
                    <a:pt x="128" y="77"/>
                    <a:pt x="128" y="77"/>
                    <a:pt x="128" y="77"/>
                  </a:cubicBezTo>
                  <a:lnTo>
                    <a:pt x="64" y="192"/>
                  </a:lnTo>
                  <a:close/>
                  <a:moveTo>
                    <a:pt x="8" y="75"/>
                  </a:moveTo>
                  <a:cubicBezTo>
                    <a:pt x="64" y="176"/>
                    <a:pt x="64" y="176"/>
                    <a:pt x="64" y="176"/>
                  </a:cubicBezTo>
                  <a:cubicBezTo>
                    <a:pt x="120" y="75"/>
                    <a:pt x="120" y="75"/>
                    <a:pt x="120" y="75"/>
                  </a:cubicBezTo>
                  <a:cubicBezTo>
                    <a:pt x="120" y="30"/>
                    <a:pt x="101" y="8"/>
                    <a:pt x="64" y="8"/>
                  </a:cubicBezTo>
                  <a:cubicBezTo>
                    <a:pt x="27" y="8"/>
                    <a:pt x="8" y="30"/>
                    <a:pt x="8" y="75"/>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9" name="Freeform 741"/>
            <p:cNvSpPr>
              <a:spLocks/>
            </p:cNvSpPr>
            <p:nvPr/>
          </p:nvSpPr>
          <p:spPr bwMode="auto">
            <a:xfrm>
              <a:off x="8107364" y="2417764"/>
              <a:ext cx="85725" cy="44450"/>
            </a:xfrm>
            <a:custGeom>
              <a:avLst/>
              <a:gdLst>
                <a:gd name="T0" fmla="*/ 48 w 48"/>
                <a:gd name="T1" fmla="*/ 24 h 24"/>
                <a:gd name="T2" fmla="*/ 40 w 48"/>
                <a:gd name="T3" fmla="*/ 24 h 24"/>
                <a:gd name="T4" fmla="*/ 24 w 48"/>
                <a:gd name="T5" fmla="*/ 8 h 24"/>
                <a:gd name="T6" fmla="*/ 8 w 48"/>
                <a:gd name="T7" fmla="*/ 24 h 24"/>
                <a:gd name="T8" fmla="*/ 0 w 48"/>
                <a:gd name="T9" fmla="*/ 24 h 24"/>
                <a:gd name="T10" fmla="*/ 24 w 48"/>
                <a:gd name="T11" fmla="*/ 0 h 24"/>
                <a:gd name="T12" fmla="*/ 48 w 4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48" y="24"/>
                  </a:moveTo>
                  <a:cubicBezTo>
                    <a:pt x="40" y="24"/>
                    <a:pt x="40" y="24"/>
                    <a:pt x="40" y="24"/>
                  </a:cubicBezTo>
                  <a:cubicBezTo>
                    <a:pt x="40" y="15"/>
                    <a:pt x="33" y="8"/>
                    <a:pt x="24" y="8"/>
                  </a:cubicBezTo>
                  <a:cubicBezTo>
                    <a:pt x="15" y="8"/>
                    <a:pt x="8" y="15"/>
                    <a:pt x="8" y="24"/>
                  </a:cubicBezTo>
                  <a:cubicBezTo>
                    <a:pt x="0" y="24"/>
                    <a:pt x="0" y="24"/>
                    <a:pt x="0" y="24"/>
                  </a:cubicBezTo>
                  <a:cubicBezTo>
                    <a:pt x="0" y="11"/>
                    <a:pt x="11" y="0"/>
                    <a:pt x="24" y="0"/>
                  </a:cubicBezTo>
                  <a:cubicBezTo>
                    <a:pt x="37" y="0"/>
                    <a:pt x="48" y="11"/>
                    <a:pt x="4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0" name="Freeform 742"/>
            <p:cNvSpPr>
              <a:spLocks/>
            </p:cNvSpPr>
            <p:nvPr/>
          </p:nvSpPr>
          <p:spPr bwMode="auto">
            <a:xfrm>
              <a:off x="8178801" y="2417764"/>
              <a:ext cx="85725" cy="44450"/>
            </a:xfrm>
            <a:custGeom>
              <a:avLst/>
              <a:gdLst>
                <a:gd name="T0" fmla="*/ 48 w 48"/>
                <a:gd name="T1" fmla="*/ 24 h 24"/>
                <a:gd name="T2" fmla="*/ 40 w 48"/>
                <a:gd name="T3" fmla="*/ 24 h 24"/>
                <a:gd name="T4" fmla="*/ 24 w 48"/>
                <a:gd name="T5" fmla="*/ 8 h 24"/>
                <a:gd name="T6" fmla="*/ 8 w 48"/>
                <a:gd name="T7" fmla="*/ 24 h 24"/>
                <a:gd name="T8" fmla="*/ 0 w 48"/>
                <a:gd name="T9" fmla="*/ 24 h 24"/>
                <a:gd name="T10" fmla="*/ 24 w 48"/>
                <a:gd name="T11" fmla="*/ 0 h 24"/>
                <a:gd name="T12" fmla="*/ 48 w 4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48" y="24"/>
                  </a:moveTo>
                  <a:cubicBezTo>
                    <a:pt x="40" y="24"/>
                    <a:pt x="40" y="24"/>
                    <a:pt x="40" y="24"/>
                  </a:cubicBezTo>
                  <a:cubicBezTo>
                    <a:pt x="40" y="15"/>
                    <a:pt x="33" y="8"/>
                    <a:pt x="24" y="8"/>
                  </a:cubicBezTo>
                  <a:cubicBezTo>
                    <a:pt x="15" y="8"/>
                    <a:pt x="8" y="15"/>
                    <a:pt x="8" y="24"/>
                  </a:cubicBezTo>
                  <a:cubicBezTo>
                    <a:pt x="0" y="24"/>
                    <a:pt x="0" y="24"/>
                    <a:pt x="0" y="24"/>
                  </a:cubicBezTo>
                  <a:cubicBezTo>
                    <a:pt x="0" y="11"/>
                    <a:pt x="11" y="0"/>
                    <a:pt x="24" y="0"/>
                  </a:cubicBezTo>
                  <a:cubicBezTo>
                    <a:pt x="37" y="0"/>
                    <a:pt x="48" y="11"/>
                    <a:pt x="4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1" name="Freeform 743"/>
            <p:cNvSpPr>
              <a:spLocks/>
            </p:cNvSpPr>
            <p:nvPr/>
          </p:nvSpPr>
          <p:spPr bwMode="auto">
            <a:xfrm>
              <a:off x="8250239" y="2417764"/>
              <a:ext cx="85725" cy="44450"/>
            </a:xfrm>
            <a:custGeom>
              <a:avLst/>
              <a:gdLst>
                <a:gd name="T0" fmla="*/ 48 w 48"/>
                <a:gd name="T1" fmla="*/ 24 h 24"/>
                <a:gd name="T2" fmla="*/ 40 w 48"/>
                <a:gd name="T3" fmla="*/ 24 h 24"/>
                <a:gd name="T4" fmla="*/ 24 w 48"/>
                <a:gd name="T5" fmla="*/ 8 h 24"/>
                <a:gd name="T6" fmla="*/ 8 w 48"/>
                <a:gd name="T7" fmla="*/ 24 h 24"/>
                <a:gd name="T8" fmla="*/ 0 w 48"/>
                <a:gd name="T9" fmla="*/ 24 h 24"/>
                <a:gd name="T10" fmla="*/ 24 w 48"/>
                <a:gd name="T11" fmla="*/ 0 h 24"/>
                <a:gd name="T12" fmla="*/ 48 w 4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48" y="24"/>
                  </a:moveTo>
                  <a:cubicBezTo>
                    <a:pt x="40" y="24"/>
                    <a:pt x="40" y="24"/>
                    <a:pt x="40" y="24"/>
                  </a:cubicBezTo>
                  <a:cubicBezTo>
                    <a:pt x="40" y="15"/>
                    <a:pt x="33" y="8"/>
                    <a:pt x="24" y="8"/>
                  </a:cubicBezTo>
                  <a:cubicBezTo>
                    <a:pt x="15" y="8"/>
                    <a:pt x="8" y="15"/>
                    <a:pt x="8" y="24"/>
                  </a:cubicBezTo>
                  <a:cubicBezTo>
                    <a:pt x="0" y="24"/>
                    <a:pt x="0" y="24"/>
                    <a:pt x="0" y="24"/>
                  </a:cubicBezTo>
                  <a:cubicBezTo>
                    <a:pt x="0" y="11"/>
                    <a:pt x="11" y="0"/>
                    <a:pt x="24" y="0"/>
                  </a:cubicBezTo>
                  <a:cubicBezTo>
                    <a:pt x="37" y="0"/>
                    <a:pt x="48" y="11"/>
                    <a:pt x="4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2" name="Freeform 744"/>
            <p:cNvSpPr>
              <a:spLocks/>
            </p:cNvSpPr>
            <p:nvPr/>
          </p:nvSpPr>
          <p:spPr bwMode="auto">
            <a:xfrm>
              <a:off x="7991476" y="2678114"/>
              <a:ext cx="144463" cy="71438"/>
            </a:xfrm>
            <a:custGeom>
              <a:avLst/>
              <a:gdLst>
                <a:gd name="T0" fmla="*/ 60 w 80"/>
                <a:gd name="T1" fmla="*/ 40 h 40"/>
                <a:gd name="T2" fmla="*/ 0 w 80"/>
                <a:gd name="T3" fmla="*/ 40 h 40"/>
                <a:gd name="T4" fmla="*/ 0 w 80"/>
                <a:gd name="T5" fmla="*/ 32 h 40"/>
                <a:gd name="T6" fmla="*/ 60 w 80"/>
                <a:gd name="T7" fmla="*/ 32 h 40"/>
                <a:gd name="T8" fmla="*/ 72 w 80"/>
                <a:gd name="T9" fmla="*/ 20 h 40"/>
                <a:gd name="T10" fmla="*/ 60 w 80"/>
                <a:gd name="T11" fmla="*/ 8 h 40"/>
                <a:gd name="T12" fmla="*/ 16 w 80"/>
                <a:gd name="T13" fmla="*/ 8 h 40"/>
                <a:gd name="T14" fmla="*/ 16 w 80"/>
                <a:gd name="T15" fmla="*/ 0 h 40"/>
                <a:gd name="T16" fmla="*/ 60 w 80"/>
                <a:gd name="T17" fmla="*/ 0 h 40"/>
                <a:gd name="T18" fmla="*/ 80 w 80"/>
                <a:gd name="T19" fmla="*/ 20 h 40"/>
                <a:gd name="T20" fmla="*/ 60 w 80"/>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0">
                  <a:moveTo>
                    <a:pt x="60" y="40"/>
                  </a:moveTo>
                  <a:cubicBezTo>
                    <a:pt x="0" y="40"/>
                    <a:pt x="0" y="40"/>
                    <a:pt x="0" y="40"/>
                  </a:cubicBezTo>
                  <a:cubicBezTo>
                    <a:pt x="0" y="32"/>
                    <a:pt x="0" y="32"/>
                    <a:pt x="0" y="32"/>
                  </a:cubicBezTo>
                  <a:cubicBezTo>
                    <a:pt x="60" y="32"/>
                    <a:pt x="60" y="32"/>
                    <a:pt x="60" y="32"/>
                  </a:cubicBezTo>
                  <a:cubicBezTo>
                    <a:pt x="67" y="32"/>
                    <a:pt x="72" y="27"/>
                    <a:pt x="72" y="20"/>
                  </a:cubicBezTo>
                  <a:cubicBezTo>
                    <a:pt x="72" y="13"/>
                    <a:pt x="67" y="8"/>
                    <a:pt x="60" y="8"/>
                  </a:cubicBezTo>
                  <a:cubicBezTo>
                    <a:pt x="16" y="8"/>
                    <a:pt x="16" y="8"/>
                    <a:pt x="16" y="8"/>
                  </a:cubicBezTo>
                  <a:cubicBezTo>
                    <a:pt x="16" y="0"/>
                    <a:pt x="16" y="0"/>
                    <a:pt x="16" y="0"/>
                  </a:cubicBezTo>
                  <a:cubicBezTo>
                    <a:pt x="60" y="0"/>
                    <a:pt x="60" y="0"/>
                    <a:pt x="60" y="0"/>
                  </a:cubicBezTo>
                  <a:cubicBezTo>
                    <a:pt x="71" y="0"/>
                    <a:pt x="80" y="9"/>
                    <a:pt x="80" y="20"/>
                  </a:cubicBezTo>
                  <a:cubicBezTo>
                    <a:pt x="80" y="31"/>
                    <a:pt x="71" y="40"/>
                    <a:pt x="60" y="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3" name="Freeform 745"/>
            <p:cNvSpPr>
              <a:spLocks/>
            </p:cNvSpPr>
            <p:nvPr/>
          </p:nvSpPr>
          <p:spPr bwMode="auto">
            <a:xfrm>
              <a:off x="8386764" y="2446339"/>
              <a:ext cx="65088" cy="73025"/>
            </a:xfrm>
            <a:custGeom>
              <a:avLst/>
              <a:gdLst>
                <a:gd name="T0" fmla="*/ 36 w 36"/>
                <a:gd name="T1" fmla="*/ 40 h 40"/>
                <a:gd name="T2" fmla="*/ 20 w 36"/>
                <a:gd name="T3" fmla="*/ 40 h 40"/>
                <a:gd name="T4" fmla="*/ 0 w 36"/>
                <a:gd name="T5" fmla="*/ 20 h 40"/>
                <a:gd name="T6" fmla="*/ 20 w 36"/>
                <a:gd name="T7" fmla="*/ 0 h 40"/>
                <a:gd name="T8" fmla="*/ 36 w 36"/>
                <a:gd name="T9" fmla="*/ 0 h 40"/>
                <a:gd name="T10" fmla="*/ 36 w 36"/>
                <a:gd name="T11" fmla="*/ 8 h 40"/>
                <a:gd name="T12" fmla="*/ 20 w 36"/>
                <a:gd name="T13" fmla="*/ 8 h 40"/>
                <a:gd name="T14" fmla="*/ 8 w 36"/>
                <a:gd name="T15" fmla="*/ 20 h 40"/>
                <a:gd name="T16" fmla="*/ 20 w 36"/>
                <a:gd name="T17" fmla="*/ 32 h 40"/>
                <a:gd name="T18" fmla="*/ 36 w 36"/>
                <a:gd name="T19" fmla="*/ 32 h 40"/>
                <a:gd name="T20" fmla="*/ 36 w 36"/>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0">
                  <a:moveTo>
                    <a:pt x="36" y="40"/>
                  </a:moveTo>
                  <a:cubicBezTo>
                    <a:pt x="20" y="40"/>
                    <a:pt x="20" y="40"/>
                    <a:pt x="20" y="40"/>
                  </a:cubicBezTo>
                  <a:cubicBezTo>
                    <a:pt x="9" y="40"/>
                    <a:pt x="0" y="31"/>
                    <a:pt x="0" y="20"/>
                  </a:cubicBezTo>
                  <a:cubicBezTo>
                    <a:pt x="0" y="9"/>
                    <a:pt x="9" y="0"/>
                    <a:pt x="20" y="0"/>
                  </a:cubicBezTo>
                  <a:cubicBezTo>
                    <a:pt x="36" y="0"/>
                    <a:pt x="36" y="0"/>
                    <a:pt x="36" y="0"/>
                  </a:cubicBezTo>
                  <a:cubicBezTo>
                    <a:pt x="36" y="8"/>
                    <a:pt x="36" y="8"/>
                    <a:pt x="36" y="8"/>
                  </a:cubicBezTo>
                  <a:cubicBezTo>
                    <a:pt x="20" y="8"/>
                    <a:pt x="20" y="8"/>
                    <a:pt x="20" y="8"/>
                  </a:cubicBezTo>
                  <a:cubicBezTo>
                    <a:pt x="13" y="8"/>
                    <a:pt x="8" y="13"/>
                    <a:pt x="8" y="20"/>
                  </a:cubicBezTo>
                  <a:cubicBezTo>
                    <a:pt x="8" y="27"/>
                    <a:pt x="13" y="32"/>
                    <a:pt x="20" y="32"/>
                  </a:cubicBezTo>
                  <a:cubicBezTo>
                    <a:pt x="36" y="32"/>
                    <a:pt x="36" y="32"/>
                    <a:pt x="36" y="32"/>
                  </a:cubicBezTo>
                  <a:lnTo>
                    <a:pt x="36"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4" name="Freeform 746"/>
            <p:cNvSpPr>
              <a:spLocks/>
            </p:cNvSpPr>
            <p:nvPr/>
          </p:nvSpPr>
          <p:spPr bwMode="auto">
            <a:xfrm>
              <a:off x="7991476" y="2389189"/>
              <a:ext cx="71438" cy="73025"/>
            </a:xfrm>
            <a:custGeom>
              <a:avLst/>
              <a:gdLst>
                <a:gd name="T0" fmla="*/ 20 w 40"/>
                <a:gd name="T1" fmla="*/ 40 h 40"/>
                <a:gd name="T2" fmla="*/ 0 w 40"/>
                <a:gd name="T3" fmla="*/ 40 h 40"/>
                <a:gd name="T4" fmla="*/ 0 w 40"/>
                <a:gd name="T5" fmla="*/ 32 h 40"/>
                <a:gd name="T6" fmla="*/ 20 w 40"/>
                <a:gd name="T7" fmla="*/ 32 h 40"/>
                <a:gd name="T8" fmla="*/ 32 w 40"/>
                <a:gd name="T9" fmla="*/ 20 h 40"/>
                <a:gd name="T10" fmla="*/ 20 w 40"/>
                <a:gd name="T11" fmla="*/ 8 h 40"/>
                <a:gd name="T12" fmla="*/ 0 w 40"/>
                <a:gd name="T13" fmla="*/ 8 h 40"/>
                <a:gd name="T14" fmla="*/ 0 w 40"/>
                <a:gd name="T15" fmla="*/ 0 h 40"/>
                <a:gd name="T16" fmla="*/ 20 w 40"/>
                <a:gd name="T17" fmla="*/ 0 h 40"/>
                <a:gd name="T18" fmla="*/ 40 w 40"/>
                <a:gd name="T19" fmla="*/ 20 h 40"/>
                <a:gd name="T20" fmla="*/ 20 w 40"/>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40">
                  <a:moveTo>
                    <a:pt x="20" y="40"/>
                  </a:moveTo>
                  <a:cubicBezTo>
                    <a:pt x="0" y="40"/>
                    <a:pt x="0" y="40"/>
                    <a:pt x="0" y="40"/>
                  </a:cubicBezTo>
                  <a:cubicBezTo>
                    <a:pt x="0" y="32"/>
                    <a:pt x="0" y="32"/>
                    <a:pt x="0" y="32"/>
                  </a:cubicBezTo>
                  <a:cubicBezTo>
                    <a:pt x="20" y="32"/>
                    <a:pt x="20" y="32"/>
                    <a:pt x="20" y="32"/>
                  </a:cubicBezTo>
                  <a:cubicBezTo>
                    <a:pt x="27" y="32"/>
                    <a:pt x="32" y="27"/>
                    <a:pt x="32" y="20"/>
                  </a:cubicBezTo>
                  <a:cubicBezTo>
                    <a:pt x="32" y="13"/>
                    <a:pt x="27" y="8"/>
                    <a:pt x="20" y="8"/>
                  </a:cubicBezTo>
                  <a:cubicBezTo>
                    <a:pt x="0" y="8"/>
                    <a:pt x="0" y="8"/>
                    <a:pt x="0" y="8"/>
                  </a:cubicBezTo>
                  <a:cubicBezTo>
                    <a:pt x="0" y="0"/>
                    <a:pt x="0" y="0"/>
                    <a:pt x="0" y="0"/>
                  </a:cubicBezTo>
                  <a:cubicBezTo>
                    <a:pt x="20" y="0"/>
                    <a:pt x="20" y="0"/>
                    <a:pt x="20" y="0"/>
                  </a:cubicBezTo>
                  <a:cubicBezTo>
                    <a:pt x="31" y="0"/>
                    <a:pt x="40" y="9"/>
                    <a:pt x="40" y="20"/>
                  </a:cubicBezTo>
                  <a:cubicBezTo>
                    <a:pt x="40" y="31"/>
                    <a:pt x="31" y="40"/>
                    <a:pt x="20" y="4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5" name="Freeform 747"/>
            <p:cNvSpPr>
              <a:spLocks/>
            </p:cNvSpPr>
            <p:nvPr/>
          </p:nvSpPr>
          <p:spPr bwMode="auto">
            <a:xfrm>
              <a:off x="7991476" y="2505076"/>
              <a:ext cx="115888" cy="128588"/>
            </a:xfrm>
            <a:custGeom>
              <a:avLst/>
              <a:gdLst>
                <a:gd name="T0" fmla="*/ 44 w 64"/>
                <a:gd name="T1" fmla="*/ 72 h 72"/>
                <a:gd name="T2" fmla="*/ 0 w 64"/>
                <a:gd name="T3" fmla="*/ 72 h 72"/>
                <a:gd name="T4" fmla="*/ 0 w 64"/>
                <a:gd name="T5" fmla="*/ 64 h 72"/>
                <a:gd name="T6" fmla="*/ 44 w 64"/>
                <a:gd name="T7" fmla="*/ 64 h 72"/>
                <a:gd name="T8" fmla="*/ 56 w 64"/>
                <a:gd name="T9" fmla="*/ 52 h 72"/>
                <a:gd name="T10" fmla="*/ 44 w 64"/>
                <a:gd name="T11" fmla="*/ 40 h 72"/>
                <a:gd name="T12" fmla="*/ 20 w 64"/>
                <a:gd name="T13" fmla="*/ 40 h 72"/>
                <a:gd name="T14" fmla="*/ 0 w 64"/>
                <a:gd name="T15" fmla="*/ 20 h 72"/>
                <a:gd name="T16" fmla="*/ 20 w 64"/>
                <a:gd name="T17" fmla="*/ 0 h 72"/>
                <a:gd name="T18" fmla="*/ 40 w 64"/>
                <a:gd name="T19" fmla="*/ 0 h 72"/>
                <a:gd name="T20" fmla="*/ 40 w 64"/>
                <a:gd name="T21" fmla="*/ 8 h 72"/>
                <a:gd name="T22" fmla="*/ 20 w 64"/>
                <a:gd name="T23" fmla="*/ 8 h 72"/>
                <a:gd name="T24" fmla="*/ 8 w 64"/>
                <a:gd name="T25" fmla="*/ 20 h 72"/>
                <a:gd name="T26" fmla="*/ 20 w 64"/>
                <a:gd name="T27" fmla="*/ 32 h 72"/>
                <a:gd name="T28" fmla="*/ 44 w 64"/>
                <a:gd name="T29" fmla="*/ 32 h 72"/>
                <a:gd name="T30" fmla="*/ 64 w 64"/>
                <a:gd name="T31" fmla="*/ 52 h 72"/>
                <a:gd name="T32" fmla="*/ 44 w 64"/>
                <a:gd name="T33"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72">
                  <a:moveTo>
                    <a:pt x="44" y="72"/>
                  </a:moveTo>
                  <a:cubicBezTo>
                    <a:pt x="0" y="72"/>
                    <a:pt x="0" y="72"/>
                    <a:pt x="0" y="72"/>
                  </a:cubicBezTo>
                  <a:cubicBezTo>
                    <a:pt x="0" y="64"/>
                    <a:pt x="0" y="64"/>
                    <a:pt x="0" y="64"/>
                  </a:cubicBezTo>
                  <a:cubicBezTo>
                    <a:pt x="44" y="64"/>
                    <a:pt x="44" y="64"/>
                    <a:pt x="44" y="64"/>
                  </a:cubicBezTo>
                  <a:cubicBezTo>
                    <a:pt x="51" y="64"/>
                    <a:pt x="56" y="59"/>
                    <a:pt x="56" y="52"/>
                  </a:cubicBezTo>
                  <a:cubicBezTo>
                    <a:pt x="56" y="45"/>
                    <a:pt x="51" y="40"/>
                    <a:pt x="44" y="40"/>
                  </a:cubicBezTo>
                  <a:cubicBezTo>
                    <a:pt x="20" y="40"/>
                    <a:pt x="20" y="40"/>
                    <a:pt x="20" y="40"/>
                  </a:cubicBezTo>
                  <a:cubicBezTo>
                    <a:pt x="9" y="40"/>
                    <a:pt x="0" y="31"/>
                    <a:pt x="0" y="20"/>
                  </a:cubicBezTo>
                  <a:cubicBezTo>
                    <a:pt x="0" y="9"/>
                    <a:pt x="9" y="0"/>
                    <a:pt x="20" y="0"/>
                  </a:cubicBezTo>
                  <a:cubicBezTo>
                    <a:pt x="40" y="0"/>
                    <a:pt x="40" y="0"/>
                    <a:pt x="40" y="0"/>
                  </a:cubicBezTo>
                  <a:cubicBezTo>
                    <a:pt x="40" y="8"/>
                    <a:pt x="40" y="8"/>
                    <a:pt x="40" y="8"/>
                  </a:cubicBezTo>
                  <a:cubicBezTo>
                    <a:pt x="20" y="8"/>
                    <a:pt x="20" y="8"/>
                    <a:pt x="20" y="8"/>
                  </a:cubicBezTo>
                  <a:cubicBezTo>
                    <a:pt x="13" y="8"/>
                    <a:pt x="8" y="13"/>
                    <a:pt x="8" y="20"/>
                  </a:cubicBezTo>
                  <a:cubicBezTo>
                    <a:pt x="8" y="27"/>
                    <a:pt x="13" y="32"/>
                    <a:pt x="20" y="32"/>
                  </a:cubicBezTo>
                  <a:cubicBezTo>
                    <a:pt x="44" y="32"/>
                    <a:pt x="44" y="32"/>
                    <a:pt x="44" y="32"/>
                  </a:cubicBezTo>
                  <a:cubicBezTo>
                    <a:pt x="55" y="32"/>
                    <a:pt x="64" y="41"/>
                    <a:pt x="64" y="52"/>
                  </a:cubicBezTo>
                  <a:cubicBezTo>
                    <a:pt x="64" y="63"/>
                    <a:pt x="55" y="72"/>
                    <a:pt x="44" y="7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6" name="Freeform 748"/>
            <p:cNvSpPr>
              <a:spLocks/>
            </p:cNvSpPr>
            <p:nvPr/>
          </p:nvSpPr>
          <p:spPr bwMode="auto">
            <a:xfrm>
              <a:off x="8293101" y="2562226"/>
              <a:ext cx="158750" cy="187325"/>
            </a:xfrm>
            <a:custGeom>
              <a:avLst/>
              <a:gdLst>
                <a:gd name="T0" fmla="*/ 88 w 88"/>
                <a:gd name="T1" fmla="*/ 104 h 104"/>
                <a:gd name="T2" fmla="*/ 36 w 88"/>
                <a:gd name="T3" fmla="*/ 104 h 104"/>
                <a:gd name="T4" fmla="*/ 16 w 88"/>
                <a:gd name="T5" fmla="*/ 84 h 104"/>
                <a:gd name="T6" fmla="*/ 36 w 88"/>
                <a:gd name="T7" fmla="*/ 64 h 104"/>
                <a:gd name="T8" fmla="*/ 52 w 88"/>
                <a:gd name="T9" fmla="*/ 64 h 104"/>
                <a:gd name="T10" fmla="*/ 64 w 88"/>
                <a:gd name="T11" fmla="*/ 52 h 104"/>
                <a:gd name="T12" fmla="*/ 52 w 88"/>
                <a:gd name="T13" fmla="*/ 40 h 104"/>
                <a:gd name="T14" fmla="*/ 20 w 88"/>
                <a:gd name="T15" fmla="*/ 40 h 104"/>
                <a:gd name="T16" fmla="*/ 0 w 88"/>
                <a:gd name="T17" fmla="*/ 20 h 104"/>
                <a:gd name="T18" fmla="*/ 20 w 88"/>
                <a:gd name="T19" fmla="*/ 0 h 104"/>
                <a:gd name="T20" fmla="*/ 72 w 88"/>
                <a:gd name="T21" fmla="*/ 0 h 104"/>
                <a:gd name="T22" fmla="*/ 72 w 88"/>
                <a:gd name="T23" fmla="*/ 8 h 104"/>
                <a:gd name="T24" fmla="*/ 20 w 88"/>
                <a:gd name="T25" fmla="*/ 8 h 104"/>
                <a:gd name="T26" fmla="*/ 8 w 88"/>
                <a:gd name="T27" fmla="*/ 20 h 104"/>
                <a:gd name="T28" fmla="*/ 20 w 88"/>
                <a:gd name="T29" fmla="*/ 32 h 104"/>
                <a:gd name="T30" fmla="*/ 52 w 88"/>
                <a:gd name="T31" fmla="*/ 32 h 104"/>
                <a:gd name="T32" fmla="*/ 72 w 88"/>
                <a:gd name="T33" fmla="*/ 52 h 104"/>
                <a:gd name="T34" fmla="*/ 52 w 88"/>
                <a:gd name="T35" fmla="*/ 72 h 104"/>
                <a:gd name="T36" fmla="*/ 36 w 88"/>
                <a:gd name="T37" fmla="*/ 72 h 104"/>
                <a:gd name="T38" fmla="*/ 24 w 88"/>
                <a:gd name="T39" fmla="*/ 84 h 104"/>
                <a:gd name="T40" fmla="*/ 36 w 88"/>
                <a:gd name="T41" fmla="*/ 96 h 104"/>
                <a:gd name="T42" fmla="*/ 88 w 88"/>
                <a:gd name="T43" fmla="*/ 96 h 104"/>
                <a:gd name="T44" fmla="*/ 88 w 88"/>
                <a:gd name="T45"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8" h="104">
                  <a:moveTo>
                    <a:pt x="88" y="104"/>
                  </a:moveTo>
                  <a:cubicBezTo>
                    <a:pt x="36" y="104"/>
                    <a:pt x="36" y="104"/>
                    <a:pt x="36" y="104"/>
                  </a:cubicBezTo>
                  <a:cubicBezTo>
                    <a:pt x="25" y="104"/>
                    <a:pt x="16" y="95"/>
                    <a:pt x="16" y="84"/>
                  </a:cubicBezTo>
                  <a:cubicBezTo>
                    <a:pt x="16" y="73"/>
                    <a:pt x="25" y="64"/>
                    <a:pt x="36" y="64"/>
                  </a:cubicBezTo>
                  <a:cubicBezTo>
                    <a:pt x="52" y="64"/>
                    <a:pt x="52" y="64"/>
                    <a:pt x="52" y="64"/>
                  </a:cubicBezTo>
                  <a:cubicBezTo>
                    <a:pt x="59" y="64"/>
                    <a:pt x="64" y="59"/>
                    <a:pt x="64" y="52"/>
                  </a:cubicBezTo>
                  <a:cubicBezTo>
                    <a:pt x="64" y="45"/>
                    <a:pt x="59" y="40"/>
                    <a:pt x="52" y="40"/>
                  </a:cubicBezTo>
                  <a:cubicBezTo>
                    <a:pt x="20" y="40"/>
                    <a:pt x="20" y="40"/>
                    <a:pt x="20" y="40"/>
                  </a:cubicBezTo>
                  <a:cubicBezTo>
                    <a:pt x="9" y="40"/>
                    <a:pt x="0" y="31"/>
                    <a:pt x="0" y="20"/>
                  </a:cubicBezTo>
                  <a:cubicBezTo>
                    <a:pt x="0" y="9"/>
                    <a:pt x="9" y="0"/>
                    <a:pt x="20" y="0"/>
                  </a:cubicBezTo>
                  <a:cubicBezTo>
                    <a:pt x="72" y="0"/>
                    <a:pt x="72" y="0"/>
                    <a:pt x="72" y="0"/>
                  </a:cubicBezTo>
                  <a:cubicBezTo>
                    <a:pt x="72" y="8"/>
                    <a:pt x="72" y="8"/>
                    <a:pt x="72" y="8"/>
                  </a:cubicBezTo>
                  <a:cubicBezTo>
                    <a:pt x="20" y="8"/>
                    <a:pt x="20" y="8"/>
                    <a:pt x="20" y="8"/>
                  </a:cubicBezTo>
                  <a:cubicBezTo>
                    <a:pt x="13" y="8"/>
                    <a:pt x="8" y="13"/>
                    <a:pt x="8" y="20"/>
                  </a:cubicBezTo>
                  <a:cubicBezTo>
                    <a:pt x="8" y="27"/>
                    <a:pt x="13" y="32"/>
                    <a:pt x="20" y="32"/>
                  </a:cubicBezTo>
                  <a:cubicBezTo>
                    <a:pt x="52" y="32"/>
                    <a:pt x="52" y="32"/>
                    <a:pt x="52" y="32"/>
                  </a:cubicBezTo>
                  <a:cubicBezTo>
                    <a:pt x="63" y="32"/>
                    <a:pt x="72" y="41"/>
                    <a:pt x="72" y="52"/>
                  </a:cubicBezTo>
                  <a:cubicBezTo>
                    <a:pt x="72" y="63"/>
                    <a:pt x="63" y="72"/>
                    <a:pt x="52" y="72"/>
                  </a:cubicBezTo>
                  <a:cubicBezTo>
                    <a:pt x="36" y="72"/>
                    <a:pt x="36" y="72"/>
                    <a:pt x="36" y="72"/>
                  </a:cubicBezTo>
                  <a:cubicBezTo>
                    <a:pt x="29" y="72"/>
                    <a:pt x="24" y="77"/>
                    <a:pt x="24" y="84"/>
                  </a:cubicBezTo>
                  <a:cubicBezTo>
                    <a:pt x="24" y="91"/>
                    <a:pt x="29" y="96"/>
                    <a:pt x="36" y="96"/>
                  </a:cubicBezTo>
                  <a:cubicBezTo>
                    <a:pt x="88" y="96"/>
                    <a:pt x="88" y="96"/>
                    <a:pt x="88" y="96"/>
                  </a:cubicBezTo>
                  <a:lnTo>
                    <a:pt x="88" y="10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7" name="Rectangle 749"/>
            <p:cNvSpPr>
              <a:spLocks noChangeArrowheads="1"/>
            </p:cNvSpPr>
            <p:nvPr/>
          </p:nvSpPr>
          <p:spPr bwMode="auto">
            <a:xfrm>
              <a:off x="8293101" y="2655889"/>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8" name="Rectangle 750"/>
            <p:cNvSpPr>
              <a:spLocks noChangeArrowheads="1"/>
            </p:cNvSpPr>
            <p:nvPr/>
          </p:nvSpPr>
          <p:spPr bwMode="auto">
            <a:xfrm>
              <a:off x="8142289" y="2627314"/>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9" name="Rectangle 751"/>
            <p:cNvSpPr>
              <a:spLocks noChangeArrowheads="1"/>
            </p:cNvSpPr>
            <p:nvPr/>
          </p:nvSpPr>
          <p:spPr bwMode="auto">
            <a:xfrm>
              <a:off x="8077201" y="250507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0" name="Rectangle 752"/>
            <p:cNvSpPr>
              <a:spLocks noChangeArrowheads="1"/>
            </p:cNvSpPr>
            <p:nvPr/>
          </p:nvSpPr>
          <p:spPr bwMode="auto">
            <a:xfrm>
              <a:off x="7991476" y="2678114"/>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1" name="Rectangle 753"/>
            <p:cNvSpPr>
              <a:spLocks noChangeArrowheads="1"/>
            </p:cNvSpPr>
            <p:nvPr/>
          </p:nvSpPr>
          <p:spPr bwMode="auto">
            <a:xfrm>
              <a:off x="8343901" y="2519364"/>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2" name="Rectangle 754"/>
            <p:cNvSpPr>
              <a:spLocks noChangeArrowheads="1"/>
            </p:cNvSpPr>
            <p:nvPr/>
          </p:nvSpPr>
          <p:spPr bwMode="auto">
            <a:xfrm>
              <a:off x="8437564" y="2562226"/>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3" name="Rectangle 755"/>
            <p:cNvSpPr>
              <a:spLocks noChangeArrowheads="1"/>
            </p:cNvSpPr>
            <p:nvPr/>
          </p:nvSpPr>
          <p:spPr bwMode="auto">
            <a:xfrm>
              <a:off x="8386764" y="2389189"/>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4" name="Rectangle 756"/>
            <p:cNvSpPr>
              <a:spLocks noChangeArrowheads="1"/>
            </p:cNvSpPr>
            <p:nvPr/>
          </p:nvSpPr>
          <p:spPr bwMode="auto">
            <a:xfrm>
              <a:off x="8386764" y="2360614"/>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65" name="Group 564"/>
          <p:cNvGrpSpPr/>
          <p:nvPr/>
        </p:nvGrpSpPr>
        <p:grpSpPr>
          <a:xfrm>
            <a:off x="621366" y="3364042"/>
            <a:ext cx="460375" cy="461963"/>
            <a:chOff x="685801" y="2422525"/>
            <a:chExt cx="460375" cy="461963"/>
          </a:xfrm>
        </p:grpSpPr>
        <p:sp>
          <p:nvSpPr>
            <p:cNvPr id="566" name="Rectangle 273"/>
            <p:cNvSpPr>
              <a:spLocks noChangeArrowheads="1"/>
            </p:cNvSpPr>
            <p:nvPr/>
          </p:nvSpPr>
          <p:spPr bwMode="auto">
            <a:xfrm>
              <a:off x="714376" y="2422525"/>
              <a:ext cx="14288" cy="46196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7" name="Rectangle 274"/>
            <p:cNvSpPr>
              <a:spLocks noChangeArrowheads="1"/>
            </p:cNvSpPr>
            <p:nvPr/>
          </p:nvSpPr>
          <p:spPr bwMode="auto">
            <a:xfrm>
              <a:off x="685801" y="2840037"/>
              <a:ext cx="4603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8" name="Freeform 275"/>
            <p:cNvSpPr>
              <a:spLocks/>
            </p:cNvSpPr>
            <p:nvPr/>
          </p:nvSpPr>
          <p:spPr bwMode="auto">
            <a:xfrm>
              <a:off x="760414" y="2698750"/>
              <a:ext cx="53975" cy="53975"/>
            </a:xfrm>
            <a:custGeom>
              <a:avLst/>
              <a:gdLst>
                <a:gd name="T0" fmla="*/ 6 w 34"/>
                <a:gd name="T1" fmla="*/ 34 h 34"/>
                <a:gd name="T2" fmla="*/ 0 w 34"/>
                <a:gd name="T3" fmla="*/ 27 h 34"/>
                <a:gd name="T4" fmla="*/ 27 w 34"/>
                <a:gd name="T5" fmla="*/ 0 h 34"/>
                <a:gd name="T6" fmla="*/ 34 w 34"/>
                <a:gd name="T7" fmla="*/ 7 h 34"/>
                <a:gd name="T8" fmla="*/ 6 w 34"/>
                <a:gd name="T9" fmla="*/ 34 h 34"/>
              </a:gdLst>
              <a:ahLst/>
              <a:cxnLst>
                <a:cxn ang="0">
                  <a:pos x="T0" y="T1"/>
                </a:cxn>
                <a:cxn ang="0">
                  <a:pos x="T2" y="T3"/>
                </a:cxn>
                <a:cxn ang="0">
                  <a:pos x="T4" y="T5"/>
                </a:cxn>
                <a:cxn ang="0">
                  <a:pos x="T6" y="T7"/>
                </a:cxn>
                <a:cxn ang="0">
                  <a:pos x="T8" y="T9"/>
                </a:cxn>
              </a:cxnLst>
              <a:rect l="0" t="0" r="r" b="b"/>
              <a:pathLst>
                <a:path w="34" h="34">
                  <a:moveTo>
                    <a:pt x="6" y="34"/>
                  </a:moveTo>
                  <a:lnTo>
                    <a:pt x="0" y="27"/>
                  </a:lnTo>
                  <a:lnTo>
                    <a:pt x="27" y="0"/>
                  </a:lnTo>
                  <a:lnTo>
                    <a:pt x="34" y="7"/>
                  </a:lnTo>
                  <a:lnTo>
                    <a:pt x="6" y="3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9" name="Rectangle 276"/>
            <p:cNvSpPr>
              <a:spLocks noChangeArrowheads="1"/>
            </p:cNvSpPr>
            <p:nvPr/>
          </p:nvSpPr>
          <p:spPr bwMode="auto">
            <a:xfrm>
              <a:off x="74295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0" name="Rectangle 277"/>
            <p:cNvSpPr>
              <a:spLocks noChangeArrowheads="1"/>
            </p:cNvSpPr>
            <p:nvPr/>
          </p:nvSpPr>
          <p:spPr bwMode="auto">
            <a:xfrm>
              <a:off x="77311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1" name="Rectangle 278"/>
            <p:cNvSpPr>
              <a:spLocks noChangeArrowheads="1"/>
            </p:cNvSpPr>
            <p:nvPr/>
          </p:nvSpPr>
          <p:spPr bwMode="auto">
            <a:xfrm>
              <a:off x="80168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2" name="Rectangle 279"/>
            <p:cNvSpPr>
              <a:spLocks noChangeArrowheads="1"/>
            </p:cNvSpPr>
            <p:nvPr/>
          </p:nvSpPr>
          <p:spPr bwMode="auto">
            <a:xfrm>
              <a:off x="83026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3" name="Rectangle 280"/>
            <p:cNvSpPr>
              <a:spLocks noChangeArrowheads="1"/>
            </p:cNvSpPr>
            <p:nvPr/>
          </p:nvSpPr>
          <p:spPr bwMode="auto">
            <a:xfrm>
              <a:off x="85883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4" name="Rectangle 281"/>
            <p:cNvSpPr>
              <a:spLocks noChangeArrowheads="1"/>
            </p:cNvSpPr>
            <p:nvPr/>
          </p:nvSpPr>
          <p:spPr bwMode="auto">
            <a:xfrm>
              <a:off x="88741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5" name="Rectangle 282"/>
            <p:cNvSpPr>
              <a:spLocks noChangeArrowheads="1"/>
            </p:cNvSpPr>
            <p:nvPr/>
          </p:nvSpPr>
          <p:spPr bwMode="auto">
            <a:xfrm>
              <a:off x="915989"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5" name="Rectangle 283"/>
            <p:cNvSpPr>
              <a:spLocks noChangeArrowheads="1"/>
            </p:cNvSpPr>
            <p:nvPr/>
          </p:nvSpPr>
          <p:spPr bwMode="auto">
            <a:xfrm>
              <a:off x="944564"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6" name="Rectangle 284"/>
            <p:cNvSpPr>
              <a:spLocks noChangeArrowheads="1"/>
            </p:cNvSpPr>
            <p:nvPr/>
          </p:nvSpPr>
          <p:spPr bwMode="auto">
            <a:xfrm>
              <a:off x="97472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7" name="Rectangle 285"/>
            <p:cNvSpPr>
              <a:spLocks noChangeArrowheads="1"/>
            </p:cNvSpPr>
            <p:nvPr/>
          </p:nvSpPr>
          <p:spPr bwMode="auto">
            <a:xfrm>
              <a:off x="100330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8" name="Rectangle 286"/>
            <p:cNvSpPr>
              <a:spLocks noChangeArrowheads="1"/>
            </p:cNvSpPr>
            <p:nvPr/>
          </p:nvSpPr>
          <p:spPr bwMode="auto">
            <a:xfrm>
              <a:off x="103187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9" name="Rectangle 287"/>
            <p:cNvSpPr>
              <a:spLocks noChangeArrowheads="1"/>
            </p:cNvSpPr>
            <p:nvPr/>
          </p:nvSpPr>
          <p:spPr bwMode="auto">
            <a:xfrm>
              <a:off x="106045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0" name="Rectangle 288"/>
            <p:cNvSpPr>
              <a:spLocks noChangeArrowheads="1"/>
            </p:cNvSpPr>
            <p:nvPr/>
          </p:nvSpPr>
          <p:spPr bwMode="auto">
            <a:xfrm>
              <a:off x="1089026"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1" name="Rectangle 289"/>
            <p:cNvSpPr>
              <a:spLocks noChangeArrowheads="1"/>
            </p:cNvSpPr>
            <p:nvPr/>
          </p:nvSpPr>
          <p:spPr bwMode="auto">
            <a:xfrm>
              <a:off x="1117601" y="2811462"/>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2" name="Freeform 290"/>
            <p:cNvSpPr>
              <a:spLocks/>
            </p:cNvSpPr>
            <p:nvPr/>
          </p:nvSpPr>
          <p:spPr bwMode="auto">
            <a:xfrm>
              <a:off x="846139" y="2482850"/>
              <a:ext cx="284163" cy="182563"/>
            </a:xfrm>
            <a:custGeom>
              <a:avLst/>
              <a:gdLst>
                <a:gd name="T0" fmla="*/ 7 w 179"/>
                <a:gd name="T1" fmla="*/ 115 h 115"/>
                <a:gd name="T2" fmla="*/ 0 w 179"/>
                <a:gd name="T3" fmla="*/ 108 h 115"/>
                <a:gd name="T4" fmla="*/ 25 w 179"/>
                <a:gd name="T5" fmla="*/ 85 h 115"/>
                <a:gd name="T6" fmla="*/ 88 w 179"/>
                <a:gd name="T7" fmla="*/ 85 h 115"/>
                <a:gd name="T8" fmla="*/ 172 w 179"/>
                <a:gd name="T9" fmla="*/ 0 h 115"/>
                <a:gd name="T10" fmla="*/ 179 w 179"/>
                <a:gd name="T11" fmla="*/ 6 h 115"/>
                <a:gd name="T12" fmla="*/ 92 w 179"/>
                <a:gd name="T13" fmla="*/ 94 h 115"/>
                <a:gd name="T14" fmla="*/ 28 w 179"/>
                <a:gd name="T15" fmla="*/ 94 h 115"/>
                <a:gd name="T16" fmla="*/ 7 w 179"/>
                <a:gd name="T1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115">
                  <a:moveTo>
                    <a:pt x="7" y="115"/>
                  </a:moveTo>
                  <a:lnTo>
                    <a:pt x="0" y="108"/>
                  </a:lnTo>
                  <a:lnTo>
                    <a:pt x="25" y="85"/>
                  </a:lnTo>
                  <a:lnTo>
                    <a:pt x="88" y="85"/>
                  </a:lnTo>
                  <a:lnTo>
                    <a:pt x="172" y="0"/>
                  </a:lnTo>
                  <a:lnTo>
                    <a:pt x="179" y="6"/>
                  </a:lnTo>
                  <a:lnTo>
                    <a:pt x="92" y="94"/>
                  </a:lnTo>
                  <a:lnTo>
                    <a:pt x="28" y="94"/>
                  </a:lnTo>
                  <a:lnTo>
                    <a:pt x="7" y="11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4" name="Freeform 291"/>
            <p:cNvSpPr>
              <a:spLocks/>
            </p:cNvSpPr>
            <p:nvPr/>
          </p:nvSpPr>
          <p:spPr bwMode="auto">
            <a:xfrm>
              <a:off x="757239" y="2493962"/>
              <a:ext cx="273050" cy="63500"/>
            </a:xfrm>
            <a:custGeom>
              <a:avLst/>
              <a:gdLst>
                <a:gd name="T0" fmla="*/ 165 w 172"/>
                <a:gd name="T1" fmla="*/ 40 h 40"/>
                <a:gd name="T2" fmla="*/ 135 w 172"/>
                <a:gd name="T3" fmla="*/ 10 h 40"/>
                <a:gd name="T4" fmla="*/ 116 w 172"/>
                <a:gd name="T5" fmla="*/ 10 h 40"/>
                <a:gd name="T6" fmla="*/ 87 w 172"/>
                <a:gd name="T7" fmla="*/ 39 h 40"/>
                <a:gd name="T8" fmla="*/ 58 w 172"/>
                <a:gd name="T9" fmla="*/ 10 h 40"/>
                <a:gd name="T10" fmla="*/ 0 w 172"/>
                <a:gd name="T11" fmla="*/ 10 h 40"/>
                <a:gd name="T12" fmla="*/ 0 w 172"/>
                <a:gd name="T13" fmla="*/ 0 h 40"/>
                <a:gd name="T14" fmla="*/ 62 w 172"/>
                <a:gd name="T15" fmla="*/ 0 h 40"/>
                <a:gd name="T16" fmla="*/ 87 w 172"/>
                <a:gd name="T17" fmla="*/ 25 h 40"/>
                <a:gd name="T18" fmla="*/ 113 w 172"/>
                <a:gd name="T19" fmla="*/ 0 h 40"/>
                <a:gd name="T20" fmla="*/ 139 w 172"/>
                <a:gd name="T21" fmla="*/ 0 h 40"/>
                <a:gd name="T22" fmla="*/ 172 w 172"/>
                <a:gd name="T23" fmla="*/ 33 h 40"/>
                <a:gd name="T24" fmla="*/ 165 w 172"/>
                <a:gd name="T25"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40">
                  <a:moveTo>
                    <a:pt x="165" y="40"/>
                  </a:moveTo>
                  <a:lnTo>
                    <a:pt x="135" y="10"/>
                  </a:lnTo>
                  <a:lnTo>
                    <a:pt x="116" y="10"/>
                  </a:lnTo>
                  <a:lnTo>
                    <a:pt x="87" y="39"/>
                  </a:lnTo>
                  <a:lnTo>
                    <a:pt x="58" y="10"/>
                  </a:lnTo>
                  <a:lnTo>
                    <a:pt x="0" y="10"/>
                  </a:lnTo>
                  <a:lnTo>
                    <a:pt x="0" y="0"/>
                  </a:lnTo>
                  <a:lnTo>
                    <a:pt x="62" y="0"/>
                  </a:lnTo>
                  <a:lnTo>
                    <a:pt x="87" y="25"/>
                  </a:lnTo>
                  <a:lnTo>
                    <a:pt x="113" y="0"/>
                  </a:lnTo>
                  <a:lnTo>
                    <a:pt x="139" y="0"/>
                  </a:lnTo>
                  <a:lnTo>
                    <a:pt x="172" y="33"/>
                  </a:lnTo>
                  <a:lnTo>
                    <a:pt x="165" y="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5" name="Freeform 292"/>
            <p:cNvSpPr>
              <a:spLocks/>
            </p:cNvSpPr>
            <p:nvPr/>
          </p:nvSpPr>
          <p:spPr bwMode="auto">
            <a:xfrm>
              <a:off x="1055689" y="2582862"/>
              <a:ext cx="74613" cy="76200"/>
            </a:xfrm>
            <a:custGeom>
              <a:avLst/>
              <a:gdLst>
                <a:gd name="T0" fmla="*/ 40 w 47"/>
                <a:gd name="T1" fmla="*/ 48 h 48"/>
                <a:gd name="T2" fmla="*/ 0 w 47"/>
                <a:gd name="T3" fmla="*/ 7 h 48"/>
                <a:gd name="T4" fmla="*/ 6 w 47"/>
                <a:gd name="T5" fmla="*/ 0 h 48"/>
                <a:gd name="T6" fmla="*/ 47 w 47"/>
                <a:gd name="T7" fmla="*/ 41 h 48"/>
                <a:gd name="T8" fmla="*/ 40 w 47"/>
                <a:gd name="T9" fmla="*/ 48 h 48"/>
              </a:gdLst>
              <a:ahLst/>
              <a:cxnLst>
                <a:cxn ang="0">
                  <a:pos x="T0" y="T1"/>
                </a:cxn>
                <a:cxn ang="0">
                  <a:pos x="T2" y="T3"/>
                </a:cxn>
                <a:cxn ang="0">
                  <a:pos x="T4" y="T5"/>
                </a:cxn>
                <a:cxn ang="0">
                  <a:pos x="T6" y="T7"/>
                </a:cxn>
                <a:cxn ang="0">
                  <a:pos x="T8" y="T9"/>
                </a:cxn>
              </a:cxnLst>
              <a:rect l="0" t="0" r="r" b="b"/>
              <a:pathLst>
                <a:path w="47" h="48">
                  <a:moveTo>
                    <a:pt x="40" y="48"/>
                  </a:moveTo>
                  <a:lnTo>
                    <a:pt x="0" y="7"/>
                  </a:lnTo>
                  <a:lnTo>
                    <a:pt x="6" y="0"/>
                  </a:lnTo>
                  <a:lnTo>
                    <a:pt x="47" y="41"/>
                  </a:lnTo>
                  <a:lnTo>
                    <a:pt x="40"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7" name="Freeform 293"/>
            <p:cNvSpPr>
              <a:spLocks/>
            </p:cNvSpPr>
            <p:nvPr/>
          </p:nvSpPr>
          <p:spPr bwMode="auto">
            <a:xfrm>
              <a:off x="1089026" y="2617787"/>
              <a:ext cx="42863" cy="42863"/>
            </a:xfrm>
            <a:custGeom>
              <a:avLst/>
              <a:gdLst>
                <a:gd name="T0" fmla="*/ 27 w 27"/>
                <a:gd name="T1" fmla="*/ 27 h 27"/>
                <a:gd name="T2" fmla="*/ 0 w 27"/>
                <a:gd name="T3" fmla="*/ 27 h 27"/>
                <a:gd name="T4" fmla="*/ 0 w 27"/>
                <a:gd name="T5" fmla="*/ 18 h 27"/>
                <a:gd name="T6" fmla="*/ 18 w 27"/>
                <a:gd name="T7" fmla="*/ 18 h 27"/>
                <a:gd name="T8" fmla="*/ 18 w 27"/>
                <a:gd name="T9" fmla="*/ 0 h 27"/>
                <a:gd name="T10" fmla="*/ 27 w 27"/>
                <a:gd name="T11" fmla="*/ 0 h 27"/>
                <a:gd name="T12" fmla="*/ 27 w 27"/>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27" h="27">
                  <a:moveTo>
                    <a:pt x="27" y="27"/>
                  </a:moveTo>
                  <a:lnTo>
                    <a:pt x="0" y="27"/>
                  </a:lnTo>
                  <a:lnTo>
                    <a:pt x="0" y="18"/>
                  </a:lnTo>
                  <a:lnTo>
                    <a:pt x="18" y="18"/>
                  </a:lnTo>
                  <a:lnTo>
                    <a:pt x="18" y="0"/>
                  </a:lnTo>
                  <a:lnTo>
                    <a:pt x="27" y="0"/>
                  </a:lnTo>
                  <a:lnTo>
                    <a:pt x="27" y="2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8" name="Freeform 294"/>
            <p:cNvSpPr>
              <a:spLocks/>
            </p:cNvSpPr>
            <p:nvPr/>
          </p:nvSpPr>
          <p:spPr bwMode="auto">
            <a:xfrm>
              <a:off x="1089026" y="2479675"/>
              <a:ext cx="42863" cy="44450"/>
            </a:xfrm>
            <a:custGeom>
              <a:avLst/>
              <a:gdLst>
                <a:gd name="T0" fmla="*/ 27 w 27"/>
                <a:gd name="T1" fmla="*/ 28 h 28"/>
                <a:gd name="T2" fmla="*/ 18 w 27"/>
                <a:gd name="T3" fmla="*/ 28 h 28"/>
                <a:gd name="T4" fmla="*/ 18 w 27"/>
                <a:gd name="T5" fmla="*/ 9 h 28"/>
                <a:gd name="T6" fmla="*/ 0 w 27"/>
                <a:gd name="T7" fmla="*/ 9 h 28"/>
                <a:gd name="T8" fmla="*/ 0 w 27"/>
                <a:gd name="T9" fmla="*/ 0 h 28"/>
                <a:gd name="T10" fmla="*/ 27 w 27"/>
                <a:gd name="T11" fmla="*/ 0 h 28"/>
                <a:gd name="T12" fmla="*/ 27 w 2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7" h="28">
                  <a:moveTo>
                    <a:pt x="27" y="28"/>
                  </a:moveTo>
                  <a:lnTo>
                    <a:pt x="18" y="28"/>
                  </a:lnTo>
                  <a:lnTo>
                    <a:pt x="18" y="9"/>
                  </a:lnTo>
                  <a:lnTo>
                    <a:pt x="0" y="9"/>
                  </a:lnTo>
                  <a:lnTo>
                    <a:pt x="0" y="0"/>
                  </a:lnTo>
                  <a:lnTo>
                    <a:pt x="27" y="0"/>
                  </a:lnTo>
                  <a:lnTo>
                    <a:pt x="27"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9" name="Freeform 295"/>
            <p:cNvSpPr>
              <a:spLocks/>
            </p:cNvSpPr>
            <p:nvPr/>
          </p:nvSpPr>
          <p:spPr bwMode="auto">
            <a:xfrm>
              <a:off x="1090614" y="2705100"/>
              <a:ext cx="46038" cy="68263"/>
            </a:xfrm>
            <a:custGeom>
              <a:avLst/>
              <a:gdLst>
                <a:gd name="T0" fmla="*/ 7 w 29"/>
                <a:gd name="T1" fmla="*/ 43 h 43"/>
                <a:gd name="T2" fmla="*/ 0 w 29"/>
                <a:gd name="T3" fmla="*/ 37 h 43"/>
                <a:gd name="T4" fmla="*/ 16 w 29"/>
                <a:gd name="T5" fmla="*/ 22 h 43"/>
                <a:gd name="T6" fmla="*/ 0 w 29"/>
                <a:gd name="T7" fmla="*/ 7 h 43"/>
                <a:gd name="T8" fmla="*/ 7 w 29"/>
                <a:gd name="T9" fmla="*/ 0 h 43"/>
                <a:gd name="T10" fmla="*/ 29 w 29"/>
                <a:gd name="T11" fmla="*/ 22 h 43"/>
                <a:gd name="T12" fmla="*/ 7 w 29"/>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29" h="43">
                  <a:moveTo>
                    <a:pt x="7" y="43"/>
                  </a:moveTo>
                  <a:lnTo>
                    <a:pt x="0" y="37"/>
                  </a:lnTo>
                  <a:lnTo>
                    <a:pt x="16" y="22"/>
                  </a:lnTo>
                  <a:lnTo>
                    <a:pt x="0" y="7"/>
                  </a:lnTo>
                  <a:lnTo>
                    <a:pt x="7" y="0"/>
                  </a:lnTo>
                  <a:lnTo>
                    <a:pt x="29" y="22"/>
                  </a:lnTo>
                  <a:lnTo>
                    <a:pt x="7"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0" name="Freeform 296"/>
            <p:cNvSpPr>
              <a:spLocks/>
            </p:cNvSpPr>
            <p:nvPr/>
          </p:nvSpPr>
          <p:spPr bwMode="auto">
            <a:xfrm>
              <a:off x="760414" y="2611437"/>
              <a:ext cx="365125" cy="153988"/>
            </a:xfrm>
            <a:custGeom>
              <a:avLst/>
              <a:gdLst>
                <a:gd name="T0" fmla="*/ 89 w 230"/>
                <a:gd name="T1" fmla="*/ 97 h 97"/>
                <a:gd name="T2" fmla="*/ 0 w 230"/>
                <a:gd name="T3" fmla="*/ 7 h 97"/>
                <a:gd name="T4" fmla="*/ 6 w 230"/>
                <a:gd name="T5" fmla="*/ 0 h 97"/>
                <a:gd name="T6" fmla="*/ 89 w 230"/>
                <a:gd name="T7" fmla="*/ 83 h 97"/>
                <a:gd name="T8" fmla="*/ 125 w 230"/>
                <a:gd name="T9" fmla="*/ 47 h 97"/>
                <a:gd name="T10" fmla="*/ 155 w 230"/>
                <a:gd name="T11" fmla="*/ 76 h 97"/>
                <a:gd name="T12" fmla="*/ 230 w 230"/>
                <a:gd name="T13" fmla="*/ 76 h 97"/>
                <a:gd name="T14" fmla="*/ 230 w 230"/>
                <a:gd name="T15" fmla="*/ 85 h 97"/>
                <a:gd name="T16" fmla="*/ 152 w 230"/>
                <a:gd name="T17" fmla="*/ 85 h 97"/>
                <a:gd name="T18" fmla="*/ 125 w 230"/>
                <a:gd name="T19" fmla="*/ 60 h 97"/>
                <a:gd name="T20" fmla="*/ 89 w 230"/>
                <a:gd name="T21"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97">
                  <a:moveTo>
                    <a:pt x="89" y="97"/>
                  </a:moveTo>
                  <a:lnTo>
                    <a:pt x="0" y="7"/>
                  </a:lnTo>
                  <a:lnTo>
                    <a:pt x="6" y="0"/>
                  </a:lnTo>
                  <a:lnTo>
                    <a:pt x="89" y="83"/>
                  </a:lnTo>
                  <a:lnTo>
                    <a:pt x="125" y="47"/>
                  </a:lnTo>
                  <a:lnTo>
                    <a:pt x="155" y="76"/>
                  </a:lnTo>
                  <a:lnTo>
                    <a:pt x="230" y="76"/>
                  </a:lnTo>
                  <a:lnTo>
                    <a:pt x="230" y="85"/>
                  </a:lnTo>
                  <a:lnTo>
                    <a:pt x="152" y="85"/>
                  </a:lnTo>
                  <a:lnTo>
                    <a:pt x="125" y="60"/>
                  </a:lnTo>
                  <a:lnTo>
                    <a:pt x="89" y="9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661" name="Group 660"/>
          <p:cNvGrpSpPr/>
          <p:nvPr/>
        </p:nvGrpSpPr>
        <p:grpSpPr>
          <a:xfrm>
            <a:off x="8387682" y="4194398"/>
            <a:ext cx="461963" cy="461962"/>
            <a:chOff x="6365876" y="3133726"/>
            <a:chExt cx="461963" cy="461962"/>
          </a:xfrm>
        </p:grpSpPr>
        <p:sp>
          <p:nvSpPr>
            <p:cNvPr id="662" name="Rectangle 588"/>
            <p:cNvSpPr>
              <a:spLocks noChangeArrowheads="1"/>
            </p:cNvSpPr>
            <p:nvPr/>
          </p:nvSpPr>
          <p:spPr bwMode="auto">
            <a:xfrm>
              <a:off x="6416676"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3" name="Freeform 589"/>
            <p:cNvSpPr>
              <a:spLocks/>
            </p:cNvSpPr>
            <p:nvPr/>
          </p:nvSpPr>
          <p:spPr bwMode="auto">
            <a:xfrm>
              <a:off x="6434138" y="3265488"/>
              <a:ext cx="101600" cy="68262"/>
            </a:xfrm>
            <a:custGeom>
              <a:avLst/>
              <a:gdLst>
                <a:gd name="T0" fmla="*/ 59 w 64"/>
                <a:gd name="T1" fmla="*/ 43 h 43"/>
                <a:gd name="T2" fmla="*/ 0 w 64"/>
                <a:gd name="T3" fmla="*/ 7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7"/>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4" name="Freeform 590"/>
            <p:cNvSpPr>
              <a:spLocks noEditPoints="1"/>
            </p:cNvSpPr>
            <p:nvPr/>
          </p:nvSpPr>
          <p:spPr bwMode="auto">
            <a:xfrm>
              <a:off x="6394451" y="32353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3" name="Freeform 591"/>
            <p:cNvSpPr>
              <a:spLocks noEditPoints="1"/>
            </p:cNvSpPr>
            <p:nvPr/>
          </p:nvSpPr>
          <p:spPr bwMode="auto">
            <a:xfrm>
              <a:off x="6467476"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4" name="Freeform 592"/>
            <p:cNvSpPr>
              <a:spLocks noEditPoints="1"/>
            </p:cNvSpPr>
            <p:nvPr/>
          </p:nvSpPr>
          <p:spPr bwMode="auto">
            <a:xfrm>
              <a:off x="6669088" y="3162301"/>
              <a:ext cx="57150"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5" name="Freeform 593"/>
            <p:cNvSpPr>
              <a:spLocks noEditPoints="1"/>
            </p:cNvSpPr>
            <p:nvPr/>
          </p:nvSpPr>
          <p:spPr bwMode="auto">
            <a:xfrm>
              <a:off x="6365876"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6" name="Freeform 594"/>
            <p:cNvSpPr>
              <a:spLocks/>
            </p:cNvSpPr>
            <p:nvPr/>
          </p:nvSpPr>
          <p:spPr bwMode="auto">
            <a:xfrm>
              <a:off x="6434138" y="3395663"/>
              <a:ext cx="101600" cy="68262"/>
            </a:xfrm>
            <a:custGeom>
              <a:avLst/>
              <a:gdLst>
                <a:gd name="T0" fmla="*/ 5 w 64"/>
                <a:gd name="T1" fmla="*/ 43 h 43"/>
                <a:gd name="T2" fmla="*/ 0 w 64"/>
                <a:gd name="T3" fmla="*/ 36 h 43"/>
                <a:gd name="T4" fmla="*/ 59 w 64"/>
                <a:gd name="T5" fmla="*/ 0 h 43"/>
                <a:gd name="T6" fmla="*/ 64 w 64"/>
                <a:gd name="T7" fmla="*/ 6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6"/>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7" name="Freeform 595"/>
            <p:cNvSpPr>
              <a:spLocks noEditPoints="1"/>
            </p:cNvSpPr>
            <p:nvPr/>
          </p:nvSpPr>
          <p:spPr bwMode="auto">
            <a:xfrm>
              <a:off x="6394451" y="3436938"/>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8" name="Rectangle 596"/>
            <p:cNvSpPr>
              <a:spLocks noChangeArrowheads="1"/>
            </p:cNvSpPr>
            <p:nvPr/>
          </p:nvSpPr>
          <p:spPr bwMode="auto">
            <a:xfrm>
              <a:off x="6589713" y="3184526"/>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9" name="Freeform 597"/>
            <p:cNvSpPr>
              <a:spLocks/>
            </p:cNvSpPr>
            <p:nvPr/>
          </p:nvSpPr>
          <p:spPr bwMode="auto">
            <a:xfrm>
              <a:off x="6627813" y="3203576"/>
              <a:ext cx="68263" cy="100012"/>
            </a:xfrm>
            <a:custGeom>
              <a:avLst/>
              <a:gdLst>
                <a:gd name="T0" fmla="*/ 8 w 43"/>
                <a:gd name="T1" fmla="*/ 63 h 63"/>
                <a:gd name="T2" fmla="*/ 0 w 43"/>
                <a:gd name="T3" fmla="*/ 58 h 63"/>
                <a:gd name="T4" fmla="*/ 35 w 43"/>
                <a:gd name="T5" fmla="*/ 0 h 63"/>
                <a:gd name="T6" fmla="*/ 43 w 43"/>
                <a:gd name="T7" fmla="*/ 5 h 63"/>
                <a:gd name="T8" fmla="*/ 8 w 43"/>
                <a:gd name="T9" fmla="*/ 63 h 63"/>
              </a:gdLst>
              <a:ahLst/>
              <a:cxnLst>
                <a:cxn ang="0">
                  <a:pos x="T0" y="T1"/>
                </a:cxn>
                <a:cxn ang="0">
                  <a:pos x="T2" y="T3"/>
                </a:cxn>
                <a:cxn ang="0">
                  <a:pos x="T4" y="T5"/>
                </a:cxn>
                <a:cxn ang="0">
                  <a:pos x="T6" y="T7"/>
                </a:cxn>
                <a:cxn ang="0">
                  <a:pos x="T8" y="T9"/>
                </a:cxn>
              </a:cxnLst>
              <a:rect l="0" t="0" r="r" b="b"/>
              <a:pathLst>
                <a:path w="43" h="63">
                  <a:moveTo>
                    <a:pt x="8" y="63"/>
                  </a:moveTo>
                  <a:lnTo>
                    <a:pt x="0" y="58"/>
                  </a:lnTo>
                  <a:lnTo>
                    <a:pt x="35" y="0"/>
                  </a:lnTo>
                  <a:lnTo>
                    <a:pt x="43" y="5"/>
                  </a:lnTo>
                  <a:lnTo>
                    <a:pt x="8"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0" name="Freeform 598"/>
            <p:cNvSpPr>
              <a:spLocks/>
            </p:cNvSpPr>
            <p:nvPr/>
          </p:nvSpPr>
          <p:spPr bwMode="auto">
            <a:xfrm>
              <a:off x="6496051" y="3203576"/>
              <a:ext cx="71438" cy="100012"/>
            </a:xfrm>
            <a:custGeom>
              <a:avLst/>
              <a:gdLst>
                <a:gd name="T0" fmla="*/ 37 w 45"/>
                <a:gd name="T1" fmla="*/ 63 h 63"/>
                <a:gd name="T2" fmla="*/ 0 w 45"/>
                <a:gd name="T3" fmla="*/ 5 h 63"/>
                <a:gd name="T4" fmla="*/ 8 w 45"/>
                <a:gd name="T5" fmla="*/ 0 h 63"/>
                <a:gd name="T6" fmla="*/ 45 w 45"/>
                <a:gd name="T7" fmla="*/ 58 h 63"/>
                <a:gd name="T8" fmla="*/ 37 w 45"/>
                <a:gd name="T9" fmla="*/ 63 h 63"/>
              </a:gdLst>
              <a:ahLst/>
              <a:cxnLst>
                <a:cxn ang="0">
                  <a:pos x="T0" y="T1"/>
                </a:cxn>
                <a:cxn ang="0">
                  <a:pos x="T2" y="T3"/>
                </a:cxn>
                <a:cxn ang="0">
                  <a:pos x="T4" y="T5"/>
                </a:cxn>
                <a:cxn ang="0">
                  <a:pos x="T6" y="T7"/>
                </a:cxn>
                <a:cxn ang="0">
                  <a:pos x="T8" y="T9"/>
                </a:cxn>
              </a:cxnLst>
              <a:rect l="0" t="0" r="r" b="b"/>
              <a:pathLst>
                <a:path w="45" h="63">
                  <a:moveTo>
                    <a:pt x="37" y="63"/>
                  </a:moveTo>
                  <a:lnTo>
                    <a:pt x="0" y="5"/>
                  </a:lnTo>
                  <a:lnTo>
                    <a:pt x="8" y="0"/>
                  </a:lnTo>
                  <a:lnTo>
                    <a:pt x="45" y="58"/>
                  </a:lnTo>
                  <a:lnTo>
                    <a:pt x="37" y="6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1" name="Freeform 599"/>
            <p:cNvSpPr>
              <a:spLocks/>
            </p:cNvSpPr>
            <p:nvPr/>
          </p:nvSpPr>
          <p:spPr bwMode="auto">
            <a:xfrm>
              <a:off x="6657976" y="3395663"/>
              <a:ext cx="101600" cy="68262"/>
            </a:xfrm>
            <a:custGeom>
              <a:avLst/>
              <a:gdLst>
                <a:gd name="T0" fmla="*/ 59 w 64"/>
                <a:gd name="T1" fmla="*/ 43 h 43"/>
                <a:gd name="T2" fmla="*/ 0 w 64"/>
                <a:gd name="T3" fmla="*/ 6 h 43"/>
                <a:gd name="T4" fmla="*/ 5 w 64"/>
                <a:gd name="T5" fmla="*/ 0 h 43"/>
                <a:gd name="T6" fmla="*/ 64 w 64"/>
                <a:gd name="T7" fmla="*/ 36 h 43"/>
                <a:gd name="T8" fmla="*/ 59 w 64"/>
                <a:gd name="T9" fmla="*/ 43 h 43"/>
              </a:gdLst>
              <a:ahLst/>
              <a:cxnLst>
                <a:cxn ang="0">
                  <a:pos x="T0" y="T1"/>
                </a:cxn>
                <a:cxn ang="0">
                  <a:pos x="T2" y="T3"/>
                </a:cxn>
                <a:cxn ang="0">
                  <a:pos x="T4" y="T5"/>
                </a:cxn>
                <a:cxn ang="0">
                  <a:pos x="T6" y="T7"/>
                </a:cxn>
                <a:cxn ang="0">
                  <a:pos x="T8" y="T9"/>
                </a:cxn>
              </a:cxnLst>
              <a:rect l="0" t="0" r="r" b="b"/>
              <a:pathLst>
                <a:path w="64" h="43">
                  <a:moveTo>
                    <a:pt x="59" y="43"/>
                  </a:moveTo>
                  <a:lnTo>
                    <a:pt x="0" y="6"/>
                  </a:lnTo>
                  <a:lnTo>
                    <a:pt x="5" y="0"/>
                  </a:lnTo>
                  <a:lnTo>
                    <a:pt x="64" y="36"/>
                  </a:lnTo>
                  <a:lnTo>
                    <a:pt x="59"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2" name="Freeform 600"/>
            <p:cNvSpPr>
              <a:spLocks noEditPoints="1"/>
            </p:cNvSpPr>
            <p:nvPr/>
          </p:nvSpPr>
          <p:spPr bwMode="auto">
            <a:xfrm>
              <a:off x="6740526" y="343693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3" name="Rectangle 601"/>
            <p:cNvSpPr>
              <a:spLocks noChangeArrowheads="1"/>
            </p:cNvSpPr>
            <p:nvPr/>
          </p:nvSpPr>
          <p:spPr bwMode="auto">
            <a:xfrm>
              <a:off x="6669088" y="3357563"/>
              <a:ext cx="1079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4" name="Freeform 602"/>
            <p:cNvSpPr>
              <a:spLocks/>
            </p:cNvSpPr>
            <p:nvPr/>
          </p:nvSpPr>
          <p:spPr bwMode="auto">
            <a:xfrm>
              <a:off x="6657976" y="3265488"/>
              <a:ext cx="101600" cy="68262"/>
            </a:xfrm>
            <a:custGeom>
              <a:avLst/>
              <a:gdLst>
                <a:gd name="T0" fmla="*/ 5 w 64"/>
                <a:gd name="T1" fmla="*/ 43 h 43"/>
                <a:gd name="T2" fmla="*/ 0 w 64"/>
                <a:gd name="T3" fmla="*/ 36 h 43"/>
                <a:gd name="T4" fmla="*/ 59 w 64"/>
                <a:gd name="T5" fmla="*/ 0 h 43"/>
                <a:gd name="T6" fmla="*/ 64 w 64"/>
                <a:gd name="T7" fmla="*/ 7 h 43"/>
                <a:gd name="T8" fmla="*/ 5 w 64"/>
                <a:gd name="T9" fmla="*/ 43 h 43"/>
              </a:gdLst>
              <a:ahLst/>
              <a:cxnLst>
                <a:cxn ang="0">
                  <a:pos x="T0" y="T1"/>
                </a:cxn>
                <a:cxn ang="0">
                  <a:pos x="T2" y="T3"/>
                </a:cxn>
                <a:cxn ang="0">
                  <a:pos x="T4" y="T5"/>
                </a:cxn>
                <a:cxn ang="0">
                  <a:pos x="T6" y="T7"/>
                </a:cxn>
                <a:cxn ang="0">
                  <a:pos x="T8" y="T9"/>
                </a:cxn>
              </a:cxnLst>
              <a:rect l="0" t="0" r="r" b="b"/>
              <a:pathLst>
                <a:path w="64" h="43">
                  <a:moveTo>
                    <a:pt x="5" y="43"/>
                  </a:moveTo>
                  <a:lnTo>
                    <a:pt x="0" y="36"/>
                  </a:lnTo>
                  <a:lnTo>
                    <a:pt x="59" y="0"/>
                  </a:lnTo>
                  <a:lnTo>
                    <a:pt x="64" y="7"/>
                  </a:lnTo>
                  <a:lnTo>
                    <a:pt x="5" y="4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5" name="Freeform 603"/>
            <p:cNvSpPr>
              <a:spLocks noEditPoints="1"/>
            </p:cNvSpPr>
            <p:nvPr/>
          </p:nvSpPr>
          <p:spPr bwMode="auto">
            <a:xfrm>
              <a:off x="6740526" y="3235326"/>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6" name="Freeform 604"/>
            <p:cNvSpPr>
              <a:spLocks noEditPoints="1"/>
            </p:cNvSpPr>
            <p:nvPr/>
          </p:nvSpPr>
          <p:spPr bwMode="auto">
            <a:xfrm>
              <a:off x="6567488" y="3133726"/>
              <a:ext cx="58738"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7" name="Freeform 605"/>
            <p:cNvSpPr>
              <a:spLocks noEditPoints="1"/>
            </p:cNvSpPr>
            <p:nvPr/>
          </p:nvSpPr>
          <p:spPr bwMode="auto">
            <a:xfrm>
              <a:off x="6769101" y="3335338"/>
              <a:ext cx="58738" cy="5873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8" name="Rectangle 606"/>
            <p:cNvSpPr>
              <a:spLocks noChangeArrowheads="1"/>
            </p:cNvSpPr>
            <p:nvPr/>
          </p:nvSpPr>
          <p:spPr bwMode="auto">
            <a:xfrm>
              <a:off x="6589713" y="3471863"/>
              <a:ext cx="14288"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9" name="Rectangle 608"/>
            <p:cNvSpPr>
              <a:spLocks noChangeArrowheads="1"/>
            </p:cNvSpPr>
            <p:nvPr/>
          </p:nvSpPr>
          <p:spPr bwMode="auto">
            <a:xfrm>
              <a:off x="6589713" y="3502025"/>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0" name="Rectangle 609"/>
            <p:cNvSpPr>
              <a:spLocks noChangeArrowheads="1"/>
            </p:cNvSpPr>
            <p:nvPr/>
          </p:nvSpPr>
          <p:spPr bwMode="auto">
            <a:xfrm>
              <a:off x="65389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1" name="Rectangle 610"/>
            <p:cNvSpPr>
              <a:spLocks noChangeArrowheads="1"/>
            </p:cNvSpPr>
            <p:nvPr/>
          </p:nvSpPr>
          <p:spPr bwMode="auto">
            <a:xfrm>
              <a:off x="6640513" y="3487738"/>
              <a:ext cx="14288" cy="1079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2" name="Freeform 611"/>
            <p:cNvSpPr>
              <a:spLocks noEditPoints="1"/>
            </p:cNvSpPr>
            <p:nvPr/>
          </p:nvSpPr>
          <p:spPr bwMode="auto">
            <a:xfrm>
              <a:off x="6553201" y="3321050"/>
              <a:ext cx="87313" cy="87312"/>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7"/>
                    <a:pt x="0" y="24"/>
                  </a:cubicBezTo>
                  <a:cubicBezTo>
                    <a:pt x="0" y="11"/>
                    <a:pt x="11" y="0"/>
                    <a:pt x="24" y="0"/>
                  </a:cubicBezTo>
                  <a:cubicBezTo>
                    <a:pt x="37" y="0"/>
                    <a:pt x="48" y="11"/>
                    <a:pt x="48" y="24"/>
                  </a:cubicBezTo>
                  <a:cubicBezTo>
                    <a:pt x="48" y="37"/>
                    <a:pt x="37" y="48"/>
                    <a:pt x="24" y="48"/>
                  </a:cubicBezTo>
                  <a:close/>
                  <a:moveTo>
                    <a:pt x="24" y="8"/>
                  </a:moveTo>
                  <a:cubicBezTo>
                    <a:pt x="15" y="8"/>
                    <a:pt x="8" y="15"/>
                    <a:pt x="8" y="24"/>
                  </a:cubicBezTo>
                  <a:cubicBezTo>
                    <a:pt x="8" y="33"/>
                    <a:pt x="15" y="40"/>
                    <a:pt x="24" y="40"/>
                  </a:cubicBezTo>
                  <a:cubicBezTo>
                    <a:pt x="33" y="40"/>
                    <a:pt x="40" y="33"/>
                    <a:pt x="40" y="24"/>
                  </a:cubicBezTo>
                  <a:cubicBezTo>
                    <a:pt x="40" y="15"/>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3" name="Freeform 612"/>
            <p:cNvSpPr>
              <a:spLocks/>
            </p:cNvSpPr>
            <p:nvPr/>
          </p:nvSpPr>
          <p:spPr bwMode="auto">
            <a:xfrm>
              <a:off x="6510338" y="3429000"/>
              <a:ext cx="173038" cy="166687"/>
            </a:xfrm>
            <a:custGeom>
              <a:avLst/>
              <a:gdLst>
                <a:gd name="T0" fmla="*/ 96 w 96"/>
                <a:gd name="T1" fmla="*/ 92 h 92"/>
                <a:gd name="T2" fmla="*/ 88 w 96"/>
                <a:gd name="T3" fmla="*/ 92 h 92"/>
                <a:gd name="T4" fmla="*/ 88 w 96"/>
                <a:gd name="T5" fmla="*/ 24 h 92"/>
                <a:gd name="T6" fmla="*/ 72 w 96"/>
                <a:gd name="T7" fmla="*/ 8 h 92"/>
                <a:gd name="T8" fmla="*/ 24 w 96"/>
                <a:gd name="T9" fmla="*/ 8 h 92"/>
                <a:gd name="T10" fmla="*/ 8 w 96"/>
                <a:gd name="T11" fmla="*/ 24 h 92"/>
                <a:gd name="T12" fmla="*/ 8 w 96"/>
                <a:gd name="T13" fmla="*/ 92 h 92"/>
                <a:gd name="T14" fmla="*/ 0 w 96"/>
                <a:gd name="T15" fmla="*/ 92 h 92"/>
                <a:gd name="T16" fmla="*/ 0 w 96"/>
                <a:gd name="T17" fmla="*/ 24 h 92"/>
                <a:gd name="T18" fmla="*/ 24 w 96"/>
                <a:gd name="T19" fmla="*/ 0 h 92"/>
                <a:gd name="T20" fmla="*/ 72 w 96"/>
                <a:gd name="T21" fmla="*/ 0 h 92"/>
                <a:gd name="T22" fmla="*/ 96 w 96"/>
                <a:gd name="T23" fmla="*/ 24 h 92"/>
                <a:gd name="T24" fmla="*/ 96 w 96"/>
                <a:gd name="T25"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92">
                  <a:moveTo>
                    <a:pt x="96" y="92"/>
                  </a:moveTo>
                  <a:cubicBezTo>
                    <a:pt x="88" y="92"/>
                    <a:pt x="88" y="92"/>
                    <a:pt x="88" y="92"/>
                  </a:cubicBezTo>
                  <a:cubicBezTo>
                    <a:pt x="88" y="24"/>
                    <a:pt x="88" y="24"/>
                    <a:pt x="88" y="24"/>
                  </a:cubicBezTo>
                  <a:cubicBezTo>
                    <a:pt x="88" y="15"/>
                    <a:pt x="81" y="8"/>
                    <a:pt x="72" y="8"/>
                  </a:cubicBezTo>
                  <a:cubicBezTo>
                    <a:pt x="24" y="8"/>
                    <a:pt x="24" y="8"/>
                    <a:pt x="24" y="8"/>
                  </a:cubicBezTo>
                  <a:cubicBezTo>
                    <a:pt x="15" y="8"/>
                    <a:pt x="8" y="15"/>
                    <a:pt x="8" y="24"/>
                  </a:cubicBezTo>
                  <a:cubicBezTo>
                    <a:pt x="8" y="92"/>
                    <a:pt x="8" y="92"/>
                    <a:pt x="8" y="92"/>
                  </a:cubicBezTo>
                  <a:cubicBezTo>
                    <a:pt x="0" y="92"/>
                    <a:pt x="0" y="92"/>
                    <a:pt x="0" y="92"/>
                  </a:cubicBezTo>
                  <a:cubicBezTo>
                    <a:pt x="0" y="24"/>
                    <a:pt x="0" y="24"/>
                    <a:pt x="0" y="24"/>
                  </a:cubicBezTo>
                  <a:cubicBezTo>
                    <a:pt x="0" y="11"/>
                    <a:pt x="11" y="0"/>
                    <a:pt x="24" y="0"/>
                  </a:cubicBezTo>
                  <a:cubicBezTo>
                    <a:pt x="72" y="0"/>
                    <a:pt x="72" y="0"/>
                    <a:pt x="72" y="0"/>
                  </a:cubicBezTo>
                  <a:cubicBezTo>
                    <a:pt x="85" y="0"/>
                    <a:pt x="96" y="11"/>
                    <a:pt x="96" y="24"/>
                  </a:cubicBezTo>
                  <a:lnTo>
                    <a:pt x="96" y="9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714" name="Group 713"/>
          <p:cNvGrpSpPr/>
          <p:nvPr/>
        </p:nvGrpSpPr>
        <p:grpSpPr>
          <a:xfrm>
            <a:off x="641366" y="4125561"/>
            <a:ext cx="460375" cy="461963"/>
            <a:chOff x="2300288" y="3140075"/>
            <a:chExt cx="460375" cy="461963"/>
          </a:xfrm>
        </p:grpSpPr>
        <p:sp>
          <p:nvSpPr>
            <p:cNvPr id="715" name="Rectangle 203"/>
            <p:cNvSpPr>
              <a:spLocks noChangeArrowheads="1"/>
            </p:cNvSpPr>
            <p:nvPr/>
          </p:nvSpPr>
          <p:spPr bwMode="auto">
            <a:xfrm>
              <a:off x="2501901" y="3508375"/>
              <a:ext cx="222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6" name="Freeform 204"/>
            <p:cNvSpPr>
              <a:spLocks/>
            </p:cNvSpPr>
            <p:nvPr/>
          </p:nvSpPr>
          <p:spPr bwMode="auto">
            <a:xfrm>
              <a:off x="2516188" y="3325813"/>
              <a:ext cx="136525" cy="276225"/>
            </a:xfrm>
            <a:custGeom>
              <a:avLst/>
              <a:gdLst>
                <a:gd name="T0" fmla="*/ 8 w 76"/>
                <a:gd name="T1" fmla="*/ 153 h 153"/>
                <a:gd name="T2" fmla="*/ 0 w 76"/>
                <a:gd name="T3" fmla="*/ 153 h 153"/>
                <a:gd name="T4" fmla="*/ 0 w 76"/>
                <a:gd name="T5" fmla="*/ 105 h 153"/>
                <a:gd name="T6" fmla="*/ 4 w 76"/>
                <a:gd name="T7" fmla="*/ 101 h 153"/>
                <a:gd name="T8" fmla="*/ 28 w 76"/>
                <a:gd name="T9" fmla="*/ 101 h 153"/>
                <a:gd name="T10" fmla="*/ 48 w 76"/>
                <a:gd name="T11" fmla="*/ 81 h 153"/>
                <a:gd name="T12" fmla="*/ 48 w 76"/>
                <a:gd name="T13" fmla="*/ 45 h 153"/>
                <a:gd name="T14" fmla="*/ 52 w 76"/>
                <a:gd name="T15" fmla="*/ 41 h 153"/>
                <a:gd name="T16" fmla="*/ 68 w 76"/>
                <a:gd name="T17" fmla="*/ 41 h 153"/>
                <a:gd name="T18" fmla="*/ 68 w 76"/>
                <a:gd name="T19" fmla="*/ 38 h 153"/>
                <a:gd name="T20" fmla="*/ 57 w 76"/>
                <a:gd name="T21" fmla="*/ 2 h 153"/>
                <a:gd name="T22" fmla="*/ 64 w 76"/>
                <a:gd name="T23" fmla="*/ 0 h 153"/>
                <a:gd name="T24" fmla="*/ 76 w 76"/>
                <a:gd name="T25" fmla="*/ 36 h 153"/>
                <a:gd name="T26" fmla="*/ 76 w 76"/>
                <a:gd name="T27" fmla="*/ 37 h 153"/>
                <a:gd name="T28" fmla="*/ 76 w 76"/>
                <a:gd name="T29" fmla="*/ 45 h 153"/>
                <a:gd name="T30" fmla="*/ 72 w 76"/>
                <a:gd name="T31" fmla="*/ 49 h 153"/>
                <a:gd name="T32" fmla="*/ 56 w 76"/>
                <a:gd name="T33" fmla="*/ 49 h 153"/>
                <a:gd name="T34" fmla="*/ 56 w 76"/>
                <a:gd name="T35" fmla="*/ 81 h 153"/>
                <a:gd name="T36" fmla="*/ 28 w 76"/>
                <a:gd name="T37" fmla="*/ 109 h 153"/>
                <a:gd name="T38" fmla="*/ 8 w 76"/>
                <a:gd name="T39" fmla="*/ 109 h 153"/>
                <a:gd name="T40" fmla="*/ 8 w 76"/>
                <a:gd name="T41"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53">
                  <a:moveTo>
                    <a:pt x="8" y="153"/>
                  </a:moveTo>
                  <a:cubicBezTo>
                    <a:pt x="0" y="153"/>
                    <a:pt x="0" y="153"/>
                    <a:pt x="0" y="153"/>
                  </a:cubicBezTo>
                  <a:cubicBezTo>
                    <a:pt x="0" y="105"/>
                    <a:pt x="0" y="105"/>
                    <a:pt x="0" y="105"/>
                  </a:cubicBezTo>
                  <a:cubicBezTo>
                    <a:pt x="0" y="103"/>
                    <a:pt x="2" y="101"/>
                    <a:pt x="4" y="101"/>
                  </a:cubicBezTo>
                  <a:cubicBezTo>
                    <a:pt x="28" y="101"/>
                    <a:pt x="28" y="101"/>
                    <a:pt x="28" y="101"/>
                  </a:cubicBezTo>
                  <a:cubicBezTo>
                    <a:pt x="39" y="101"/>
                    <a:pt x="48" y="92"/>
                    <a:pt x="48" y="81"/>
                  </a:cubicBezTo>
                  <a:cubicBezTo>
                    <a:pt x="48" y="45"/>
                    <a:pt x="48" y="45"/>
                    <a:pt x="48" y="45"/>
                  </a:cubicBezTo>
                  <a:cubicBezTo>
                    <a:pt x="48" y="43"/>
                    <a:pt x="50" y="41"/>
                    <a:pt x="52" y="41"/>
                  </a:cubicBezTo>
                  <a:cubicBezTo>
                    <a:pt x="68" y="41"/>
                    <a:pt x="68" y="41"/>
                    <a:pt x="68" y="41"/>
                  </a:cubicBezTo>
                  <a:cubicBezTo>
                    <a:pt x="68" y="38"/>
                    <a:pt x="68" y="38"/>
                    <a:pt x="68" y="38"/>
                  </a:cubicBezTo>
                  <a:cubicBezTo>
                    <a:pt x="57" y="2"/>
                    <a:pt x="57" y="2"/>
                    <a:pt x="57" y="2"/>
                  </a:cubicBezTo>
                  <a:cubicBezTo>
                    <a:pt x="64" y="0"/>
                    <a:pt x="64" y="0"/>
                    <a:pt x="64" y="0"/>
                  </a:cubicBezTo>
                  <a:cubicBezTo>
                    <a:pt x="76" y="36"/>
                    <a:pt x="76" y="36"/>
                    <a:pt x="76" y="36"/>
                  </a:cubicBezTo>
                  <a:cubicBezTo>
                    <a:pt x="76" y="36"/>
                    <a:pt x="76" y="37"/>
                    <a:pt x="76" y="37"/>
                  </a:cubicBezTo>
                  <a:cubicBezTo>
                    <a:pt x="76" y="45"/>
                    <a:pt x="76" y="45"/>
                    <a:pt x="76" y="45"/>
                  </a:cubicBezTo>
                  <a:cubicBezTo>
                    <a:pt x="76" y="47"/>
                    <a:pt x="75" y="49"/>
                    <a:pt x="72" y="49"/>
                  </a:cubicBezTo>
                  <a:cubicBezTo>
                    <a:pt x="56" y="49"/>
                    <a:pt x="56" y="49"/>
                    <a:pt x="56" y="49"/>
                  </a:cubicBezTo>
                  <a:cubicBezTo>
                    <a:pt x="56" y="81"/>
                    <a:pt x="56" y="81"/>
                    <a:pt x="56" y="81"/>
                  </a:cubicBezTo>
                  <a:cubicBezTo>
                    <a:pt x="56" y="96"/>
                    <a:pt x="44" y="109"/>
                    <a:pt x="28" y="109"/>
                  </a:cubicBezTo>
                  <a:cubicBezTo>
                    <a:pt x="8" y="109"/>
                    <a:pt x="8" y="109"/>
                    <a:pt x="8" y="109"/>
                  </a:cubicBezTo>
                  <a:lnTo>
                    <a:pt x="8" y="153"/>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7" name="Freeform 206"/>
            <p:cNvSpPr>
              <a:spLocks/>
            </p:cNvSpPr>
            <p:nvPr/>
          </p:nvSpPr>
          <p:spPr bwMode="auto">
            <a:xfrm>
              <a:off x="2300288" y="3140075"/>
              <a:ext cx="312738" cy="461963"/>
            </a:xfrm>
            <a:custGeom>
              <a:avLst/>
              <a:gdLst>
                <a:gd name="T0" fmla="*/ 40 w 174"/>
                <a:gd name="T1" fmla="*/ 256 h 256"/>
                <a:gd name="T2" fmla="*/ 32 w 174"/>
                <a:gd name="T3" fmla="*/ 256 h 256"/>
                <a:gd name="T4" fmla="*/ 32 w 174"/>
                <a:gd name="T5" fmla="*/ 208 h 256"/>
                <a:gd name="T6" fmla="*/ 18 w 174"/>
                <a:gd name="T7" fmla="*/ 154 h 256"/>
                <a:gd name="T8" fmla="*/ 0 w 174"/>
                <a:gd name="T9" fmla="*/ 88 h 256"/>
                <a:gd name="T10" fmla="*/ 88 w 174"/>
                <a:gd name="T11" fmla="*/ 0 h 256"/>
                <a:gd name="T12" fmla="*/ 174 w 174"/>
                <a:gd name="T13" fmla="*/ 68 h 256"/>
                <a:gd name="T14" fmla="*/ 166 w 174"/>
                <a:gd name="T15" fmla="*/ 70 h 256"/>
                <a:gd name="T16" fmla="*/ 88 w 174"/>
                <a:gd name="T17" fmla="*/ 8 h 256"/>
                <a:gd name="T18" fmla="*/ 8 w 174"/>
                <a:gd name="T19" fmla="*/ 88 h 256"/>
                <a:gd name="T20" fmla="*/ 25 w 174"/>
                <a:gd name="T21" fmla="*/ 151 h 256"/>
                <a:gd name="T22" fmla="*/ 40 w 174"/>
                <a:gd name="T23" fmla="*/ 208 h 256"/>
                <a:gd name="T24" fmla="*/ 40 w 174"/>
                <a:gd name="T25"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56">
                  <a:moveTo>
                    <a:pt x="40" y="256"/>
                  </a:moveTo>
                  <a:cubicBezTo>
                    <a:pt x="32" y="256"/>
                    <a:pt x="32" y="256"/>
                    <a:pt x="32" y="256"/>
                  </a:cubicBezTo>
                  <a:cubicBezTo>
                    <a:pt x="32" y="208"/>
                    <a:pt x="32" y="208"/>
                    <a:pt x="32" y="208"/>
                  </a:cubicBezTo>
                  <a:cubicBezTo>
                    <a:pt x="32" y="190"/>
                    <a:pt x="25" y="172"/>
                    <a:pt x="18" y="154"/>
                  </a:cubicBezTo>
                  <a:cubicBezTo>
                    <a:pt x="9" y="134"/>
                    <a:pt x="0" y="113"/>
                    <a:pt x="0" y="88"/>
                  </a:cubicBezTo>
                  <a:cubicBezTo>
                    <a:pt x="0" y="39"/>
                    <a:pt x="40" y="0"/>
                    <a:pt x="88" y="0"/>
                  </a:cubicBezTo>
                  <a:cubicBezTo>
                    <a:pt x="130" y="0"/>
                    <a:pt x="165" y="28"/>
                    <a:pt x="174" y="68"/>
                  </a:cubicBezTo>
                  <a:cubicBezTo>
                    <a:pt x="166" y="70"/>
                    <a:pt x="166" y="70"/>
                    <a:pt x="166" y="70"/>
                  </a:cubicBezTo>
                  <a:cubicBezTo>
                    <a:pt x="158" y="34"/>
                    <a:pt x="126" y="8"/>
                    <a:pt x="88" y="8"/>
                  </a:cubicBezTo>
                  <a:cubicBezTo>
                    <a:pt x="44" y="8"/>
                    <a:pt x="8" y="44"/>
                    <a:pt x="8" y="88"/>
                  </a:cubicBezTo>
                  <a:cubicBezTo>
                    <a:pt x="8" y="111"/>
                    <a:pt x="17" y="131"/>
                    <a:pt x="25" y="151"/>
                  </a:cubicBezTo>
                  <a:cubicBezTo>
                    <a:pt x="33" y="170"/>
                    <a:pt x="40" y="188"/>
                    <a:pt x="40" y="208"/>
                  </a:cubicBezTo>
                  <a:lnTo>
                    <a:pt x="40"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8" name="Freeform 207"/>
            <p:cNvSpPr>
              <a:spLocks/>
            </p:cNvSpPr>
            <p:nvPr/>
          </p:nvSpPr>
          <p:spPr bwMode="auto">
            <a:xfrm>
              <a:off x="2430463" y="3140075"/>
              <a:ext cx="268288" cy="166688"/>
            </a:xfrm>
            <a:custGeom>
              <a:avLst/>
              <a:gdLst>
                <a:gd name="T0" fmla="*/ 108 w 149"/>
                <a:gd name="T1" fmla="*/ 92 h 92"/>
                <a:gd name="T2" fmla="*/ 0 w 149"/>
                <a:gd name="T3" fmla="*/ 92 h 92"/>
                <a:gd name="T4" fmla="*/ 0 w 149"/>
                <a:gd name="T5" fmla="*/ 84 h 92"/>
                <a:gd name="T6" fmla="*/ 108 w 149"/>
                <a:gd name="T7" fmla="*/ 84 h 92"/>
                <a:gd name="T8" fmla="*/ 135 w 149"/>
                <a:gd name="T9" fmla="*/ 75 h 92"/>
                <a:gd name="T10" fmla="*/ 140 w 149"/>
                <a:gd name="T11" fmla="*/ 53 h 92"/>
                <a:gd name="T12" fmla="*/ 129 w 149"/>
                <a:gd name="T13" fmla="*/ 31 h 92"/>
                <a:gd name="T14" fmla="*/ 76 w 149"/>
                <a:gd name="T15" fmla="*/ 8 h 92"/>
                <a:gd name="T16" fmla="*/ 48 w 149"/>
                <a:gd name="T17" fmla="*/ 13 h 92"/>
                <a:gd name="T18" fmla="*/ 45 w 149"/>
                <a:gd name="T19" fmla="*/ 6 h 92"/>
                <a:gd name="T20" fmla="*/ 76 w 149"/>
                <a:gd name="T21" fmla="*/ 0 h 92"/>
                <a:gd name="T22" fmla="*/ 135 w 149"/>
                <a:gd name="T23" fmla="*/ 25 h 92"/>
                <a:gd name="T24" fmla="*/ 148 w 149"/>
                <a:gd name="T25" fmla="*/ 51 h 92"/>
                <a:gd name="T26" fmla="*/ 141 w 149"/>
                <a:gd name="T27" fmla="*/ 80 h 92"/>
                <a:gd name="T28" fmla="*/ 108 w 149"/>
                <a:gd name="T2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9" h="92">
                  <a:moveTo>
                    <a:pt x="108" y="92"/>
                  </a:moveTo>
                  <a:cubicBezTo>
                    <a:pt x="0" y="92"/>
                    <a:pt x="0" y="92"/>
                    <a:pt x="0" y="92"/>
                  </a:cubicBezTo>
                  <a:cubicBezTo>
                    <a:pt x="0" y="84"/>
                    <a:pt x="0" y="84"/>
                    <a:pt x="0" y="84"/>
                  </a:cubicBezTo>
                  <a:cubicBezTo>
                    <a:pt x="108" y="84"/>
                    <a:pt x="108" y="84"/>
                    <a:pt x="108" y="84"/>
                  </a:cubicBezTo>
                  <a:cubicBezTo>
                    <a:pt x="121" y="84"/>
                    <a:pt x="129" y="81"/>
                    <a:pt x="135" y="75"/>
                  </a:cubicBezTo>
                  <a:cubicBezTo>
                    <a:pt x="141" y="68"/>
                    <a:pt x="141" y="58"/>
                    <a:pt x="140" y="53"/>
                  </a:cubicBezTo>
                  <a:cubicBezTo>
                    <a:pt x="139" y="43"/>
                    <a:pt x="133" y="35"/>
                    <a:pt x="129" y="31"/>
                  </a:cubicBezTo>
                  <a:cubicBezTo>
                    <a:pt x="114" y="15"/>
                    <a:pt x="96" y="8"/>
                    <a:pt x="76" y="8"/>
                  </a:cubicBezTo>
                  <a:cubicBezTo>
                    <a:pt x="66" y="8"/>
                    <a:pt x="57" y="10"/>
                    <a:pt x="48" y="13"/>
                  </a:cubicBezTo>
                  <a:cubicBezTo>
                    <a:pt x="45" y="6"/>
                    <a:pt x="45" y="6"/>
                    <a:pt x="45" y="6"/>
                  </a:cubicBezTo>
                  <a:cubicBezTo>
                    <a:pt x="55" y="2"/>
                    <a:pt x="65" y="0"/>
                    <a:pt x="76" y="0"/>
                  </a:cubicBezTo>
                  <a:cubicBezTo>
                    <a:pt x="99" y="0"/>
                    <a:pt x="118" y="8"/>
                    <a:pt x="135" y="25"/>
                  </a:cubicBezTo>
                  <a:cubicBezTo>
                    <a:pt x="140" y="30"/>
                    <a:pt x="147" y="40"/>
                    <a:pt x="148" y="51"/>
                  </a:cubicBezTo>
                  <a:cubicBezTo>
                    <a:pt x="149" y="58"/>
                    <a:pt x="149" y="70"/>
                    <a:pt x="141" y="80"/>
                  </a:cubicBezTo>
                  <a:cubicBezTo>
                    <a:pt x="134" y="88"/>
                    <a:pt x="123" y="92"/>
                    <a:pt x="108" y="9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9" name="Freeform 208"/>
            <p:cNvSpPr>
              <a:spLocks/>
            </p:cNvSpPr>
            <p:nvPr/>
          </p:nvSpPr>
          <p:spPr bwMode="auto">
            <a:xfrm>
              <a:off x="2416176" y="3257550"/>
              <a:ext cx="47625" cy="82550"/>
            </a:xfrm>
            <a:custGeom>
              <a:avLst/>
              <a:gdLst>
                <a:gd name="T0" fmla="*/ 21 w 27"/>
                <a:gd name="T1" fmla="*/ 46 h 46"/>
                <a:gd name="T2" fmla="*/ 1 w 27"/>
                <a:gd name="T3" fmla="*/ 26 h 46"/>
                <a:gd name="T4" fmla="*/ 1 w 27"/>
                <a:gd name="T5" fmla="*/ 20 h 46"/>
                <a:gd name="T6" fmla="*/ 21 w 27"/>
                <a:gd name="T7" fmla="*/ 0 h 46"/>
                <a:gd name="T8" fmla="*/ 27 w 27"/>
                <a:gd name="T9" fmla="*/ 6 h 46"/>
                <a:gd name="T10" fmla="*/ 10 w 27"/>
                <a:gd name="T11" fmla="*/ 23 h 46"/>
                <a:gd name="T12" fmla="*/ 27 w 27"/>
                <a:gd name="T13" fmla="*/ 40 h 46"/>
                <a:gd name="T14" fmla="*/ 21 w 27"/>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46">
                  <a:moveTo>
                    <a:pt x="21" y="46"/>
                  </a:moveTo>
                  <a:cubicBezTo>
                    <a:pt x="1" y="26"/>
                    <a:pt x="1" y="26"/>
                    <a:pt x="1" y="26"/>
                  </a:cubicBezTo>
                  <a:cubicBezTo>
                    <a:pt x="0" y="24"/>
                    <a:pt x="0" y="22"/>
                    <a:pt x="1" y="20"/>
                  </a:cubicBezTo>
                  <a:cubicBezTo>
                    <a:pt x="21" y="0"/>
                    <a:pt x="21" y="0"/>
                    <a:pt x="21" y="0"/>
                  </a:cubicBezTo>
                  <a:cubicBezTo>
                    <a:pt x="27" y="6"/>
                    <a:pt x="27" y="6"/>
                    <a:pt x="27" y="6"/>
                  </a:cubicBezTo>
                  <a:cubicBezTo>
                    <a:pt x="10" y="23"/>
                    <a:pt x="10" y="23"/>
                    <a:pt x="10" y="23"/>
                  </a:cubicBezTo>
                  <a:cubicBezTo>
                    <a:pt x="27" y="40"/>
                    <a:pt x="27" y="40"/>
                    <a:pt x="27" y="40"/>
                  </a:cubicBezTo>
                  <a:lnTo>
                    <a:pt x="21"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20" name="Freeform 209"/>
            <p:cNvSpPr>
              <a:spLocks/>
            </p:cNvSpPr>
            <p:nvPr/>
          </p:nvSpPr>
          <p:spPr bwMode="auto">
            <a:xfrm>
              <a:off x="2624138" y="3297238"/>
              <a:ext cx="136525" cy="304800"/>
            </a:xfrm>
            <a:custGeom>
              <a:avLst/>
              <a:gdLst>
                <a:gd name="T0" fmla="*/ 8 w 76"/>
                <a:gd name="T1" fmla="*/ 169 h 169"/>
                <a:gd name="T2" fmla="*/ 0 w 76"/>
                <a:gd name="T3" fmla="*/ 169 h 169"/>
                <a:gd name="T4" fmla="*/ 0 w 76"/>
                <a:gd name="T5" fmla="*/ 121 h 169"/>
                <a:gd name="T6" fmla="*/ 4 w 76"/>
                <a:gd name="T7" fmla="*/ 117 h 169"/>
                <a:gd name="T8" fmla="*/ 28 w 76"/>
                <a:gd name="T9" fmla="*/ 117 h 169"/>
                <a:gd name="T10" fmla="*/ 48 w 76"/>
                <a:gd name="T11" fmla="*/ 97 h 169"/>
                <a:gd name="T12" fmla="*/ 48 w 76"/>
                <a:gd name="T13" fmla="*/ 61 h 169"/>
                <a:gd name="T14" fmla="*/ 52 w 76"/>
                <a:gd name="T15" fmla="*/ 57 h 169"/>
                <a:gd name="T16" fmla="*/ 68 w 76"/>
                <a:gd name="T17" fmla="*/ 57 h 169"/>
                <a:gd name="T18" fmla="*/ 68 w 76"/>
                <a:gd name="T19" fmla="*/ 54 h 169"/>
                <a:gd name="T20" fmla="*/ 49 w 76"/>
                <a:gd name="T21" fmla="*/ 2 h 169"/>
                <a:gd name="T22" fmla="*/ 56 w 76"/>
                <a:gd name="T23" fmla="*/ 0 h 169"/>
                <a:gd name="T24" fmla="*/ 76 w 76"/>
                <a:gd name="T25" fmla="*/ 52 h 169"/>
                <a:gd name="T26" fmla="*/ 76 w 76"/>
                <a:gd name="T27" fmla="*/ 53 h 169"/>
                <a:gd name="T28" fmla="*/ 76 w 76"/>
                <a:gd name="T29" fmla="*/ 61 h 169"/>
                <a:gd name="T30" fmla="*/ 72 w 76"/>
                <a:gd name="T31" fmla="*/ 65 h 169"/>
                <a:gd name="T32" fmla="*/ 56 w 76"/>
                <a:gd name="T33" fmla="*/ 65 h 169"/>
                <a:gd name="T34" fmla="*/ 56 w 76"/>
                <a:gd name="T35" fmla="*/ 97 h 169"/>
                <a:gd name="T36" fmla="*/ 28 w 76"/>
                <a:gd name="T37" fmla="*/ 125 h 169"/>
                <a:gd name="T38" fmla="*/ 8 w 76"/>
                <a:gd name="T39" fmla="*/ 125 h 169"/>
                <a:gd name="T40" fmla="*/ 8 w 76"/>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69">
                  <a:moveTo>
                    <a:pt x="8" y="169"/>
                  </a:moveTo>
                  <a:cubicBezTo>
                    <a:pt x="0" y="169"/>
                    <a:pt x="0" y="169"/>
                    <a:pt x="0" y="169"/>
                  </a:cubicBezTo>
                  <a:cubicBezTo>
                    <a:pt x="0" y="121"/>
                    <a:pt x="0" y="121"/>
                    <a:pt x="0" y="121"/>
                  </a:cubicBezTo>
                  <a:cubicBezTo>
                    <a:pt x="0" y="119"/>
                    <a:pt x="2" y="117"/>
                    <a:pt x="4" y="117"/>
                  </a:cubicBezTo>
                  <a:cubicBezTo>
                    <a:pt x="28" y="117"/>
                    <a:pt x="28" y="117"/>
                    <a:pt x="28" y="117"/>
                  </a:cubicBezTo>
                  <a:cubicBezTo>
                    <a:pt x="39" y="117"/>
                    <a:pt x="48" y="108"/>
                    <a:pt x="48" y="97"/>
                  </a:cubicBezTo>
                  <a:cubicBezTo>
                    <a:pt x="48" y="61"/>
                    <a:pt x="48" y="61"/>
                    <a:pt x="48" y="61"/>
                  </a:cubicBezTo>
                  <a:cubicBezTo>
                    <a:pt x="48" y="59"/>
                    <a:pt x="50" y="57"/>
                    <a:pt x="52" y="57"/>
                  </a:cubicBezTo>
                  <a:cubicBezTo>
                    <a:pt x="68" y="57"/>
                    <a:pt x="68" y="57"/>
                    <a:pt x="68" y="57"/>
                  </a:cubicBezTo>
                  <a:cubicBezTo>
                    <a:pt x="68" y="54"/>
                    <a:pt x="68" y="54"/>
                    <a:pt x="68" y="54"/>
                  </a:cubicBezTo>
                  <a:cubicBezTo>
                    <a:pt x="49" y="2"/>
                    <a:pt x="49" y="2"/>
                    <a:pt x="49" y="2"/>
                  </a:cubicBezTo>
                  <a:cubicBezTo>
                    <a:pt x="56" y="0"/>
                    <a:pt x="56" y="0"/>
                    <a:pt x="56" y="0"/>
                  </a:cubicBezTo>
                  <a:cubicBezTo>
                    <a:pt x="76" y="52"/>
                    <a:pt x="76" y="52"/>
                    <a:pt x="76" y="52"/>
                  </a:cubicBezTo>
                  <a:cubicBezTo>
                    <a:pt x="76" y="52"/>
                    <a:pt x="76" y="53"/>
                    <a:pt x="76" y="53"/>
                  </a:cubicBezTo>
                  <a:cubicBezTo>
                    <a:pt x="76" y="61"/>
                    <a:pt x="76" y="61"/>
                    <a:pt x="76" y="61"/>
                  </a:cubicBezTo>
                  <a:cubicBezTo>
                    <a:pt x="76" y="63"/>
                    <a:pt x="75" y="65"/>
                    <a:pt x="72" y="65"/>
                  </a:cubicBezTo>
                  <a:cubicBezTo>
                    <a:pt x="56" y="65"/>
                    <a:pt x="56" y="65"/>
                    <a:pt x="56" y="65"/>
                  </a:cubicBezTo>
                  <a:cubicBezTo>
                    <a:pt x="56" y="97"/>
                    <a:pt x="56" y="97"/>
                    <a:pt x="56" y="97"/>
                  </a:cubicBezTo>
                  <a:cubicBezTo>
                    <a:pt x="56" y="112"/>
                    <a:pt x="44" y="125"/>
                    <a:pt x="28" y="125"/>
                  </a:cubicBezTo>
                  <a:cubicBezTo>
                    <a:pt x="8" y="125"/>
                    <a:pt x="8" y="125"/>
                    <a:pt x="8" y="125"/>
                  </a:cubicBezTo>
                  <a:lnTo>
                    <a:pt x="8" y="16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21" name="Freeform 210"/>
            <p:cNvSpPr>
              <a:spLocks/>
            </p:cNvSpPr>
            <p:nvPr/>
          </p:nvSpPr>
          <p:spPr bwMode="auto">
            <a:xfrm>
              <a:off x="2343151" y="3190875"/>
              <a:ext cx="209550" cy="215900"/>
            </a:xfrm>
            <a:custGeom>
              <a:avLst/>
              <a:gdLst>
                <a:gd name="T0" fmla="*/ 60 w 116"/>
                <a:gd name="T1" fmla="*/ 120 h 120"/>
                <a:gd name="T2" fmla="*/ 0 w 116"/>
                <a:gd name="T3" fmla="*/ 60 h 120"/>
                <a:gd name="T4" fmla="*/ 60 w 116"/>
                <a:gd name="T5" fmla="*/ 0 h 120"/>
                <a:gd name="T6" fmla="*/ 116 w 116"/>
                <a:gd name="T7" fmla="*/ 39 h 120"/>
                <a:gd name="T8" fmla="*/ 109 w 116"/>
                <a:gd name="T9" fmla="*/ 41 h 120"/>
                <a:gd name="T10" fmla="*/ 60 w 116"/>
                <a:gd name="T11" fmla="*/ 8 h 120"/>
                <a:gd name="T12" fmla="*/ 8 w 116"/>
                <a:gd name="T13" fmla="*/ 60 h 120"/>
                <a:gd name="T14" fmla="*/ 60 w 116"/>
                <a:gd name="T15" fmla="*/ 112 h 120"/>
                <a:gd name="T16" fmla="*/ 109 w 116"/>
                <a:gd name="T17" fmla="*/ 79 h 120"/>
                <a:gd name="T18" fmla="*/ 116 w 116"/>
                <a:gd name="T19" fmla="*/ 81 h 120"/>
                <a:gd name="T20" fmla="*/ 60 w 116"/>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6" h="120">
                  <a:moveTo>
                    <a:pt x="60" y="120"/>
                  </a:moveTo>
                  <a:cubicBezTo>
                    <a:pt x="27" y="120"/>
                    <a:pt x="0" y="93"/>
                    <a:pt x="0" y="60"/>
                  </a:cubicBezTo>
                  <a:cubicBezTo>
                    <a:pt x="0" y="27"/>
                    <a:pt x="27" y="0"/>
                    <a:pt x="60" y="0"/>
                  </a:cubicBezTo>
                  <a:cubicBezTo>
                    <a:pt x="85" y="0"/>
                    <a:pt x="108" y="15"/>
                    <a:pt x="116" y="39"/>
                  </a:cubicBezTo>
                  <a:cubicBezTo>
                    <a:pt x="109" y="41"/>
                    <a:pt x="109" y="41"/>
                    <a:pt x="109" y="41"/>
                  </a:cubicBezTo>
                  <a:cubicBezTo>
                    <a:pt x="101" y="21"/>
                    <a:pt x="82" y="8"/>
                    <a:pt x="60" y="8"/>
                  </a:cubicBezTo>
                  <a:cubicBezTo>
                    <a:pt x="32" y="8"/>
                    <a:pt x="8" y="31"/>
                    <a:pt x="8" y="60"/>
                  </a:cubicBezTo>
                  <a:cubicBezTo>
                    <a:pt x="8" y="89"/>
                    <a:pt x="32" y="112"/>
                    <a:pt x="60" y="112"/>
                  </a:cubicBezTo>
                  <a:cubicBezTo>
                    <a:pt x="82" y="112"/>
                    <a:pt x="101" y="99"/>
                    <a:pt x="109" y="79"/>
                  </a:cubicBezTo>
                  <a:cubicBezTo>
                    <a:pt x="116" y="81"/>
                    <a:pt x="116" y="81"/>
                    <a:pt x="116" y="81"/>
                  </a:cubicBezTo>
                  <a:cubicBezTo>
                    <a:pt x="108" y="105"/>
                    <a:pt x="85" y="120"/>
                    <a:pt x="60" y="1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770" name="Group 769"/>
          <p:cNvGrpSpPr/>
          <p:nvPr/>
        </p:nvGrpSpPr>
        <p:grpSpPr>
          <a:xfrm>
            <a:off x="4608893" y="3310442"/>
            <a:ext cx="461963" cy="403225"/>
            <a:chOff x="1497014" y="2459038"/>
            <a:chExt cx="461963" cy="403225"/>
          </a:xfrm>
        </p:grpSpPr>
        <p:sp>
          <p:nvSpPr>
            <p:cNvPr id="771" name="Freeform 346"/>
            <p:cNvSpPr>
              <a:spLocks/>
            </p:cNvSpPr>
            <p:nvPr/>
          </p:nvSpPr>
          <p:spPr bwMode="auto">
            <a:xfrm>
              <a:off x="1778001" y="2781300"/>
              <a:ext cx="36513" cy="76200"/>
            </a:xfrm>
            <a:custGeom>
              <a:avLst/>
              <a:gdLst>
                <a:gd name="T0" fmla="*/ 14 w 23"/>
                <a:gd name="T1" fmla="*/ 48 h 48"/>
                <a:gd name="T2" fmla="*/ 0 w 23"/>
                <a:gd name="T3" fmla="*/ 2 h 48"/>
                <a:gd name="T4" fmla="*/ 9 w 23"/>
                <a:gd name="T5" fmla="*/ 0 h 48"/>
                <a:gd name="T6" fmla="*/ 23 w 23"/>
                <a:gd name="T7" fmla="*/ 46 h 48"/>
                <a:gd name="T8" fmla="*/ 14 w 23"/>
                <a:gd name="T9" fmla="*/ 48 h 48"/>
              </a:gdLst>
              <a:ahLst/>
              <a:cxnLst>
                <a:cxn ang="0">
                  <a:pos x="T0" y="T1"/>
                </a:cxn>
                <a:cxn ang="0">
                  <a:pos x="T2" y="T3"/>
                </a:cxn>
                <a:cxn ang="0">
                  <a:pos x="T4" y="T5"/>
                </a:cxn>
                <a:cxn ang="0">
                  <a:pos x="T6" y="T7"/>
                </a:cxn>
                <a:cxn ang="0">
                  <a:pos x="T8" y="T9"/>
                </a:cxn>
              </a:cxnLst>
              <a:rect l="0" t="0" r="r" b="b"/>
              <a:pathLst>
                <a:path w="23" h="48">
                  <a:moveTo>
                    <a:pt x="14" y="48"/>
                  </a:moveTo>
                  <a:lnTo>
                    <a:pt x="0" y="2"/>
                  </a:lnTo>
                  <a:lnTo>
                    <a:pt x="9" y="0"/>
                  </a:lnTo>
                  <a:lnTo>
                    <a:pt x="23" y="46"/>
                  </a:lnTo>
                  <a:lnTo>
                    <a:pt x="14"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72" name="Rectangle 347"/>
            <p:cNvSpPr>
              <a:spLocks noChangeArrowheads="1"/>
            </p:cNvSpPr>
            <p:nvPr/>
          </p:nvSpPr>
          <p:spPr bwMode="auto">
            <a:xfrm>
              <a:off x="1757364" y="2847975"/>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73" name="Freeform 348"/>
            <p:cNvSpPr>
              <a:spLocks noEditPoints="1"/>
            </p:cNvSpPr>
            <p:nvPr/>
          </p:nvSpPr>
          <p:spPr bwMode="auto">
            <a:xfrm>
              <a:off x="1497014" y="2501900"/>
              <a:ext cx="244475" cy="360363"/>
            </a:xfrm>
            <a:custGeom>
              <a:avLst/>
              <a:gdLst>
                <a:gd name="T0" fmla="*/ 154 w 154"/>
                <a:gd name="T1" fmla="*/ 227 h 227"/>
                <a:gd name="T2" fmla="*/ 0 w 154"/>
                <a:gd name="T3" fmla="*/ 227 h 227"/>
                <a:gd name="T4" fmla="*/ 0 w 154"/>
                <a:gd name="T5" fmla="*/ 0 h 227"/>
                <a:gd name="T6" fmla="*/ 154 w 154"/>
                <a:gd name="T7" fmla="*/ 0 h 227"/>
                <a:gd name="T8" fmla="*/ 154 w 154"/>
                <a:gd name="T9" fmla="*/ 227 h 227"/>
                <a:gd name="T10" fmla="*/ 9 w 154"/>
                <a:gd name="T11" fmla="*/ 218 h 227"/>
                <a:gd name="T12" fmla="*/ 145 w 154"/>
                <a:gd name="T13" fmla="*/ 218 h 227"/>
                <a:gd name="T14" fmla="*/ 145 w 154"/>
                <a:gd name="T15" fmla="*/ 9 h 227"/>
                <a:gd name="T16" fmla="*/ 9 w 154"/>
                <a:gd name="T17" fmla="*/ 9 h 227"/>
                <a:gd name="T18" fmla="*/ 9 w 154"/>
                <a:gd name="T19" fmla="*/ 2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 h="227">
                  <a:moveTo>
                    <a:pt x="154" y="227"/>
                  </a:moveTo>
                  <a:lnTo>
                    <a:pt x="0" y="227"/>
                  </a:lnTo>
                  <a:lnTo>
                    <a:pt x="0" y="0"/>
                  </a:lnTo>
                  <a:lnTo>
                    <a:pt x="154" y="0"/>
                  </a:lnTo>
                  <a:lnTo>
                    <a:pt x="154" y="227"/>
                  </a:lnTo>
                  <a:close/>
                  <a:moveTo>
                    <a:pt x="9" y="218"/>
                  </a:moveTo>
                  <a:lnTo>
                    <a:pt x="145" y="218"/>
                  </a:lnTo>
                  <a:lnTo>
                    <a:pt x="145" y="9"/>
                  </a:lnTo>
                  <a:lnTo>
                    <a:pt x="9" y="9"/>
                  </a:lnTo>
                  <a:lnTo>
                    <a:pt x="9" y="2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60" name="Rectangle 349"/>
            <p:cNvSpPr>
              <a:spLocks noChangeArrowheads="1"/>
            </p:cNvSpPr>
            <p:nvPr/>
          </p:nvSpPr>
          <p:spPr bwMode="auto">
            <a:xfrm>
              <a:off x="1504951" y="2530475"/>
              <a:ext cx="2301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61" name="Rectangle 350"/>
            <p:cNvSpPr>
              <a:spLocks noChangeArrowheads="1"/>
            </p:cNvSpPr>
            <p:nvPr/>
          </p:nvSpPr>
          <p:spPr bwMode="auto">
            <a:xfrm>
              <a:off x="1539876" y="2573338"/>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2" name="Rectangle 351"/>
            <p:cNvSpPr>
              <a:spLocks noChangeArrowheads="1"/>
            </p:cNvSpPr>
            <p:nvPr/>
          </p:nvSpPr>
          <p:spPr bwMode="auto">
            <a:xfrm>
              <a:off x="1598614" y="2603500"/>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3" name="Rectangle 352"/>
            <p:cNvSpPr>
              <a:spLocks noChangeArrowheads="1"/>
            </p:cNvSpPr>
            <p:nvPr/>
          </p:nvSpPr>
          <p:spPr bwMode="auto">
            <a:xfrm>
              <a:off x="1539876" y="2603500"/>
              <a:ext cx="444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4" name="Rectangle 353"/>
            <p:cNvSpPr>
              <a:spLocks noChangeArrowheads="1"/>
            </p:cNvSpPr>
            <p:nvPr/>
          </p:nvSpPr>
          <p:spPr bwMode="auto">
            <a:xfrm>
              <a:off x="1584326" y="268922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5" name="Rectangle 354"/>
            <p:cNvSpPr>
              <a:spLocks noChangeArrowheads="1"/>
            </p:cNvSpPr>
            <p:nvPr/>
          </p:nvSpPr>
          <p:spPr bwMode="auto">
            <a:xfrm>
              <a:off x="1539876" y="2689225"/>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6" name="Rectangle 355"/>
            <p:cNvSpPr>
              <a:spLocks noChangeArrowheads="1"/>
            </p:cNvSpPr>
            <p:nvPr/>
          </p:nvSpPr>
          <p:spPr bwMode="auto">
            <a:xfrm>
              <a:off x="1568451" y="2632075"/>
              <a:ext cx="730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7" name="Rectangle 356"/>
            <p:cNvSpPr>
              <a:spLocks noChangeArrowheads="1"/>
            </p:cNvSpPr>
            <p:nvPr/>
          </p:nvSpPr>
          <p:spPr bwMode="auto">
            <a:xfrm>
              <a:off x="1655764" y="2632075"/>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8" name="Rectangle 357"/>
            <p:cNvSpPr>
              <a:spLocks noChangeArrowheads="1"/>
            </p:cNvSpPr>
            <p:nvPr/>
          </p:nvSpPr>
          <p:spPr bwMode="auto">
            <a:xfrm>
              <a:off x="1568451" y="2660650"/>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79" name="Rectangle 358"/>
            <p:cNvSpPr>
              <a:spLocks noChangeArrowheads="1"/>
            </p:cNvSpPr>
            <p:nvPr/>
          </p:nvSpPr>
          <p:spPr bwMode="auto">
            <a:xfrm>
              <a:off x="1568451" y="2717800"/>
              <a:ext cx="444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0" name="Rectangle 359"/>
            <p:cNvSpPr>
              <a:spLocks noChangeArrowheads="1"/>
            </p:cNvSpPr>
            <p:nvPr/>
          </p:nvSpPr>
          <p:spPr bwMode="auto">
            <a:xfrm>
              <a:off x="1627189" y="2717800"/>
              <a:ext cx="714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1" name="Rectangle 360"/>
            <p:cNvSpPr>
              <a:spLocks noChangeArrowheads="1"/>
            </p:cNvSpPr>
            <p:nvPr/>
          </p:nvSpPr>
          <p:spPr bwMode="auto">
            <a:xfrm>
              <a:off x="1568451" y="2747963"/>
              <a:ext cx="1016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2" name="Rectangle 361"/>
            <p:cNvSpPr>
              <a:spLocks noChangeArrowheads="1"/>
            </p:cNvSpPr>
            <p:nvPr/>
          </p:nvSpPr>
          <p:spPr bwMode="auto">
            <a:xfrm>
              <a:off x="1568451" y="2776538"/>
              <a:ext cx="7302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3" name="Rectangle 362"/>
            <p:cNvSpPr>
              <a:spLocks noChangeArrowheads="1"/>
            </p:cNvSpPr>
            <p:nvPr/>
          </p:nvSpPr>
          <p:spPr bwMode="auto">
            <a:xfrm>
              <a:off x="1655764" y="2776538"/>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4" name="Rectangle 363"/>
            <p:cNvSpPr>
              <a:spLocks noChangeArrowheads="1"/>
            </p:cNvSpPr>
            <p:nvPr/>
          </p:nvSpPr>
          <p:spPr bwMode="auto">
            <a:xfrm>
              <a:off x="1539876" y="2805113"/>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5" name="Rectangle 364"/>
            <p:cNvSpPr>
              <a:spLocks noChangeArrowheads="1"/>
            </p:cNvSpPr>
            <p:nvPr/>
          </p:nvSpPr>
          <p:spPr bwMode="auto">
            <a:xfrm>
              <a:off x="1612901" y="2805113"/>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6" name="Rectangle 365"/>
            <p:cNvSpPr>
              <a:spLocks noChangeArrowheads="1"/>
            </p:cNvSpPr>
            <p:nvPr/>
          </p:nvSpPr>
          <p:spPr bwMode="auto">
            <a:xfrm>
              <a:off x="1814514" y="2501900"/>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7" name="Rectangle 366"/>
            <p:cNvSpPr>
              <a:spLocks noChangeArrowheads="1"/>
            </p:cNvSpPr>
            <p:nvPr/>
          </p:nvSpPr>
          <p:spPr bwMode="auto">
            <a:xfrm>
              <a:off x="1757364" y="2573338"/>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8" name="Rectangle 367"/>
            <p:cNvSpPr>
              <a:spLocks noChangeArrowheads="1"/>
            </p:cNvSpPr>
            <p:nvPr/>
          </p:nvSpPr>
          <p:spPr bwMode="auto">
            <a:xfrm>
              <a:off x="1757364" y="26463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89" name="Rectangle 368"/>
            <p:cNvSpPr>
              <a:spLocks noChangeArrowheads="1"/>
            </p:cNvSpPr>
            <p:nvPr/>
          </p:nvSpPr>
          <p:spPr bwMode="auto">
            <a:xfrm>
              <a:off x="1785939" y="26463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0" name="Rectangle 369"/>
            <p:cNvSpPr>
              <a:spLocks noChangeArrowheads="1"/>
            </p:cNvSpPr>
            <p:nvPr/>
          </p:nvSpPr>
          <p:spPr bwMode="auto">
            <a:xfrm>
              <a:off x="1814514" y="26463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1" name="Rectangle 370"/>
            <p:cNvSpPr>
              <a:spLocks noChangeArrowheads="1"/>
            </p:cNvSpPr>
            <p:nvPr/>
          </p:nvSpPr>
          <p:spPr bwMode="auto">
            <a:xfrm>
              <a:off x="1900239" y="2646363"/>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2" name="Rectangle 371"/>
            <p:cNvSpPr>
              <a:spLocks noChangeArrowheads="1"/>
            </p:cNvSpPr>
            <p:nvPr/>
          </p:nvSpPr>
          <p:spPr bwMode="auto">
            <a:xfrm>
              <a:off x="1843089" y="2501900"/>
              <a:ext cx="14288" cy="5715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3" name="Rectangle 372"/>
            <p:cNvSpPr>
              <a:spLocks noChangeArrowheads="1"/>
            </p:cNvSpPr>
            <p:nvPr/>
          </p:nvSpPr>
          <p:spPr bwMode="auto">
            <a:xfrm>
              <a:off x="1843089" y="2573338"/>
              <a:ext cx="14288" cy="587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4" name="Freeform 373"/>
            <p:cNvSpPr>
              <a:spLocks noEditPoints="1"/>
            </p:cNvSpPr>
            <p:nvPr/>
          </p:nvSpPr>
          <p:spPr bwMode="auto">
            <a:xfrm>
              <a:off x="1757364" y="2501900"/>
              <a:ext cx="42863" cy="57150"/>
            </a:xfrm>
            <a:custGeom>
              <a:avLst/>
              <a:gdLst>
                <a:gd name="T0" fmla="*/ 16 w 24"/>
                <a:gd name="T1" fmla="*/ 32 h 32"/>
                <a:gd name="T2" fmla="*/ 8 w 24"/>
                <a:gd name="T3" fmla="*/ 32 h 32"/>
                <a:gd name="T4" fmla="*/ 0 w 24"/>
                <a:gd name="T5" fmla="*/ 24 h 32"/>
                <a:gd name="T6" fmla="*/ 0 w 24"/>
                <a:gd name="T7" fmla="*/ 8 h 32"/>
                <a:gd name="T8" fmla="*/ 8 w 24"/>
                <a:gd name="T9" fmla="*/ 0 h 32"/>
                <a:gd name="T10" fmla="*/ 16 w 24"/>
                <a:gd name="T11" fmla="*/ 0 h 32"/>
                <a:gd name="T12" fmla="*/ 24 w 24"/>
                <a:gd name="T13" fmla="*/ 8 h 32"/>
                <a:gd name="T14" fmla="*/ 24 w 24"/>
                <a:gd name="T15" fmla="*/ 24 h 32"/>
                <a:gd name="T16" fmla="*/ 16 w 24"/>
                <a:gd name="T17" fmla="*/ 32 h 32"/>
                <a:gd name="T18" fmla="*/ 8 w 24"/>
                <a:gd name="T19" fmla="*/ 8 h 32"/>
                <a:gd name="T20" fmla="*/ 8 w 24"/>
                <a:gd name="T21" fmla="*/ 24 h 32"/>
                <a:gd name="T22" fmla="*/ 16 w 24"/>
                <a:gd name="T23" fmla="*/ 24 h 32"/>
                <a:gd name="T24" fmla="*/ 16 w 24"/>
                <a:gd name="T25" fmla="*/ 8 h 32"/>
                <a:gd name="T26" fmla="*/ 8 w 24"/>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16" y="32"/>
                  </a:moveTo>
                  <a:cubicBezTo>
                    <a:pt x="8" y="32"/>
                    <a:pt x="8" y="32"/>
                    <a:pt x="8" y="32"/>
                  </a:cubicBezTo>
                  <a:cubicBezTo>
                    <a:pt x="3" y="32"/>
                    <a:pt x="0" y="28"/>
                    <a:pt x="0" y="24"/>
                  </a:cubicBezTo>
                  <a:cubicBezTo>
                    <a:pt x="0" y="8"/>
                    <a:pt x="0" y="8"/>
                    <a:pt x="0" y="8"/>
                  </a:cubicBezTo>
                  <a:cubicBezTo>
                    <a:pt x="0" y="4"/>
                    <a:pt x="3" y="0"/>
                    <a:pt x="8" y="0"/>
                  </a:cubicBezTo>
                  <a:cubicBezTo>
                    <a:pt x="16" y="0"/>
                    <a:pt x="16" y="0"/>
                    <a:pt x="16" y="0"/>
                  </a:cubicBezTo>
                  <a:cubicBezTo>
                    <a:pt x="20" y="0"/>
                    <a:pt x="24" y="4"/>
                    <a:pt x="24" y="8"/>
                  </a:cubicBezTo>
                  <a:cubicBezTo>
                    <a:pt x="24" y="24"/>
                    <a:pt x="24" y="24"/>
                    <a:pt x="24" y="24"/>
                  </a:cubicBezTo>
                  <a:cubicBezTo>
                    <a:pt x="24" y="28"/>
                    <a:pt x="20" y="32"/>
                    <a:pt x="16" y="32"/>
                  </a:cubicBezTo>
                  <a:close/>
                  <a:moveTo>
                    <a:pt x="8" y="8"/>
                  </a:moveTo>
                  <a:cubicBezTo>
                    <a:pt x="8" y="24"/>
                    <a:pt x="8" y="24"/>
                    <a:pt x="8" y="24"/>
                  </a:cubicBezTo>
                  <a:cubicBezTo>
                    <a:pt x="16" y="24"/>
                    <a:pt x="16" y="24"/>
                    <a:pt x="16" y="24"/>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5" name="Freeform 374"/>
            <p:cNvSpPr>
              <a:spLocks noEditPoints="1"/>
            </p:cNvSpPr>
            <p:nvPr/>
          </p:nvSpPr>
          <p:spPr bwMode="auto">
            <a:xfrm>
              <a:off x="1871664" y="2501900"/>
              <a:ext cx="42863" cy="57150"/>
            </a:xfrm>
            <a:custGeom>
              <a:avLst/>
              <a:gdLst>
                <a:gd name="T0" fmla="*/ 16 w 24"/>
                <a:gd name="T1" fmla="*/ 32 h 32"/>
                <a:gd name="T2" fmla="*/ 8 w 24"/>
                <a:gd name="T3" fmla="*/ 32 h 32"/>
                <a:gd name="T4" fmla="*/ 0 w 24"/>
                <a:gd name="T5" fmla="*/ 24 h 32"/>
                <a:gd name="T6" fmla="*/ 0 w 24"/>
                <a:gd name="T7" fmla="*/ 8 h 32"/>
                <a:gd name="T8" fmla="*/ 8 w 24"/>
                <a:gd name="T9" fmla="*/ 0 h 32"/>
                <a:gd name="T10" fmla="*/ 16 w 24"/>
                <a:gd name="T11" fmla="*/ 0 h 32"/>
                <a:gd name="T12" fmla="*/ 24 w 24"/>
                <a:gd name="T13" fmla="*/ 8 h 32"/>
                <a:gd name="T14" fmla="*/ 24 w 24"/>
                <a:gd name="T15" fmla="*/ 24 h 32"/>
                <a:gd name="T16" fmla="*/ 16 w 24"/>
                <a:gd name="T17" fmla="*/ 32 h 32"/>
                <a:gd name="T18" fmla="*/ 8 w 24"/>
                <a:gd name="T19" fmla="*/ 8 h 32"/>
                <a:gd name="T20" fmla="*/ 8 w 24"/>
                <a:gd name="T21" fmla="*/ 24 h 32"/>
                <a:gd name="T22" fmla="*/ 16 w 24"/>
                <a:gd name="T23" fmla="*/ 24 h 32"/>
                <a:gd name="T24" fmla="*/ 16 w 24"/>
                <a:gd name="T25" fmla="*/ 8 h 32"/>
                <a:gd name="T26" fmla="*/ 8 w 24"/>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16" y="32"/>
                  </a:moveTo>
                  <a:cubicBezTo>
                    <a:pt x="8" y="32"/>
                    <a:pt x="8" y="32"/>
                    <a:pt x="8" y="32"/>
                  </a:cubicBezTo>
                  <a:cubicBezTo>
                    <a:pt x="3" y="32"/>
                    <a:pt x="0" y="28"/>
                    <a:pt x="0" y="24"/>
                  </a:cubicBezTo>
                  <a:cubicBezTo>
                    <a:pt x="0" y="8"/>
                    <a:pt x="0" y="8"/>
                    <a:pt x="0" y="8"/>
                  </a:cubicBezTo>
                  <a:cubicBezTo>
                    <a:pt x="0" y="4"/>
                    <a:pt x="3" y="0"/>
                    <a:pt x="8" y="0"/>
                  </a:cubicBezTo>
                  <a:cubicBezTo>
                    <a:pt x="16" y="0"/>
                    <a:pt x="16" y="0"/>
                    <a:pt x="16" y="0"/>
                  </a:cubicBezTo>
                  <a:cubicBezTo>
                    <a:pt x="20" y="0"/>
                    <a:pt x="24" y="4"/>
                    <a:pt x="24" y="8"/>
                  </a:cubicBezTo>
                  <a:cubicBezTo>
                    <a:pt x="24" y="24"/>
                    <a:pt x="24" y="24"/>
                    <a:pt x="24" y="24"/>
                  </a:cubicBezTo>
                  <a:cubicBezTo>
                    <a:pt x="24" y="28"/>
                    <a:pt x="20" y="32"/>
                    <a:pt x="16" y="32"/>
                  </a:cubicBezTo>
                  <a:close/>
                  <a:moveTo>
                    <a:pt x="8" y="8"/>
                  </a:moveTo>
                  <a:cubicBezTo>
                    <a:pt x="8" y="24"/>
                    <a:pt x="8" y="24"/>
                    <a:pt x="8" y="24"/>
                  </a:cubicBezTo>
                  <a:cubicBezTo>
                    <a:pt x="16" y="24"/>
                    <a:pt x="16" y="24"/>
                    <a:pt x="16" y="24"/>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6" name="Freeform 375"/>
            <p:cNvSpPr>
              <a:spLocks noEditPoints="1"/>
            </p:cNvSpPr>
            <p:nvPr/>
          </p:nvSpPr>
          <p:spPr bwMode="auto">
            <a:xfrm>
              <a:off x="1785939" y="2573338"/>
              <a:ext cx="42863" cy="58738"/>
            </a:xfrm>
            <a:custGeom>
              <a:avLst/>
              <a:gdLst>
                <a:gd name="T0" fmla="*/ 16 w 24"/>
                <a:gd name="T1" fmla="*/ 32 h 32"/>
                <a:gd name="T2" fmla="*/ 8 w 24"/>
                <a:gd name="T3" fmla="*/ 32 h 32"/>
                <a:gd name="T4" fmla="*/ 0 w 24"/>
                <a:gd name="T5" fmla="*/ 24 h 32"/>
                <a:gd name="T6" fmla="*/ 0 w 24"/>
                <a:gd name="T7" fmla="*/ 8 h 32"/>
                <a:gd name="T8" fmla="*/ 8 w 24"/>
                <a:gd name="T9" fmla="*/ 0 h 32"/>
                <a:gd name="T10" fmla="*/ 16 w 24"/>
                <a:gd name="T11" fmla="*/ 0 h 32"/>
                <a:gd name="T12" fmla="*/ 24 w 24"/>
                <a:gd name="T13" fmla="*/ 8 h 32"/>
                <a:gd name="T14" fmla="*/ 24 w 24"/>
                <a:gd name="T15" fmla="*/ 24 h 32"/>
                <a:gd name="T16" fmla="*/ 16 w 24"/>
                <a:gd name="T17" fmla="*/ 32 h 32"/>
                <a:gd name="T18" fmla="*/ 8 w 24"/>
                <a:gd name="T19" fmla="*/ 8 h 32"/>
                <a:gd name="T20" fmla="*/ 8 w 24"/>
                <a:gd name="T21" fmla="*/ 24 h 32"/>
                <a:gd name="T22" fmla="*/ 16 w 24"/>
                <a:gd name="T23" fmla="*/ 24 h 32"/>
                <a:gd name="T24" fmla="*/ 16 w 24"/>
                <a:gd name="T25" fmla="*/ 8 h 32"/>
                <a:gd name="T26" fmla="*/ 8 w 24"/>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16" y="32"/>
                  </a:moveTo>
                  <a:cubicBezTo>
                    <a:pt x="8" y="32"/>
                    <a:pt x="8" y="32"/>
                    <a:pt x="8" y="32"/>
                  </a:cubicBezTo>
                  <a:cubicBezTo>
                    <a:pt x="3" y="32"/>
                    <a:pt x="0" y="28"/>
                    <a:pt x="0" y="24"/>
                  </a:cubicBezTo>
                  <a:cubicBezTo>
                    <a:pt x="0" y="8"/>
                    <a:pt x="0" y="8"/>
                    <a:pt x="0" y="8"/>
                  </a:cubicBezTo>
                  <a:cubicBezTo>
                    <a:pt x="0" y="4"/>
                    <a:pt x="3" y="0"/>
                    <a:pt x="8" y="0"/>
                  </a:cubicBezTo>
                  <a:cubicBezTo>
                    <a:pt x="16" y="0"/>
                    <a:pt x="16" y="0"/>
                    <a:pt x="16" y="0"/>
                  </a:cubicBezTo>
                  <a:cubicBezTo>
                    <a:pt x="20" y="0"/>
                    <a:pt x="24" y="4"/>
                    <a:pt x="24" y="8"/>
                  </a:cubicBezTo>
                  <a:cubicBezTo>
                    <a:pt x="24" y="24"/>
                    <a:pt x="24" y="24"/>
                    <a:pt x="24" y="24"/>
                  </a:cubicBezTo>
                  <a:cubicBezTo>
                    <a:pt x="24" y="28"/>
                    <a:pt x="20" y="32"/>
                    <a:pt x="16" y="32"/>
                  </a:cubicBezTo>
                  <a:close/>
                  <a:moveTo>
                    <a:pt x="8" y="8"/>
                  </a:moveTo>
                  <a:cubicBezTo>
                    <a:pt x="8" y="24"/>
                    <a:pt x="8" y="24"/>
                    <a:pt x="8" y="24"/>
                  </a:cubicBezTo>
                  <a:cubicBezTo>
                    <a:pt x="16" y="24"/>
                    <a:pt x="16" y="24"/>
                    <a:pt x="16" y="24"/>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7" name="Freeform 376"/>
            <p:cNvSpPr>
              <a:spLocks noEditPoints="1"/>
            </p:cNvSpPr>
            <p:nvPr/>
          </p:nvSpPr>
          <p:spPr bwMode="auto">
            <a:xfrm>
              <a:off x="1871664" y="2573338"/>
              <a:ext cx="42863" cy="58738"/>
            </a:xfrm>
            <a:custGeom>
              <a:avLst/>
              <a:gdLst>
                <a:gd name="T0" fmla="*/ 16 w 24"/>
                <a:gd name="T1" fmla="*/ 32 h 32"/>
                <a:gd name="T2" fmla="*/ 8 w 24"/>
                <a:gd name="T3" fmla="*/ 32 h 32"/>
                <a:gd name="T4" fmla="*/ 0 w 24"/>
                <a:gd name="T5" fmla="*/ 24 h 32"/>
                <a:gd name="T6" fmla="*/ 0 w 24"/>
                <a:gd name="T7" fmla="*/ 8 h 32"/>
                <a:gd name="T8" fmla="*/ 8 w 24"/>
                <a:gd name="T9" fmla="*/ 0 h 32"/>
                <a:gd name="T10" fmla="*/ 16 w 24"/>
                <a:gd name="T11" fmla="*/ 0 h 32"/>
                <a:gd name="T12" fmla="*/ 24 w 24"/>
                <a:gd name="T13" fmla="*/ 8 h 32"/>
                <a:gd name="T14" fmla="*/ 24 w 24"/>
                <a:gd name="T15" fmla="*/ 24 h 32"/>
                <a:gd name="T16" fmla="*/ 16 w 24"/>
                <a:gd name="T17" fmla="*/ 32 h 32"/>
                <a:gd name="T18" fmla="*/ 8 w 24"/>
                <a:gd name="T19" fmla="*/ 8 h 32"/>
                <a:gd name="T20" fmla="*/ 8 w 24"/>
                <a:gd name="T21" fmla="*/ 24 h 32"/>
                <a:gd name="T22" fmla="*/ 16 w 24"/>
                <a:gd name="T23" fmla="*/ 24 h 32"/>
                <a:gd name="T24" fmla="*/ 16 w 24"/>
                <a:gd name="T25" fmla="*/ 8 h 32"/>
                <a:gd name="T26" fmla="*/ 8 w 24"/>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16" y="32"/>
                  </a:moveTo>
                  <a:cubicBezTo>
                    <a:pt x="8" y="32"/>
                    <a:pt x="8" y="32"/>
                    <a:pt x="8" y="32"/>
                  </a:cubicBezTo>
                  <a:cubicBezTo>
                    <a:pt x="3" y="32"/>
                    <a:pt x="0" y="28"/>
                    <a:pt x="0" y="24"/>
                  </a:cubicBezTo>
                  <a:cubicBezTo>
                    <a:pt x="0" y="8"/>
                    <a:pt x="0" y="8"/>
                    <a:pt x="0" y="8"/>
                  </a:cubicBezTo>
                  <a:cubicBezTo>
                    <a:pt x="0" y="4"/>
                    <a:pt x="3" y="0"/>
                    <a:pt x="8" y="0"/>
                  </a:cubicBezTo>
                  <a:cubicBezTo>
                    <a:pt x="16" y="0"/>
                    <a:pt x="16" y="0"/>
                    <a:pt x="16" y="0"/>
                  </a:cubicBezTo>
                  <a:cubicBezTo>
                    <a:pt x="20" y="0"/>
                    <a:pt x="24" y="4"/>
                    <a:pt x="24" y="8"/>
                  </a:cubicBezTo>
                  <a:cubicBezTo>
                    <a:pt x="24" y="24"/>
                    <a:pt x="24" y="24"/>
                    <a:pt x="24" y="24"/>
                  </a:cubicBezTo>
                  <a:cubicBezTo>
                    <a:pt x="24" y="28"/>
                    <a:pt x="20" y="32"/>
                    <a:pt x="16" y="32"/>
                  </a:cubicBezTo>
                  <a:close/>
                  <a:moveTo>
                    <a:pt x="8" y="8"/>
                  </a:moveTo>
                  <a:cubicBezTo>
                    <a:pt x="8" y="24"/>
                    <a:pt x="8" y="24"/>
                    <a:pt x="8" y="24"/>
                  </a:cubicBezTo>
                  <a:cubicBezTo>
                    <a:pt x="16" y="24"/>
                    <a:pt x="16" y="24"/>
                    <a:pt x="16" y="24"/>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8" name="Freeform 377"/>
            <p:cNvSpPr>
              <a:spLocks noEditPoints="1"/>
            </p:cNvSpPr>
            <p:nvPr/>
          </p:nvSpPr>
          <p:spPr bwMode="auto">
            <a:xfrm>
              <a:off x="1843089" y="2646363"/>
              <a:ext cx="42863" cy="57150"/>
            </a:xfrm>
            <a:custGeom>
              <a:avLst/>
              <a:gdLst>
                <a:gd name="T0" fmla="*/ 16 w 24"/>
                <a:gd name="T1" fmla="*/ 32 h 32"/>
                <a:gd name="T2" fmla="*/ 8 w 24"/>
                <a:gd name="T3" fmla="*/ 32 h 32"/>
                <a:gd name="T4" fmla="*/ 0 w 24"/>
                <a:gd name="T5" fmla="*/ 24 h 32"/>
                <a:gd name="T6" fmla="*/ 0 w 24"/>
                <a:gd name="T7" fmla="*/ 8 h 32"/>
                <a:gd name="T8" fmla="*/ 8 w 24"/>
                <a:gd name="T9" fmla="*/ 0 h 32"/>
                <a:gd name="T10" fmla="*/ 16 w 24"/>
                <a:gd name="T11" fmla="*/ 0 h 32"/>
                <a:gd name="T12" fmla="*/ 24 w 24"/>
                <a:gd name="T13" fmla="*/ 8 h 32"/>
                <a:gd name="T14" fmla="*/ 24 w 24"/>
                <a:gd name="T15" fmla="*/ 24 h 32"/>
                <a:gd name="T16" fmla="*/ 16 w 24"/>
                <a:gd name="T17" fmla="*/ 32 h 32"/>
                <a:gd name="T18" fmla="*/ 8 w 24"/>
                <a:gd name="T19" fmla="*/ 8 h 32"/>
                <a:gd name="T20" fmla="*/ 8 w 24"/>
                <a:gd name="T21" fmla="*/ 24 h 32"/>
                <a:gd name="T22" fmla="*/ 16 w 24"/>
                <a:gd name="T23" fmla="*/ 24 h 32"/>
                <a:gd name="T24" fmla="*/ 16 w 24"/>
                <a:gd name="T25" fmla="*/ 8 h 32"/>
                <a:gd name="T26" fmla="*/ 8 w 24"/>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32">
                  <a:moveTo>
                    <a:pt x="16" y="32"/>
                  </a:moveTo>
                  <a:cubicBezTo>
                    <a:pt x="8" y="32"/>
                    <a:pt x="8" y="32"/>
                    <a:pt x="8" y="32"/>
                  </a:cubicBezTo>
                  <a:cubicBezTo>
                    <a:pt x="3" y="32"/>
                    <a:pt x="0" y="28"/>
                    <a:pt x="0" y="24"/>
                  </a:cubicBezTo>
                  <a:cubicBezTo>
                    <a:pt x="0" y="8"/>
                    <a:pt x="0" y="8"/>
                    <a:pt x="0" y="8"/>
                  </a:cubicBezTo>
                  <a:cubicBezTo>
                    <a:pt x="0" y="4"/>
                    <a:pt x="3" y="0"/>
                    <a:pt x="8" y="0"/>
                  </a:cubicBezTo>
                  <a:cubicBezTo>
                    <a:pt x="16" y="0"/>
                    <a:pt x="16" y="0"/>
                    <a:pt x="16" y="0"/>
                  </a:cubicBezTo>
                  <a:cubicBezTo>
                    <a:pt x="20" y="0"/>
                    <a:pt x="24" y="4"/>
                    <a:pt x="24" y="8"/>
                  </a:cubicBezTo>
                  <a:cubicBezTo>
                    <a:pt x="24" y="24"/>
                    <a:pt x="24" y="24"/>
                    <a:pt x="24" y="24"/>
                  </a:cubicBezTo>
                  <a:cubicBezTo>
                    <a:pt x="24" y="28"/>
                    <a:pt x="20" y="32"/>
                    <a:pt x="16" y="32"/>
                  </a:cubicBezTo>
                  <a:close/>
                  <a:moveTo>
                    <a:pt x="8" y="8"/>
                  </a:moveTo>
                  <a:cubicBezTo>
                    <a:pt x="8" y="24"/>
                    <a:pt x="8" y="24"/>
                    <a:pt x="8" y="24"/>
                  </a:cubicBezTo>
                  <a:cubicBezTo>
                    <a:pt x="16" y="24"/>
                    <a:pt x="16" y="24"/>
                    <a:pt x="16" y="24"/>
                  </a:cubicBezTo>
                  <a:cubicBezTo>
                    <a:pt x="16" y="8"/>
                    <a:pt x="16" y="8"/>
                    <a:pt x="16" y="8"/>
                  </a:cubicBezTo>
                  <a:lnTo>
                    <a:pt x="8" y="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99" name="Freeform 378"/>
            <p:cNvSpPr>
              <a:spLocks/>
            </p:cNvSpPr>
            <p:nvPr/>
          </p:nvSpPr>
          <p:spPr bwMode="auto">
            <a:xfrm>
              <a:off x="1497014" y="2459038"/>
              <a:ext cx="461963" cy="331788"/>
            </a:xfrm>
            <a:custGeom>
              <a:avLst/>
              <a:gdLst>
                <a:gd name="T0" fmla="*/ 248 w 256"/>
                <a:gd name="T1" fmla="*/ 184 h 184"/>
                <a:gd name="T2" fmla="*/ 144 w 256"/>
                <a:gd name="T3" fmla="*/ 184 h 184"/>
                <a:gd name="T4" fmla="*/ 144 w 256"/>
                <a:gd name="T5" fmla="*/ 176 h 184"/>
                <a:gd name="T6" fmla="*/ 248 w 256"/>
                <a:gd name="T7" fmla="*/ 176 h 184"/>
                <a:gd name="T8" fmla="*/ 248 w 256"/>
                <a:gd name="T9" fmla="*/ 8 h 184"/>
                <a:gd name="T10" fmla="*/ 8 w 256"/>
                <a:gd name="T11" fmla="*/ 8 h 184"/>
                <a:gd name="T12" fmla="*/ 8 w 256"/>
                <a:gd name="T13" fmla="*/ 16 h 184"/>
                <a:gd name="T14" fmla="*/ 0 w 256"/>
                <a:gd name="T15" fmla="*/ 16 h 184"/>
                <a:gd name="T16" fmla="*/ 0 w 256"/>
                <a:gd name="T17" fmla="*/ 8 h 184"/>
                <a:gd name="T18" fmla="*/ 8 w 256"/>
                <a:gd name="T19" fmla="*/ 0 h 184"/>
                <a:gd name="T20" fmla="*/ 248 w 256"/>
                <a:gd name="T21" fmla="*/ 0 h 184"/>
                <a:gd name="T22" fmla="*/ 256 w 256"/>
                <a:gd name="T23" fmla="*/ 8 h 184"/>
                <a:gd name="T24" fmla="*/ 256 w 256"/>
                <a:gd name="T25" fmla="*/ 176 h 184"/>
                <a:gd name="T26" fmla="*/ 248 w 256"/>
                <a:gd name="T27"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184">
                  <a:moveTo>
                    <a:pt x="248" y="184"/>
                  </a:moveTo>
                  <a:cubicBezTo>
                    <a:pt x="144" y="184"/>
                    <a:pt x="144" y="184"/>
                    <a:pt x="144" y="184"/>
                  </a:cubicBezTo>
                  <a:cubicBezTo>
                    <a:pt x="144" y="176"/>
                    <a:pt x="144" y="176"/>
                    <a:pt x="144" y="176"/>
                  </a:cubicBezTo>
                  <a:cubicBezTo>
                    <a:pt x="248" y="176"/>
                    <a:pt x="248" y="176"/>
                    <a:pt x="248" y="176"/>
                  </a:cubicBezTo>
                  <a:cubicBezTo>
                    <a:pt x="248" y="8"/>
                    <a:pt x="248" y="8"/>
                    <a:pt x="248" y="8"/>
                  </a:cubicBezTo>
                  <a:cubicBezTo>
                    <a:pt x="8" y="8"/>
                    <a:pt x="8" y="8"/>
                    <a:pt x="8" y="8"/>
                  </a:cubicBezTo>
                  <a:cubicBezTo>
                    <a:pt x="8" y="16"/>
                    <a:pt x="8" y="16"/>
                    <a:pt x="8" y="16"/>
                  </a:cubicBezTo>
                  <a:cubicBezTo>
                    <a:pt x="0" y="16"/>
                    <a:pt x="0" y="16"/>
                    <a:pt x="0" y="16"/>
                  </a:cubicBezTo>
                  <a:cubicBezTo>
                    <a:pt x="0" y="8"/>
                    <a:pt x="0" y="8"/>
                    <a:pt x="0" y="8"/>
                  </a:cubicBezTo>
                  <a:cubicBezTo>
                    <a:pt x="0" y="4"/>
                    <a:pt x="3" y="0"/>
                    <a:pt x="8" y="0"/>
                  </a:cubicBezTo>
                  <a:cubicBezTo>
                    <a:pt x="248" y="0"/>
                    <a:pt x="248" y="0"/>
                    <a:pt x="248" y="0"/>
                  </a:cubicBezTo>
                  <a:cubicBezTo>
                    <a:pt x="252" y="0"/>
                    <a:pt x="256" y="4"/>
                    <a:pt x="256" y="8"/>
                  </a:cubicBezTo>
                  <a:cubicBezTo>
                    <a:pt x="256" y="176"/>
                    <a:pt x="256" y="176"/>
                    <a:pt x="256" y="176"/>
                  </a:cubicBezTo>
                  <a:cubicBezTo>
                    <a:pt x="256" y="180"/>
                    <a:pt x="252" y="184"/>
                    <a:pt x="248" y="18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0" name="Rectangle 379"/>
            <p:cNvSpPr>
              <a:spLocks noChangeArrowheads="1"/>
            </p:cNvSpPr>
            <p:nvPr/>
          </p:nvSpPr>
          <p:spPr bwMode="auto">
            <a:xfrm>
              <a:off x="1757364" y="2732088"/>
              <a:ext cx="1936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901" name="Group 900"/>
          <p:cNvGrpSpPr/>
          <p:nvPr/>
        </p:nvGrpSpPr>
        <p:grpSpPr>
          <a:xfrm>
            <a:off x="4610924" y="4065613"/>
            <a:ext cx="461963" cy="461963"/>
            <a:chOff x="684213" y="3932238"/>
            <a:chExt cx="461963" cy="461963"/>
          </a:xfrm>
        </p:grpSpPr>
        <p:sp>
          <p:nvSpPr>
            <p:cNvPr id="902" name="Freeform 150"/>
            <p:cNvSpPr>
              <a:spLocks/>
            </p:cNvSpPr>
            <p:nvPr/>
          </p:nvSpPr>
          <p:spPr bwMode="auto">
            <a:xfrm>
              <a:off x="931863" y="4157663"/>
              <a:ext cx="214313" cy="236538"/>
            </a:xfrm>
            <a:custGeom>
              <a:avLst/>
              <a:gdLst>
                <a:gd name="T0" fmla="*/ 79 w 119"/>
                <a:gd name="T1" fmla="*/ 131 h 131"/>
                <a:gd name="T2" fmla="*/ 27 w 119"/>
                <a:gd name="T3" fmla="*/ 75 h 131"/>
                <a:gd name="T4" fmla="*/ 27 w 119"/>
                <a:gd name="T5" fmla="*/ 73 h 131"/>
                <a:gd name="T6" fmla="*/ 0 w 119"/>
                <a:gd name="T7" fmla="*/ 46 h 131"/>
                <a:gd name="T8" fmla="*/ 6 w 119"/>
                <a:gd name="T9" fmla="*/ 40 h 131"/>
                <a:gd name="T10" fmla="*/ 34 w 119"/>
                <a:gd name="T11" fmla="*/ 68 h 131"/>
                <a:gd name="T12" fmla="*/ 35 w 119"/>
                <a:gd name="T13" fmla="*/ 71 h 131"/>
                <a:gd name="T14" fmla="*/ 35 w 119"/>
                <a:gd name="T15" fmla="*/ 75 h 131"/>
                <a:gd name="T16" fmla="*/ 78 w 119"/>
                <a:gd name="T17" fmla="*/ 123 h 131"/>
                <a:gd name="T18" fmla="*/ 80 w 119"/>
                <a:gd name="T19" fmla="*/ 122 h 131"/>
                <a:gd name="T20" fmla="*/ 60 w 119"/>
                <a:gd name="T21" fmla="*/ 102 h 131"/>
                <a:gd name="T22" fmla="*/ 60 w 119"/>
                <a:gd name="T23" fmla="*/ 96 h 131"/>
                <a:gd name="T24" fmla="*/ 84 w 119"/>
                <a:gd name="T25" fmla="*/ 72 h 131"/>
                <a:gd name="T26" fmla="*/ 90 w 119"/>
                <a:gd name="T27" fmla="*/ 72 h 131"/>
                <a:gd name="T28" fmla="*/ 110 w 119"/>
                <a:gd name="T29" fmla="*/ 92 h 131"/>
                <a:gd name="T30" fmla="*/ 111 w 119"/>
                <a:gd name="T31" fmla="*/ 90 h 131"/>
                <a:gd name="T32" fmla="*/ 63 w 119"/>
                <a:gd name="T33" fmla="*/ 47 h 131"/>
                <a:gd name="T34" fmla="*/ 59 w 119"/>
                <a:gd name="T35" fmla="*/ 47 h 131"/>
                <a:gd name="T36" fmla="*/ 56 w 119"/>
                <a:gd name="T37" fmla="*/ 46 h 131"/>
                <a:gd name="T38" fmla="*/ 16 w 119"/>
                <a:gd name="T39" fmla="*/ 6 h 131"/>
                <a:gd name="T40" fmla="*/ 22 w 119"/>
                <a:gd name="T41" fmla="*/ 0 h 131"/>
                <a:gd name="T42" fmla="*/ 61 w 119"/>
                <a:gd name="T43" fmla="*/ 39 h 131"/>
                <a:gd name="T44" fmla="*/ 63 w 119"/>
                <a:gd name="T45" fmla="*/ 39 h 131"/>
                <a:gd name="T46" fmla="*/ 119 w 119"/>
                <a:gd name="T47" fmla="*/ 91 h 131"/>
                <a:gd name="T48" fmla="*/ 119 w 119"/>
                <a:gd name="T49" fmla="*/ 93 h 131"/>
                <a:gd name="T50" fmla="*/ 115 w 119"/>
                <a:gd name="T51" fmla="*/ 101 h 131"/>
                <a:gd name="T52" fmla="*/ 112 w 119"/>
                <a:gd name="T53" fmla="*/ 103 h 131"/>
                <a:gd name="T54" fmla="*/ 108 w 119"/>
                <a:gd name="T55" fmla="*/ 102 h 131"/>
                <a:gd name="T56" fmla="*/ 87 w 119"/>
                <a:gd name="T57" fmla="*/ 81 h 131"/>
                <a:gd name="T58" fmla="*/ 69 w 119"/>
                <a:gd name="T59" fmla="*/ 99 h 131"/>
                <a:gd name="T60" fmla="*/ 90 w 119"/>
                <a:gd name="T61" fmla="*/ 120 h 131"/>
                <a:gd name="T62" fmla="*/ 91 w 119"/>
                <a:gd name="T63" fmla="*/ 124 h 131"/>
                <a:gd name="T64" fmla="*/ 89 w 119"/>
                <a:gd name="T65" fmla="*/ 127 h 131"/>
                <a:gd name="T66" fmla="*/ 81 w 119"/>
                <a:gd name="T67" fmla="*/ 131 h 131"/>
                <a:gd name="T68" fmla="*/ 79 w 119"/>
                <a:gd name="T69" fmla="*/ 13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9" h="131">
                  <a:moveTo>
                    <a:pt x="79" y="131"/>
                  </a:moveTo>
                  <a:cubicBezTo>
                    <a:pt x="44" y="131"/>
                    <a:pt x="27" y="113"/>
                    <a:pt x="27" y="75"/>
                  </a:cubicBezTo>
                  <a:cubicBezTo>
                    <a:pt x="27" y="73"/>
                    <a:pt x="27" y="73"/>
                    <a:pt x="27" y="73"/>
                  </a:cubicBezTo>
                  <a:cubicBezTo>
                    <a:pt x="0" y="46"/>
                    <a:pt x="0" y="46"/>
                    <a:pt x="0" y="46"/>
                  </a:cubicBezTo>
                  <a:cubicBezTo>
                    <a:pt x="6" y="40"/>
                    <a:pt x="6" y="40"/>
                    <a:pt x="6" y="40"/>
                  </a:cubicBezTo>
                  <a:cubicBezTo>
                    <a:pt x="34" y="68"/>
                    <a:pt x="34" y="68"/>
                    <a:pt x="34" y="68"/>
                  </a:cubicBezTo>
                  <a:cubicBezTo>
                    <a:pt x="35" y="69"/>
                    <a:pt x="35" y="70"/>
                    <a:pt x="35" y="71"/>
                  </a:cubicBezTo>
                  <a:cubicBezTo>
                    <a:pt x="35" y="75"/>
                    <a:pt x="35" y="75"/>
                    <a:pt x="35" y="75"/>
                  </a:cubicBezTo>
                  <a:cubicBezTo>
                    <a:pt x="35" y="108"/>
                    <a:pt x="48" y="123"/>
                    <a:pt x="78" y="123"/>
                  </a:cubicBezTo>
                  <a:cubicBezTo>
                    <a:pt x="80" y="122"/>
                    <a:pt x="80" y="122"/>
                    <a:pt x="80" y="122"/>
                  </a:cubicBezTo>
                  <a:cubicBezTo>
                    <a:pt x="60" y="102"/>
                    <a:pt x="60" y="102"/>
                    <a:pt x="60" y="102"/>
                  </a:cubicBezTo>
                  <a:cubicBezTo>
                    <a:pt x="59" y="100"/>
                    <a:pt x="59" y="98"/>
                    <a:pt x="60" y="96"/>
                  </a:cubicBezTo>
                  <a:cubicBezTo>
                    <a:pt x="84" y="72"/>
                    <a:pt x="84" y="72"/>
                    <a:pt x="84" y="72"/>
                  </a:cubicBezTo>
                  <a:cubicBezTo>
                    <a:pt x="86" y="71"/>
                    <a:pt x="88" y="71"/>
                    <a:pt x="90" y="72"/>
                  </a:cubicBezTo>
                  <a:cubicBezTo>
                    <a:pt x="110" y="92"/>
                    <a:pt x="110" y="92"/>
                    <a:pt x="110" y="92"/>
                  </a:cubicBezTo>
                  <a:cubicBezTo>
                    <a:pt x="111" y="90"/>
                    <a:pt x="111" y="90"/>
                    <a:pt x="111" y="90"/>
                  </a:cubicBezTo>
                  <a:cubicBezTo>
                    <a:pt x="111" y="60"/>
                    <a:pt x="96" y="47"/>
                    <a:pt x="63" y="47"/>
                  </a:cubicBezTo>
                  <a:cubicBezTo>
                    <a:pt x="59" y="47"/>
                    <a:pt x="59" y="47"/>
                    <a:pt x="59" y="47"/>
                  </a:cubicBezTo>
                  <a:cubicBezTo>
                    <a:pt x="58" y="47"/>
                    <a:pt x="57" y="47"/>
                    <a:pt x="56" y="46"/>
                  </a:cubicBezTo>
                  <a:cubicBezTo>
                    <a:pt x="16" y="6"/>
                    <a:pt x="16" y="6"/>
                    <a:pt x="16" y="6"/>
                  </a:cubicBezTo>
                  <a:cubicBezTo>
                    <a:pt x="22" y="0"/>
                    <a:pt x="22" y="0"/>
                    <a:pt x="22" y="0"/>
                  </a:cubicBezTo>
                  <a:cubicBezTo>
                    <a:pt x="61" y="39"/>
                    <a:pt x="61" y="39"/>
                    <a:pt x="61" y="39"/>
                  </a:cubicBezTo>
                  <a:cubicBezTo>
                    <a:pt x="63" y="39"/>
                    <a:pt x="63" y="39"/>
                    <a:pt x="63" y="39"/>
                  </a:cubicBezTo>
                  <a:cubicBezTo>
                    <a:pt x="101" y="39"/>
                    <a:pt x="119" y="56"/>
                    <a:pt x="119" y="91"/>
                  </a:cubicBezTo>
                  <a:cubicBezTo>
                    <a:pt x="119" y="92"/>
                    <a:pt x="119" y="92"/>
                    <a:pt x="119" y="93"/>
                  </a:cubicBezTo>
                  <a:cubicBezTo>
                    <a:pt x="115" y="101"/>
                    <a:pt x="115" y="101"/>
                    <a:pt x="115" y="101"/>
                  </a:cubicBezTo>
                  <a:cubicBezTo>
                    <a:pt x="114" y="102"/>
                    <a:pt x="113" y="103"/>
                    <a:pt x="112" y="103"/>
                  </a:cubicBezTo>
                  <a:cubicBezTo>
                    <a:pt x="110" y="103"/>
                    <a:pt x="109" y="103"/>
                    <a:pt x="108" y="102"/>
                  </a:cubicBezTo>
                  <a:cubicBezTo>
                    <a:pt x="87" y="81"/>
                    <a:pt x="87" y="81"/>
                    <a:pt x="87" y="81"/>
                  </a:cubicBezTo>
                  <a:cubicBezTo>
                    <a:pt x="69" y="99"/>
                    <a:pt x="69" y="99"/>
                    <a:pt x="69" y="99"/>
                  </a:cubicBezTo>
                  <a:cubicBezTo>
                    <a:pt x="90" y="120"/>
                    <a:pt x="90" y="120"/>
                    <a:pt x="90" y="120"/>
                  </a:cubicBezTo>
                  <a:cubicBezTo>
                    <a:pt x="91" y="121"/>
                    <a:pt x="91" y="122"/>
                    <a:pt x="91" y="124"/>
                  </a:cubicBezTo>
                  <a:cubicBezTo>
                    <a:pt x="91" y="125"/>
                    <a:pt x="90" y="126"/>
                    <a:pt x="89" y="127"/>
                  </a:cubicBezTo>
                  <a:cubicBezTo>
                    <a:pt x="81" y="131"/>
                    <a:pt x="81" y="131"/>
                    <a:pt x="81" y="131"/>
                  </a:cubicBezTo>
                  <a:cubicBezTo>
                    <a:pt x="80" y="131"/>
                    <a:pt x="80" y="131"/>
                    <a:pt x="79" y="131"/>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3" name="Freeform 151"/>
            <p:cNvSpPr>
              <a:spLocks/>
            </p:cNvSpPr>
            <p:nvPr/>
          </p:nvSpPr>
          <p:spPr bwMode="auto">
            <a:xfrm>
              <a:off x="684213" y="3932238"/>
              <a:ext cx="236538" cy="214313"/>
            </a:xfrm>
            <a:custGeom>
              <a:avLst/>
              <a:gdLst>
                <a:gd name="T0" fmla="*/ 85 w 131"/>
                <a:gd name="T1" fmla="*/ 119 h 119"/>
                <a:gd name="T2" fmla="*/ 58 w 131"/>
                <a:gd name="T3" fmla="*/ 92 h 119"/>
                <a:gd name="T4" fmla="*/ 56 w 131"/>
                <a:gd name="T5" fmla="*/ 92 h 119"/>
                <a:gd name="T6" fmla="*/ 0 w 131"/>
                <a:gd name="T7" fmla="*/ 40 h 119"/>
                <a:gd name="T8" fmla="*/ 0 w 131"/>
                <a:gd name="T9" fmla="*/ 38 h 119"/>
                <a:gd name="T10" fmla="*/ 4 w 131"/>
                <a:gd name="T11" fmla="*/ 30 h 119"/>
                <a:gd name="T12" fmla="*/ 7 w 131"/>
                <a:gd name="T13" fmla="*/ 28 h 119"/>
                <a:gd name="T14" fmla="*/ 11 w 131"/>
                <a:gd name="T15" fmla="*/ 29 h 119"/>
                <a:gd name="T16" fmla="*/ 32 w 131"/>
                <a:gd name="T17" fmla="*/ 50 h 119"/>
                <a:gd name="T18" fmla="*/ 50 w 131"/>
                <a:gd name="T19" fmla="*/ 32 h 119"/>
                <a:gd name="T20" fmla="*/ 29 w 131"/>
                <a:gd name="T21" fmla="*/ 11 h 119"/>
                <a:gd name="T22" fmla="*/ 28 w 131"/>
                <a:gd name="T23" fmla="*/ 7 h 119"/>
                <a:gd name="T24" fmla="*/ 30 w 131"/>
                <a:gd name="T25" fmla="*/ 4 h 119"/>
                <a:gd name="T26" fmla="*/ 38 w 131"/>
                <a:gd name="T27" fmla="*/ 0 h 119"/>
                <a:gd name="T28" fmla="*/ 40 w 131"/>
                <a:gd name="T29" fmla="*/ 0 h 119"/>
                <a:gd name="T30" fmla="*/ 92 w 131"/>
                <a:gd name="T31" fmla="*/ 56 h 119"/>
                <a:gd name="T32" fmla="*/ 92 w 131"/>
                <a:gd name="T33" fmla="*/ 58 h 119"/>
                <a:gd name="T34" fmla="*/ 131 w 131"/>
                <a:gd name="T35" fmla="*/ 97 h 119"/>
                <a:gd name="T36" fmla="*/ 125 w 131"/>
                <a:gd name="T37" fmla="*/ 103 h 119"/>
                <a:gd name="T38" fmla="*/ 85 w 131"/>
                <a:gd name="T39" fmla="*/ 63 h 119"/>
                <a:gd name="T40" fmla="*/ 84 w 131"/>
                <a:gd name="T41" fmla="*/ 60 h 119"/>
                <a:gd name="T42" fmla="*/ 84 w 131"/>
                <a:gd name="T43" fmla="*/ 56 h 119"/>
                <a:gd name="T44" fmla="*/ 41 w 131"/>
                <a:gd name="T45" fmla="*/ 8 h 119"/>
                <a:gd name="T46" fmla="*/ 39 w 131"/>
                <a:gd name="T47" fmla="*/ 9 h 119"/>
                <a:gd name="T48" fmla="*/ 59 w 131"/>
                <a:gd name="T49" fmla="*/ 29 h 119"/>
                <a:gd name="T50" fmla="*/ 59 w 131"/>
                <a:gd name="T51" fmla="*/ 35 h 119"/>
                <a:gd name="T52" fmla="*/ 35 w 131"/>
                <a:gd name="T53" fmla="*/ 59 h 119"/>
                <a:gd name="T54" fmla="*/ 29 w 131"/>
                <a:gd name="T55" fmla="*/ 59 h 119"/>
                <a:gd name="T56" fmla="*/ 9 w 131"/>
                <a:gd name="T57" fmla="*/ 39 h 119"/>
                <a:gd name="T58" fmla="*/ 8 w 131"/>
                <a:gd name="T59" fmla="*/ 41 h 119"/>
                <a:gd name="T60" fmla="*/ 56 w 131"/>
                <a:gd name="T61" fmla="*/ 84 h 119"/>
                <a:gd name="T62" fmla="*/ 60 w 131"/>
                <a:gd name="T63" fmla="*/ 84 h 119"/>
                <a:gd name="T64" fmla="*/ 63 w 131"/>
                <a:gd name="T65" fmla="*/ 85 h 119"/>
                <a:gd name="T66" fmla="*/ 91 w 131"/>
                <a:gd name="T67" fmla="*/ 113 h 119"/>
                <a:gd name="T68" fmla="*/ 85 w 131"/>
                <a:gd name="T69"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119">
                  <a:moveTo>
                    <a:pt x="85" y="119"/>
                  </a:moveTo>
                  <a:cubicBezTo>
                    <a:pt x="58" y="92"/>
                    <a:pt x="58" y="92"/>
                    <a:pt x="58" y="92"/>
                  </a:cubicBezTo>
                  <a:cubicBezTo>
                    <a:pt x="56" y="92"/>
                    <a:pt x="56" y="92"/>
                    <a:pt x="56" y="92"/>
                  </a:cubicBezTo>
                  <a:cubicBezTo>
                    <a:pt x="18" y="92"/>
                    <a:pt x="0" y="75"/>
                    <a:pt x="0" y="40"/>
                  </a:cubicBezTo>
                  <a:cubicBezTo>
                    <a:pt x="0" y="39"/>
                    <a:pt x="0" y="39"/>
                    <a:pt x="0" y="38"/>
                  </a:cubicBezTo>
                  <a:cubicBezTo>
                    <a:pt x="4" y="30"/>
                    <a:pt x="4" y="30"/>
                    <a:pt x="4" y="30"/>
                  </a:cubicBezTo>
                  <a:cubicBezTo>
                    <a:pt x="5" y="29"/>
                    <a:pt x="6" y="28"/>
                    <a:pt x="7" y="28"/>
                  </a:cubicBezTo>
                  <a:cubicBezTo>
                    <a:pt x="9" y="28"/>
                    <a:pt x="10" y="28"/>
                    <a:pt x="11" y="29"/>
                  </a:cubicBezTo>
                  <a:cubicBezTo>
                    <a:pt x="32" y="50"/>
                    <a:pt x="32" y="50"/>
                    <a:pt x="32" y="50"/>
                  </a:cubicBezTo>
                  <a:cubicBezTo>
                    <a:pt x="50" y="32"/>
                    <a:pt x="50" y="32"/>
                    <a:pt x="50" y="32"/>
                  </a:cubicBezTo>
                  <a:cubicBezTo>
                    <a:pt x="29" y="11"/>
                    <a:pt x="29" y="11"/>
                    <a:pt x="29" y="11"/>
                  </a:cubicBezTo>
                  <a:cubicBezTo>
                    <a:pt x="28" y="10"/>
                    <a:pt x="28" y="9"/>
                    <a:pt x="28" y="7"/>
                  </a:cubicBezTo>
                  <a:cubicBezTo>
                    <a:pt x="28" y="6"/>
                    <a:pt x="29" y="5"/>
                    <a:pt x="30" y="4"/>
                  </a:cubicBezTo>
                  <a:cubicBezTo>
                    <a:pt x="38" y="0"/>
                    <a:pt x="38" y="0"/>
                    <a:pt x="38" y="0"/>
                  </a:cubicBezTo>
                  <a:cubicBezTo>
                    <a:pt x="39" y="0"/>
                    <a:pt x="39" y="0"/>
                    <a:pt x="40" y="0"/>
                  </a:cubicBezTo>
                  <a:cubicBezTo>
                    <a:pt x="75" y="0"/>
                    <a:pt x="92" y="18"/>
                    <a:pt x="92" y="56"/>
                  </a:cubicBezTo>
                  <a:cubicBezTo>
                    <a:pt x="92" y="58"/>
                    <a:pt x="92" y="58"/>
                    <a:pt x="92" y="58"/>
                  </a:cubicBezTo>
                  <a:cubicBezTo>
                    <a:pt x="131" y="97"/>
                    <a:pt x="131" y="97"/>
                    <a:pt x="131" y="97"/>
                  </a:cubicBezTo>
                  <a:cubicBezTo>
                    <a:pt x="125" y="103"/>
                    <a:pt x="125" y="103"/>
                    <a:pt x="125" y="103"/>
                  </a:cubicBezTo>
                  <a:cubicBezTo>
                    <a:pt x="85" y="63"/>
                    <a:pt x="85" y="63"/>
                    <a:pt x="85" y="63"/>
                  </a:cubicBezTo>
                  <a:cubicBezTo>
                    <a:pt x="84" y="62"/>
                    <a:pt x="84" y="61"/>
                    <a:pt x="84" y="60"/>
                  </a:cubicBezTo>
                  <a:cubicBezTo>
                    <a:pt x="84" y="56"/>
                    <a:pt x="84" y="56"/>
                    <a:pt x="84" y="56"/>
                  </a:cubicBezTo>
                  <a:cubicBezTo>
                    <a:pt x="84" y="23"/>
                    <a:pt x="71" y="8"/>
                    <a:pt x="41" y="8"/>
                  </a:cubicBezTo>
                  <a:cubicBezTo>
                    <a:pt x="39" y="9"/>
                    <a:pt x="39" y="9"/>
                    <a:pt x="39" y="9"/>
                  </a:cubicBezTo>
                  <a:cubicBezTo>
                    <a:pt x="59" y="29"/>
                    <a:pt x="59" y="29"/>
                    <a:pt x="59" y="29"/>
                  </a:cubicBezTo>
                  <a:cubicBezTo>
                    <a:pt x="60" y="31"/>
                    <a:pt x="60" y="33"/>
                    <a:pt x="59" y="35"/>
                  </a:cubicBezTo>
                  <a:cubicBezTo>
                    <a:pt x="35" y="59"/>
                    <a:pt x="35" y="59"/>
                    <a:pt x="35" y="59"/>
                  </a:cubicBezTo>
                  <a:cubicBezTo>
                    <a:pt x="33" y="60"/>
                    <a:pt x="31" y="60"/>
                    <a:pt x="29" y="59"/>
                  </a:cubicBezTo>
                  <a:cubicBezTo>
                    <a:pt x="9" y="39"/>
                    <a:pt x="9" y="39"/>
                    <a:pt x="9" y="39"/>
                  </a:cubicBezTo>
                  <a:cubicBezTo>
                    <a:pt x="8" y="41"/>
                    <a:pt x="8" y="41"/>
                    <a:pt x="8" y="41"/>
                  </a:cubicBezTo>
                  <a:cubicBezTo>
                    <a:pt x="8" y="71"/>
                    <a:pt x="23" y="84"/>
                    <a:pt x="56" y="84"/>
                  </a:cubicBezTo>
                  <a:cubicBezTo>
                    <a:pt x="60" y="84"/>
                    <a:pt x="60" y="84"/>
                    <a:pt x="60" y="84"/>
                  </a:cubicBezTo>
                  <a:cubicBezTo>
                    <a:pt x="61" y="84"/>
                    <a:pt x="62" y="84"/>
                    <a:pt x="63" y="85"/>
                  </a:cubicBezTo>
                  <a:cubicBezTo>
                    <a:pt x="91" y="113"/>
                    <a:pt x="91" y="113"/>
                    <a:pt x="91" y="113"/>
                  </a:cubicBezTo>
                  <a:lnTo>
                    <a:pt x="85" y="1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4" name="Freeform 152"/>
            <p:cNvSpPr>
              <a:spLocks noEditPoints="1"/>
            </p:cNvSpPr>
            <p:nvPr/>
          </p:nvSpPr>
          <p:spPr bwMode="auto">
            <a:xfrm>
              <a:off x="684213" y="4148138"/>
              <a:ext cx="244475" cy="246063"/>
            </a:xfrm>
            <a:custGeom>
              <a:avLst/>
              <a:gdLst>
                <a:gd name="T0" fmla="*/ 40 w 136"/>
                <a:gd name="T1" fmla="*/ 136 h 136"/>
                <a:gd name="T2" fmla="*/ 32 w 136"/>
                <a:gd name="T3" fmla="*/ 136 h 136"/>
                <a:gd name="T4" fmla="*/ 29 w 136"/>
                <a:gd name="T5" fmla="*/ 135 h 136"/>
                <a:gd name="T6" fmla="*/ 1 w 136"/>
                <a:gd name="T7" fmla="*/ 107 h 136"/>
                <a:gd name="T8" fmla="*/ 0 w 136"/>
                <a:gd name="T9" fmla="*/ 104 h 136"/>
                <a:gd name="T10" fmla="*/ 0 w 136"/>
                <a:gd name="T11" fmla="*/ 96 h 136"/>
                <a:gd name="T12" fmla="*/ 1 w 136"/>
                <a:gd name="T13" fmla="*/ 93 h 136"/>
                <a:gd name="T14" fmla="*/ 93 w 136"/>
                <a:gd name="T15" fmla="*/ 1 h 136"/>
                <a:gd name="T16" fmla="*/ 99 w 136"/>
                <a:gd name="T17" fmla="*/ 1 h 136"/>
                <a:gd name="T18" fmla="*/ 135 w 136"/>
                <a:gd name="T19" fmla="*/ 37 h 136"/>
                <a:gd name="T20" fmla="*/ 135 w 136"/>
                <a:gd name="T21" fmla="*/ 43 h 136"/>
                <a:gd name="T22" fmla="*/ 43 w 136"/>
                <a:gd name="T23" fmla="*/ 135 h 136"/>
                <a:gd name="T24" fmla="*/ 40 w 136"/>
                <a:gd name="T25" fmla="*/ 136 h 136"/>
                <a:gd name="T26" fmla="*/ 34 w 136"/>
                <a:gd name="T27" fmla="*/ 128 h 136"/>
                <a:gd name="T28" fmla="*/ 38 w 136"/>
                <a:gd name="T29" fmla="*/ 128 h 136"/>
                <a:gd name="T30" fmla="*/ 126 w 136"/>
                <a:gd name="T31" fmla="*/ 40 h 136"/>
                <a:gd name="T32" fmla="*/ 96 w 136"/>
                <a:gd name="T33" fmla="*/ 10 h 136"/>
                <a:gd name="T34" fmla="*/ 8 w 136"/>
                <a:gd name="T35" fmla="*/ 98 h 136"/>
                <a:gd name="T36" fmla="*/ 8 w 136"/>
                <a:gd name="T37" fmla="*/ 102 h 136"/>
                <a:gd name="T38" fmla="*/ 34 w 136"/>
                <a:gd name="T39" fmla="*/ 1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136">
                  <a:moveTo>
                    <a:pt x="40" y="136"/>
                  </a:moveTo>
                  <a:cubicBezTo>
                    <a:pt x="32" y="136"/>
                    <a:pt x="32" y="136"/>
                    <a:pt x="32" y="136"/>
                  </a:cubicBezTo>
                  <a:cubicBezTo>
                    <a:pt x="31" y="136"/>
                    <a:pt x="30" y="136"/>
                    <a:pt x="29" y="135"/>
                  </a:cubicBezTo>
                  <a:cubicBezTo>
                    <a:pt x="1" y="107"/>
                    <a:pt x="1" y="107"/>
                    <a:pt x="1" y="107"/>
                  </a:cubicBezTo>
                  <a:cubicBezTo>
                    <a:pt x="0" y="106"/>
                    <a:pt x="0" y="105"/>
                    <a:pt x="0" y="104"/>
                  </a:cubicBezTo>
                  <a:cubicBezTo>
                    <a:pt x="0" y="96"/>
                    <a:pt x="0" y="96"/>
                    <a:pt x="0" y="96"/>
                  </a:cubicBezTo>
                  <a:cubicBezTo>
                    <a:pt x="0" y="95"/>
                    <a:pt x="0" y="94"/>
                    <a:pt x="1" y="93"/>
                  </a:cubicBezTo>
                  <a:cubicBezTo>
                    <a:pt x="93" y="1"/>
                    <a:pt x="93" y="1"/>
                    <a:pt x="93" y="1"/>
                  </a:cubicBezTo>
                  <a:cubicBezTo>
                    <a:pt x="95" y="0"/>
                    <a:pt x="97" y="0"/>
                    <a:pt x="99" y="1"/>
                  </a:cubicBezTo>
                  <a:cubicBezTo>
                    <a:pt x="135" y="37"/>
                    <a:pt x="135" y="37"/>
                    <a:pt x="135" y="37"/>
                  </a:cubicBezTo>
                  <a:cubicBezTo>
                    <a:pt x="136" y="39"/>
                    <a:pt x="136" y="41"/>
                    <a:pt x="135" y="43"/>
                  </a:cubicBezTo>
                  <a:cubicBezTo>
                    <a:pt x="43" y="135"/>
                    <a:pt x="43" y="135"/>
                    <a:pt x="43" y="135"/>
                  </a:cubicBezTo>
                  <a:cubicBezTo>
                    <a:pt x="42" y="136"/>
                    <a:pt x="41" y="136"/>
                    <a:pt x="40" y="136"/>
                  </a:cubicBezTo>
                  <a:close/>
                  <a:moveTo>
                    <a:pt x="34" y="128"/>
                  </a:moveTo>
                  <a:cubicBezTo>
                    <a:pt x="38" y="128"/>
                    <a:pt x="38" y="128"/>
                    <a:pt x="38" y="128"/>
                  </a:cubicBezTo>
                  <a:cubicBezTo>
                    <a:pt x="126" y="40"/>
                    <a:pt x="126" y="40"/>
                    <a:pt x="126" y="40"/>
                  </a:cubicBezTo>
                  <a:cubicBezTo>
                    <a:pt x="96" y="10"/>
                    <a:pt x="96" y="10"/>
                    <a:pt x="96" y="10"/>
                  </a:cubicBezTo>
                  <a:cubicBezTo>
                    <a:pt x="8" y="98"/>
                    <a:pt x="8" y="98"/>
                    <a:pt x="8" y="98"/>
                  </a:cubicBezTo>
                  <a:cubicBezTo>
                    <a:pt x="8" y="102"/>
                    <a:pt x="8" y="102"/>
                    <a:pt x="8" y="102"/>
                  </a:cubicBezTo>
                  <a:lnTo>
                    <a:pt x="34"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5" name="Freeform 153"/>
            <p:cNvSpPr>
              <a:spLocks/>
            </p:cNvSpPr>
            <p:nvPr/>
          </p:nvSpPr>
          <p:spPr bwMode="auto">
            <a:xfrm>
              <a:off x="865188" y="4133850"/>
              <a:ext cx="79375" cy="79375"/>
            </a:xfrm>
            <a:custGeom>
              <a:avLst/>
              <a:gdLst>
                <a:gd name="T0" fmla="*/ 28 w 44"/>
                <a:gd name="T1" fmla="*/ 44 h 44"/>
                <a:gd name="T2" fmla="*/ 25 w 44"/>
                <a:gd name="T3" fmla="*/ 43 h 44"/>
                <a:gd name="T4" fmla="*/ 25 w 44"/>
                <a:gd name="T5" fmla="*/ 37 h 44"/>
                <a:gd name="T6" fmla="*/ 34 w 44"/>
                <a:gd name="T7" fmla="*/ 28 h 44"/>
                <a:gd name="T8" fmla="*/ 16 w 44"/>
                <a:gd name="T9" fmla="*/ 10 h 44"/>
                <a:gd name="T10" fmla="*/ 7 w 44"/>
                <a:gd name="T11" fmla="*/ 19 h 44"/>
                <a:gd name="T12" fmla="*/ 1 w 44"/>
                <a:gd name="T13" fmla="*/ 19 h 44"/>
                <a:gd name="T14" fmla="*/ 1 w 44"/>
                <a:gd name="T15" fmla="*/ 13 h 44"/>
                <a:gd name="T16" fmla="*/ 13 w 44"/>
                <a:gd name="T17" fmla="*/ 1 h 44"/>
                <a:gd name="T18" fmla="*/ 19 w 44"/>
                <a:gd name="T19" fmla="*/ 1 h 44"/>
                <a:gd name="T20" fmla="*/ 43 w 44"/>
                <a:gd name="T21" fmla="*/ 25 h 44"/>
                <a:gd name="T22" fmla="*/ 43 w 44"/>
                <a:gd name="T23" fmla="*/ 31 h 44"/>
                <a:gd name="T24" fmla="*/ 31 w 44"/>
                <a:gd name="T25" fmla="*/ 43 h 44"/>
                <a:gd name="T26" fmla="*/ 28 w 44"/>
                <a:gd name="T2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44">
                  <a:moveTo>
                    <a:pt x="28" y="44"/>
                  </a:moveTo>
                  <a:cubicBezTo>
                    <a:pt x="27" y="44"/>
                    <a:pt x="26" y="44"/>
                    <a:pt x="25" y="43"/>
                  </a:cubicBezTo>
                  <a:cubicBezTo>
                    <a:pt x="24" y="41"/>
                    <a:pt x="24" y="39"/>
                    <a:pt x="25" y="37"/>
                  </a:cubicBezTo>
                  <a:cubicBezTo>
                    <a:pt x="34" y="28"/>
                    <a:pt x="34" y="28"/>
                    <a:pt x="34" y="28"/>
                  </a:cubicBezTo>
                  <a:cubicBezTo>
                    <a:pt x="16" y="10"/>
                    <a:pt x="16" y="10"/>
                    <a:pt x="16" y="10"/>
                  </a:cubicBezTo>
                  <a:cubicBezTo>
                    <a:pt x="7" y="19"/>
                    <a:pt x="7" y="19"/>
                    <a:pt x="7" y="19"/>
                  </a:cubicBezTo>
                  <a:cubicBezTo>
                    <a:pt x="5" y="20"/>
                    <a:pt x="3" y="20"/>
                    <a:pt x="1" y="19"/>
                  </a:cubicBezTo>
                  <a:cubicBezTo>
                    <a:pt x="0" y="17"/>
                    <a:pt x="0" y="15"/>
                    <a:pt x="1" y="13"/>
                  </a:cubicBezTo>
                  <a:cubicBezTo>
                    <a:pt x="13" y="1"/>
                    <a:pt x="13" y="1"/>
                    <a:pt x="13" y="1"/>
                  </a:cubicBezTo>
                  <a:cubicBezTo>
                    <a:pt x="15" y="0"/>
                    <a:pt x="17" y="0"/>
                    <a:pt x="19" y="1"/>
                  </a:cubicBezTo>
                  <a:cubicBezTo>
                    <a:pt x="43" y="25"/>
                    <a:pt x="43" y="25"/>
                    <a:pt x="43" y="25"/>
                  </a:cubicBezTo>
                  <a:cubicBezTo>
                    <a:pt x="44" y="27"/>
                    <a:pt x="44" y="29"/>
                    <a:pt x="43" y="31"/>
                  </a:cubicBezTo>
                  <a:cubicBezTo>
                    <a:pt x="31" y="43"/>
                    <a:pt x="31" y="43"/>
                    <a:pt x="31" y="43"/>
                  </a:cubicBezTo>
                  <a:cubicBezTo>
                    <a:pt x="30" y="44"/>
                    <a:pt x="29" y="44"/>
                    <a:pt x="28" y="4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6" name="Freeform 154"/>
            <p:cNvSpPr>
              <a:spLocks/>
            </p:cNvSpPr>
            <p:nvPr/>
          </p:nvSpPr>
          <p:spPr bwMode="auto">
            <a:xfrm>
              <a:off x="900113" y="3932238"/>
              <a:ext cx="246063" cy="244475"/>
            </a:xfrm>
            <a:custGeom>
              <a:avLst/>
              <a:gdLst>
                <a:gd name="T0" fmla="*/ 16 w 136"/>
                <a:gd name="T1" fmla="*/ 136 h 136"/>
                <a:gd name="T2" fmla="*/ 13 w 136"/>
                <a:gd name="T3" fmla="*/ 135 h 136"/>
                <a:gd name="T4" fmla="*/ 13 w 136"/>
                <a:gd name="T5" fmla="*/ 129 h 136"/>
                <a:gd name="T6" fmla="*/ 101 w 136"/>
                <a:gd name="T7" fmla="*/ 41 h 136"/>
                <a:gd name="T8" fmla="*/ 104 w 136"/>
                <a:gd name="T9" fmla="*/ 40 h 136"/>
                <a:gd name="T10" fmla="*/ 114 w 136"/>
                <a:gd name="T11" fmla="*/ 40 h 136"/>
                <a:gd name="T12" fmla="*/ 127 w 136"/>
                <a:gd name="T13" fmla="*/ 13 h 136"/>
                <a:gd name="T14" fmla="*/ 123 w 136"/>
                <a:gd name="T15" fmla="*/ 9 h 136"/>
                <a:gd name="T16" fmla="*/ 96 w 136"/>
                <a:gd name="T17" fmla="*/ 22 h 136"/>
                <a:gd name="T18" fmla="*/ 96 w 136"/>
                <a:gd name="T19" fmla="*/ 32 h 136"/>
                <a:gd name="T20" fmla="*/ 95 w 136"/>
                <a:gd name="T21" fmla="*/ 35 h 136"/>
                <a:gd name="T22" fmla="*/ 7 w 136"/>
                <a:gd name="T23" fmla="*/ 123 h 136"/>
                <a:gd name="T24" fmla="*/ 1 w 136"/>
                <a:gd name="T25" fmla="*/ 123 h 136"/>
                <a:gd name="T26" fmla="*/ 1 w 136"/>
                <a:gd name="T27" fmla="*/ 117 h 136"/>
                <a:gd name="T28" fmla="*/ 88 w 136"/>
                <a:gd name="T29" fmla="*/ 30 h 136"/>
                <a:gd name="T30" fmla="*/ 88 w 136"/>
                <a:gd name="T31" fmla="*/ 20 h 136"/>
                <a:gd name="T32" fmla="*/ 90 w 136"/>
                <a:gd name="T33" fmla="*/ 16 h 136"/>
                <a:gd name="T34" fmla="*/ 122 w 136"/>
                <a:gd name="T35" fmla="*/ 0 h 136"/>
                <a:gd name="T36" fmla="*/ 127 w 136"/>
                <a:gd name="T37" fmla="*/ 1 h 136"/>
                <a:gd name="T38" fmla="*/ 135 w 136"/>
                <a:gd name="T39" fmla="*/ 9 h 136"/>
                <a:gd name="T40" fmla="*/ 136 w 136"/>
                <a:gd name="T41" fmla="*/ 14 h 136"/>
                <a:gd name="T42" fmla="*/ 120 w 136"/>
                <a:gd name="T43" fmla="*/ 46 h 136"/>
                <a:gd name="T44" fmla="*/ 116 w 136"/>
                <a:gd name="T45" fmla="*/ 48 h 136"/>
                <a:gd name="T46" fmla="*/ 106 w 136"/>
                <a:gd name="T47" fmla="*/ 48 h 136"/>
                <a:gd name="T48" fmla="*/ 19 w 136"/>
                <a:gd name="T49" fmla="*/ 135 h 136"/>
                <a:gd name="T50" fmla="*/ 16 w 136"/>
                <a:gd name="T51"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6" h="136">
                  <a:moveTo>
                    <a:pt x="16" y="136"/>
                  </a:moveTo>
                  <a:cubicBezTo>
                    <a:pt x="15" y="136"/>
                    <a:pt x="14" y="136"/>
                    <a:pt x="13" y="135"/>
                  </a:cubicBezTo>
                  <a:cubicBezTo>
                    <a:pt x="12" y="133"/>
                    <a:pt x="12" y="131"/>
                    <a:pt x="13" y="129"/>
                  </a:cubicBezTo>
                  <a:cubicBezTo>
                    <a:pt x="101" y="41"/>
                    <a:pt x="101" y="41"/>
                    <a:pt x="101" y="41"/>
                  </a:cubicBezTo>
                  <a:cubicBezTo>
                    <a:pt x="102" y="40"/>
                    <a:pt x="103" y="40"/>
                    <a:pt x="104" y="40"/>
                  </a:cubicBezTo>
                  <a:cubicBezTo>
                    <a:pt x="114" y="40"/>
                    <a:pt x="114" y="40"/>
                    <a:pt x="114" y="40"/>
                  </a:cubicBezTo>
                  <a:cubicBezTo>
                    <a:pt x="127" y="13"/>
                    <a:pt x="127" y="13"/>
                    <a:pt x="127" y="13"/>
                  </a:cubicBezTo>
                  <a:cubicBezTo>
                    <a:pt x="123" y="9"/>
                    <a:pt x="123" y="9"/>
                    <a:pt x="123" y="9"/>
                  </a:cubicBezTo>
                  <a:cubicBezTo>
                    <a:pt x="96" y="22"/>
                    <a:pt x="96" y="22"/>
                    <a:pt x="96" y="22"/>
                  </a:cubicBezTo>
                  <a:cubicBezTo>
                    <a:pt x="96" y="32"/>
                    <a:pt x="96" y="32"/>
                    <a:pt x="96" y="32"/>
                  </a:cubicBezTo>
                  <a:cubicBezTo>
                    <a:pt x="96" y="33"/>
                    <a:pt x="96" y="34"/>
                    <a:pt x="95" y="35"/>
                  </a:cubicBezTo>
                  <a:cubicBezTo>
                    <a:pt x="7" y="123"/>
                    <a:pt x="7" y="123"/>
                    <a:pt x="7" y="123"/>
                  </a:cubicBezTo>
                  <a:cubicBezTo>
                    <a:pt x="5" y="124"/>
                    <a:pt x="3" y="124"/>
                    <a:pt x="1" y="123"/>
                  </a:cubicBezTo>
                  <a:cubicBezTo>
                    <a:pt x="0" y="121"/>
                    <a:pt x="0" y="119"/>
                    <a:pt x="1" y="117"/>
                  </a:cubicBezTo>
                  <a:cubicBezTo>
                    <a:pt x="88" y="30"/>
                    <a:pt x="88" y="30"/>
                    <a:pt x="88" y="30"/>
                  </a:cubicBezTo>
                  <a:cubicBezTo>
                    <a:pt x="88" y="20"/>
                    <a:pt x="88" y="20"/>
                    <a:pt x="88" y="20"/>
                  </a:cubicBezTo>
                  <a:cubicBezTo>
                    <a:pt x="88" y="18"/>
                    <a:pt x="89" y="17"/>
                    <a:pt x="90" y="16"/>
                  </a:cubicBezTo>
                  <a:cubicBezTo>
                    <a:pt x="122" y="0"/>
                    <a:pt x="122" y="0"/>
                    <a:pt x="122" y="0"/>
                  </a:cubicBezTo>
                  <a:cubicBezTo>
                    <a:pt x="124" y="0"/>
                    <a:pt x="126" y="0"/>
                    <a:pt x="127" y="1"/>
                  </a:cubicBezTo>
                  <a:cubicBezTo>
                    <a:pt x="135" y="9"/>
                    <a:pt x="135" y="9"/>
                    <a:pt x="135" y="9"/>
                  </a:cubicBezTo>
                  <a:cubicBezTo>
                    <a:pt x="136" y="10"/>
                    <a:pt x="136" y="12"/>
                    <a:pt x="136" y="14"/>
                  </a:cubicBezTo>
                  <a:cubicBezTo>
                    <a:pt x="120" y="46"/>
                    <a:pt x="120" y="46"/>
                    <a:pt x="120" y="46"/>
                  </a:cubicBezTo>
                  <a:cubicBezTo>
                    <a:pt x="119" y="47"/>
                    <a:pt x="118" y="48"/>
                    <a:pt x="116" y="48"/>
                  </a:cubicBezTo>
                  <a:cubicBezTo>
                    <a:pt x="106" y="48"/>
                    <a:pt x="106" y="48"/>
                    <a:pt x="106" y="48"/>
                  </a:cubicBezTo>
                  <a:cubicBezTo>
                    <a:pt x="19" y="135"/>
                    <a:pt x="19" y="135"/>
                    <a:pt x="19" y="135"/>
                  </a:cubicBezTo>
                  <a:cubicBezTo>
                    <a:pt x="18" y="136"/>
                    <a:pt x="17" y="136"/>
                    <a:pt x="16" y="1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7" name="Freeform 155"/>
            <p:cNvSpPr>
              <a:spLocks/>
            </p:cNvSpPr>
            <p:nvPr/>
          </p:nvSpPr>
          <p:spPr bwMode="auto">
            <a:xfrm>
              <a:off x="720726" y="4191000"/>
              <a:ext cx="144463" cy="144463"/>
            </a:xfrm>
            <a:custGeom>
              <a:avLst/>
              <a:gdLst>
                <a:gd name="T0" fmla="*/ 4 w 80"/>
                <a:gd name="T1" fmla="*/ 80 h 80"/>
                <a:gd name="T2" fmla="*/ 1 w 80"/>
                <a:gd name="T3" fmla="*/ 79 h 80"/>
                <a:gd name="T4" fmla="*/ 1 w 80"/>
                <a:gd name="T5" fmla="*/ 73 h 80"/>
                <a:gd name="T6" fmla="*/ 73 w 80"/>
                <a:gd name="T7" fmla="*/ 1 h 80"/>
                <a:gd name="T8" fmla="*/ 79 w 80"/>
                <a:gd name="T9" fmla="*/ 1 h 80"/>
                <a:gd name="T10" fmla="*/ 79 w 80"/>
                <a:gd name="T11" fmla="*/ 7 h 80"/>
                <a:gd name="T12" fmla="*/ 7 w 80"/>
                <a:gd name="T13" fmla="*/ 79 h 80"/>
                <a:gd name="T14" fmla="*/ 4 w 80"/>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80">
                  <a:moveTo>
                    <a:pt x="4" y="80"/>
                  </a:moveTo>
                  <a:cubicBezTo>
                    <a:pt x="3" y="80"/>
                    <a:pt x="2" y="80"/>
                    <a:pt x="1" y="79"/>
                  </a:cubicBezTo>
                  <a:cubicBezTo>
                    <a:pt x="0" y="77"/>
                    <a:pt x="0" y="75"/>
                    <a:pt x="1" y="73"/>
                  </a:cubicBezTo>
                  <a:cubicBezTo>
                    <a:pt x="73" y="1"/>
                    <a:pt x="73" y="1"/>
                    <a:pt x="73" y="1"/>
                  </a:cubicBezTo>
                  <a:cubicBezTo>
                    <a:pt x="75" y="0"/>
                    <a:pt x="77" y="0"/>
                    <a:pt x="79" y="1"/>
                  </a:cubicBezTo>
                  <a:cubicBezTo>
                    <a:pt x="80" y="3"/>
                    <a:pt x="80" y="5"/>
                    <a:pt x="79" y="7"/>
                  </a:cubicBezTo>
                  <a:cubicBezTo>
                    <a:pt x="7" y="79"/>
                    <a:pt x="7" y="79"/>
                    <a:pt x="7" y="79"/>
                  </a:cubicBezTo>
                  <a:cubicBezTo>
                    <a:pt x="6" y="80"/>
                    <a:pt x="5" y="80"/>
                    <a:pt x="4" y="8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08" name="Freeform 156"/>
            <p:cNvSpPr>
              <a:spLocks/>
            </p:cNvSpPr>
            <p:nvPr/>
          </p:nvSpPr>
          <p:spPr bwMode="auto">
            <a:xfrm>
              <a:off x="741363" y="4213225"/>
              <a:ext cx="144463" cy="144463"/>
            </a:xfrm>
            <a:custGeom>
              <a:avLst/>
              <a:gdLst>
                <a:gd name="T0" fmla="*/ 4 w 80"/>
                <a:gd name="T1" fmla="*/ 80 h 80"/>
                <a:gd name="T2" fmla="*/ 1 w 80"/>
                <a:gd name="T3" fmla="*/ 79 h 80"/>
                <a:gd name="T4" fmla="*/ 1 w 80"/>
                <a:gd name="T5" fmla="*/ 73 h 80"/>
                <a:gd name="T6" fmla="*/ 73 w 80"/>
                <a:gd name="T7" fmla="*/ 1 h 80"/>
                <a:gd name="T8" fmla="*/ 79 w 80"/>
                <a:gd name="T9" fmla="*/ 1 h 80"/>
                <a:gd name="T10" fmla="*/ 79 w 80"/>
                <a:gd name="T11" fmla="*/ 7 h 80"/>
                <a:gd name="T12" fmla="*/ 7 w 80"/>
                <a:gd name="T13" fmla="*/ 79 h 80"/>
                <a:gd name="T14" fmla="*/ 4 w 80"/>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80">
                  <a:moveTo>
                    <a:pt x="4" y="80"/>
                  </a:moveTo>
                  <a:cubicBezTo>
                    <a:pt x="3" y="80"/>
                    <a:pt x="2" y="80"/>
                    <a:pt x="1" y="79"/>
                  </a:cubicBezTo>
                  <a:cubicBezTo>
                    <a:pt x="0" y="77"/>
                    <a:pt x="0" y="75"/>
                    <a:pt x="1" y="73"/>
                  </a:cubicBezTo>
                  <a:cubicBezTo>
                    <a:pt x="73" y="1"/>
                    <a:pt x="73" y="1"/>
                    <a:pt x="73" y="1"/>
                  </a:cubicBezTo>
                  <a:cubicBezTo>
                    <a:pt x="75" y="0"/>
                    <a:pt x="77" y="0"/>
                    <a:pt x="79" y="1"/>
                  </a:cubicBezTo>
                  <a:cubicBezTo>
                    <a:pt x="80" y="3"/>
                    <a:pt x="80" y="5"/>
                    <a:pt x="79" y="7"/>
                  </a:cubicBezTo>
                  <a:cubicBezTo>
                    <a:pt x="7" y="79"/>
                    <a:pt x="7" y="79"/>
                    <a:pt x="7" y="79"/>
                  </a:cubicBezTo>
                  <a:cubicBezTo>
                    <a:pt x="6" y="80"/>
                    <a:pt x="5" y="80"/>
                    <a:pt x="4" y="8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344" name="Group 343"/>
          <p:cNvGrpSpPr/>
          <p:nvPr/>
        </p:nvGrpSpPr>
        <p:grpSpPr>
          <a:xfrm>
            <a:off x="10527311" y="6310006"/>
            <a:ext cx="1321796" cy="369332"/>
            <a:chOff x="10527311" y="6300481"/>
            <a:chExt cx="1321796" cy="369332"/>
          </a:xfrm>
        </p:grpSpPr>
        <p:grpSp>
          <p:nvGrpSpPr>
            <p:cNvPr id="345" name="Group 344"/>
            <p:cNvGrpSpPr/>
            <p:nvPr/>
          </p:nvGrpSpPr>
          <p:grpSpPr>
            <a:xfrm>
              <a:off x="10527311" y="6362889"/>
              <a:ext cx="264521" cy="244516"/>
              <a:chOff x="3994975" y="1274885"/>
              <a:chExt cx="575641" cy="532108"/>
            </a:xfrm>
            <a:effectLst>
              <a:glow rad="63500">
                <a:schemeClr val="accent3">
                  <a:satMod val="175000"/>
                  <a:alpha val="40000"/>
                </a:schemeClr>
              </a:glow>
            </a:effectLst>
          </p:grpSpPr>
          <p:sp>
            <p:nvSpPr>
              <p:cNvPr id="347" name="Rectangle 346"/>
              <p:cNvSpPr/>
              <p:nvPr/>
            </p:nvSpPr>
            <p:spPr>
              <a:xfrm>
                <a:off x="3994975" y="1274885"/>
                <a:ext cx="575641" cy="532108"/>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8" name="5-Point Star 347"/>
              <p:cNvSpPr/>
              <p:nvPr/>
            </p:nvSpPr>
            <p:spPr>
              <a:xfrm>
                <a:off x="4068284" y="1316562"/>
                <a:ext cx="429022" cy="448755"/>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46" name="TextBox 345"/>
            <p:cNvSpPr txBox="1"/>
            <p:nvPr/>
          </p:nvSpPr>
          <p:spPr>
            <a:xfrm>
              <a:off x="10791832" y="6300481"/>
              <a:ext cx="1057275" cy="369332"/>
            </a:xfrm>
            <a:prstGeom prst="rect">
              <a:avLst/>
            </a:prstGeom>
            <a:noFill/>
          </p:spPr>
          <p:txBody>
            <a:bodyPr wrap="square" rtlCol="0">
              <a:spAutoFit/>
            </a:bodyPr>
            <a:lstStyle/>
            <a:p>
              <a:r>
                <a:rPr lang="en-CA" dirty="0" smtClean="0"/>
                <a:t>Required</a:t>
              </a:r>
              <a:endParaRPr lang="en-CA" dirty="0"/>
            </a:p>
          </p:txBody>
        </p:sp>
      </p:grpSp>
    </p:spTree>
    <p:extLst>
      <p:ext uri="{BB962C8B-B14F-4D97-AF65-F5344CB8AC3E}">
        <p14:creationId xmlns:p14="http://schemas.microsoft.com/office/powerpoint/2010/main" val="269124376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p:cNvSpPr/>
          <p:nvPr/>
        </p:nvSpPr>
        <p:spPr>
          <a:xfrm>
            <a:off x="165346" y="1032120"/>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40"/>
          <p:cNvSpPr/>
          <p:nvPr/>
        </p:nvSpPr>
        <p:spPr>
          <a:xfrm>
            <a:off x="2778036" y="1034903"/>
            <a:ext cx="9248619" cy="198690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val 1"/>
          <p:cNvSpPr/>
          <p:nvPr/>
        </p:nvSpPr>
        <p:spPr>
          <a:xfrm>
            <a:off x="450769" y="1315259"/>
            <a:ext cx="1998618" cy="2002536"/>
          </a:xfrm>
          <a:prstGeom prst="ellipse">
            <a:avLst/>
          </a:prstGeom>
          <a:solidFill>
            <a:schemeClr val="bg1"/>
          </a:solidFill>
          <a:ln>
            <a:solidFill>
              <a:schemeClr val="accent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828062" y="2669829"/>
            <a:ext cx="1264733" cy="331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lang="en-CA" sz="1200" b="1" dirty="0" smtClean="0">
                <a:solidFill>
                  <a:srgbClr val="5B9BD5"/>
                </a:solidFill>
              </a:rPr>
              <a:t>Product</a:t>
            </a:r>
            <a:endParaRPr kumimoji="0" lang="en-CA" sz="1200" b="1" i="0" u="none" strike="noStrike" kern="1200" cap="none" spc="0" normalizeH="0" baseline="0" noProof="0" dirty="0">
              <a:ln>
                <a:noFill/>
              </a:ln>
              <a:solidFill>
                <a:srgbClr val="5B9BD5"/>
              </a:solidFill>
              <a:effectLst/>
              <a:uLnTx/>
              <a:uFillTx/>
            </a:endParaRPr>
          </a:p>
        </p:txBody>
      </p:sp>
      <p:sp>
        <p:nvSpPr>
          <p:cNvPr id="86" name="Rectangle 85"/>
          <p:cNvSpPr/>
          <p:nvPr/>
        </p:nvSpPr>
        <p:spPr>
          <a:xfrm>
            <a:off x="2778034" y="3120259"/>
            <a:ext cx="9248619" cy="3593963"/>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Title 1">
            <a:extLst>
              <a:ext uri="{FF2B5EF4-FFF2-40B4-BE49-F238E27FC236}">
                <a16:creationId xmlns:a16="http://schemas.microsoft.com/office/drawing/2014/main" xmlns="" id="{C4CC0F66-F716-9E4A-A350-90E627E348D3}"/>
              </a:ext>
            </a:extLst>
          </p:cNvPr>
          <p:cNvSpPr txBox="1">
            <a:spLocks/>
          </p:cNvSpPr>
          <p:nvPr/>
        </p:nvSpPr>
        <p:spPr bwMode="auto">
          <a:xfrm>
            <a:off x="2970684" y="1456346"/>
            <a:ext cx="8766034" cy="425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dirty="0" smtClean="0">
                <a:solidFill>
                  <a:prstClr val="black"/>
                </a:solidFill>
              </a:rPr>
              <a:t>A Product is a tangible item produced to create specific value. A Product solves a problem or provides a benefit to the end user</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970684" y="2053055"/>
            <a:ext cx="8766034" cy="425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000" noProof="0" dirty="0" smtClean="0">
                <a:solidFill>
                  <a:prstClr val="black"/>
                </a:solidFill>
              </a:rPr>
              <a:t>Products can be defined recursively, where products can exist inside other Products. For example: an ink cartridge inside of a pen</a:t>
            </a: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269820" y="261582"/>
            <a:ext cx="3952556"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Product</a:t>
            </a:r>
            <a:endParaRPr kumimoji="0" lang="en-CA" sz="2800" b="1" i="0" u="none" strike="noStrike" kern="1200" cap="none" spc="0" normalizeH="0" baseline="0" noProof="0" dirty="0">
              <a:ln>
                <a:noFill/>
              </a:ln>
              <a:solidFill>
                <a:srgbClr val="EF4051"/>
              </a:solidFill>
              <a:effectLst/>
              <a:uLnTx/>
              <a:uFillTx/>
              <a:latin typeface="Century Gothic" pitchFamily="34"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600" b="1" noProof="0" dirty="0" smtClean="0">
                <a:solidFill>
                  <a:prstClr val="black"/>
                </a:solidFill>
              </a:rPr>
              <a:t>A product is something that is created through a process and that provided benefits to a market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31" name="Picture 30"/>
          <p:cNvPicPr>
            <a:picLocks noChangeAspect="1"/>
          </p:cNvPicPr>
          <p:nvPr/>
        </p:nvPicPr>
        <p:blipFill>
          <a:blip r:embed="rId2"/>
          <a:stretch>
            <a:fillRect/>
          </a:stretch>
        </p:blipFill>
        <p:spPr>
          <a:xfrm>
            <a:off x="3926191" y="3582215"/>
            <a:ext cx="6855020" cy="2676923"/>
          </a:xfrm>
          <a:prstGeom prst="rect">
            <a:avLst/>
          </a:prstGeom>
        </p:spPr>
      </p:pic>
      <p:sp>
        <p:nvSpPr>
          <p:cNvPr id="33" name="Title 1">
            <a:extLst>
              <a:ext uri="{FF2B5EF4-FFF2-40B4-BE49-F238E27FC236}">
                <a16:creationId xmlns:a16="http://schemas.microsoft.com/office/drawing/2014/main" xmlns="" id="{C4CC0F66-F716-9E4A-A350-90E627E348D3}"/>
              </a:ext>
            </a:extLst>
          </p:cNvPr>
          <p:cNvSpPr txBox="1">
            <a:spLocks/>
          </p:cNvSpPr>
          <p:nvPr/>
        </p:nvSpPr>
        <p:spPr bwMode="auto">
          <a:xfrm>
            <a:off x="2972801" y="3132993"/>
            <a:ext cx="1690474" cy="34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chemeClr val="tx1"/>
                </a:solidFill>
                <a:effectLst/>
                <a:uLnTx/>
                <a:uFillTx/>
                <a:latin typeface="Century Gothic" pitchFamily="34" charset="0"/>
                <a:ea typeface="ヒラギノ角ゴ Pro W3" pitchFamily="126" charset="-128"/>
              </a:rPr>
              <a:t>Remember…</a:t>
            </a:r>
            <a:endParaRPr kumimoji="0" lang="en-CA" sz="1600" b="1" i="0" u="none" strike="noStrike" kern="1200" cap="none" spc="0" normalizeH="0" baseline="0" noProof="0" dirty="0">
              <a:ln>
                <a:noFill/>
              </a:ln>
              <a:solidFill>
                <a:schemeClr val="tx1"/>
              </a:solidFill>
              <a:effectLst/>
              <a:uLnTx/>
              <a:uFillTx/>
              <a:latin typeface="Century Gothic" pitchFamily="34" charset="0"/>
              <a:ea typeface="ヒラギノ角ゴ Pro W3" pitchFamily="126" charset="-128"/>
            </a:endParaRPr>
          </a:p>
        </p:txBody>
      </p:sp>
      <p:grpSp>
        <p:nvGrpSpPr>
          <p:cNvPr id="34" name="Group 33"/>
          <p:cNvGrpSpPr/>
          <p:nvPr/>
        </p:nvGrpSpPr>
        <p:grpSpPr>
          <a:xfrm>
            <a:off x="1003228" y="1669082"/>
            <a:ext cx="914400" cy="914400"/>
            <a:chOff x="3932239" y="3165475"/>
            <a:chExt cx="461963" cy="433388"/>
          </a:xfrm>
        </p:grpSpPr>
        <p:sp>
          <p:nvSpPr>
            <p:cNvPr id="35" name="Freeform 296"/>
            <p:cNvSpPr>
              <a:spLocks/>
            </p:cNvSpPr>
            <p:nvPr/>
          </p:nvSpPr>
          <p:spPr bwMode="auto">
            <a:xfrm>
              <a:off x="3983039" y="3482975"/>
              <a:ext cx="184150" cy="115888"/>
            </a:xfrm>
            <a:custGeom>
              <a:avLst/>
              <a:gdLst>
                <a:gd name="T0" fmla="*/ 99 w 102"/>
                <a:gd name="T1" fmla="*/ 64 h 64"/>
                <a:gd name="T2" fmla="*/ 3 w 102"/>
                <a:gd name="T3" fmla="*/ 28 h 64"/>
                <a:gd name="T4" fmla="*/ 0 w 102"/>
                <a:gd name="T5" fmla="*/ 24 h 64"/>
                <a:gd name="T6" fmla="*/ 0 w 102"/>
                <a:gd name="T7" fmla="*/ 0 h 64"/>
                <a:gd name="T8" fmla="*/ 8 w 102"/>
                <a:gd name="T9" fmla="*/ 0 h 64"/>
                <a:gd name="T10" fmla="*/ 8 w 102"/>
                <a:gd name="T11" fmla="*/ 21 h 64"/>
                <a:gd name="T12" fmla="*/ 102 w 102"/>
                <a:gd name="T13" fmla="*/ 56 h 64"/>
                <a:gd name="T14" fmla="*/ 99 w 102"/>
                <a:gd name="T15" fmla="*/ 64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64">
                  <a:moveTo>
                    <a:pt x="99" y="64"/>
                  </a:moveTo>
                  <a:cubicBezTo>
                    <a:pt x="3" y="28"/>
                    <a:pt x="3" y="28"/>
                    <a:pt x="3" y="28"/>
                  </a:cubicBezTo>
                  <a:cubicBezTo>
                    <a:pt x="1" y="27"/>
                    <a:pt x="0" y="26"/>
                    <a:pt x="0" y="24"/>
                  </a:cubicBezTo>
                  <a:cubicBezTo>
                    <a:pt x="0" y="0"/>
                    <a:pt x="0" y="0"/>
                    <a:pt x="0" y="0"/>
                  </a:cubicBezTo>
                  <a:cubicBezTo>
                    <a:pt x="8" y="0"/>
                    <a:pt x="8" y="0"/>
                    <a:pt x="8" y="0"/>
                  </a:cubicBezTo>
                  <a:cubicBezTo>
                    <a:pt x="8" y="21"/>
                    <a:pt x="8" y="21"/>
                    <a:pt x="8" y="21"/>
                  </a:cubicBezTo>
                  <a:cubicBezTo>
                    <a:pt x="102" y="56"/>
                    <a:pt x="102" y="56"/>
                    <a:pt x="102" y="56"/>
                  </a:cubicBezTo>
                  <a:lnTo>
                    <a:pt x="99" y="6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 name="Freeform 297"/>
            <p:cNvSpPr>
              <a:spLocks/>
            </p:cNvSpPr>
            <p:nvPr/>
          </p:nvSpPr>
          <p:spPr bwMode="auto">
            <a:xfrm>
              <a:off x="4156076" y="3403600"/>
              <a:ext cx="187325" cy="195263"/>
            </a:xfrm>
            <a:custGeom>
              <a:avLst/>
              <a:gdLst>
                <a:gd name="T0" fmla="*/ 4 w 104"/>
                <a:gd name="T1" fmla="*/ 108 h 108"/>
                <a:gd name="T2" fmla="*/ 2 w 104"/>
                <a:gd name="T3" fmla="*/ 107 h 108"/>
                <a:gd name="T4" fmla="*/ 0 w 104"/>
                <a:gd name="T5" fmla="*/ 104 h 108"/>
                <a:gd name="T6" fmla="*/ 0 w 104"/>
                <a:gd name="T7" fmla="*/ 0 h 108"/>
                <a:gd name="T8" fmla="*/ 8 w 104"/>
                <a:gd name="T9" fmla="*/ 0 h 108"/>
                <a:gd name="T10" fmla="*/ 8 w 104"/>
                <a:gd name="T11" fmla="*/ 98 h 108"/>
                <a:gd name="T12" fmla="*/ 96 w 104"/>
                <a:gd name="T13" fmla="*/ 65 h 108"/>
                <a:gd name="T14" fmla="*/ 96 w 104"/>
                <a:gd name="T15" fmla="*/ 44 h 108"/>
                <a:gd name="T16" fmla="*/ 104 w 104"/>
                <a:gd name="T17" fmla="*/ 44 h 108"/>
                <a:gd name="T18" fmla="*/ 104 w 104"/>
                <a:gd name="T19" fmla="*/ 68 h 108"/>
                <a:gd name="T20" fmla="*/ 102 w 104"/>
                <a:gd name="T21" fmla="*/ 72 h 108"/>
                <a:gd name="T22" fmla="*/ 6 w 104"/>
                <a:gd name="T23" fmla="*/ 108 h 108"/>
                <a:gd name="T24" fmla="*/ 4 w 10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08">
                  <a:moveTo>
                    <a:pt x="4" y="108"/>
                  </a:moveTo>
                  <a:cubicBezTo>
                    <a:pt x="3" y="108"/>
                    <a:pt x="3" y="108"/>
                    <a:pt x="2" y="107"/>
                  </a:cubicBezTo>
                  <a:cubicBezTo>
                    <a:pt x="1" y="107"/>
                    <a:pt x="0" y="105"/>
                    <a:pt x="0" y="104"/>
                  </a:cubicBezTo>
                  <a:cubicBezTo>
                    <a:pt x="0" y="0"/>
                    <a:pt x="0" y="0"/>
                    <a:pt x="0" y="0"/>
                  </a:cubicBezTo>
                  <a:cubicBezTo>
                    <a:pt x="8" y="0"/>
                    <a:pt x="8" y="0"/>
                    <a:pt x="8" y="0"/>
                  </a:cubicBezTo>
                  <a:cubicBezTo>
                    <a:pt x="8" y="98"/>
                    <a:pt x="8" y="98"/>
                    <a:pt x="8" y="98"/>
                  </a:cubicBezTo>
                  <a:cubicBezTo>
                    <a:pt x="96" y="65"/>
                    <a:pt x="96" y="65"/>
                    <a:pt x="96" y="65"/>
                  </a:cubicBezTo>
                  <a:cubicBezTo>
                    <a:pt x="96" y="44"/>
                    <a:pt x="96" y="44"/>
                    <a:pt x="96" y="44"/>
                  </a:cubicBezTo>
                  <a:cubicBezTo>
                    <a:pt x="104" y="44"/>
                    <a:pt x="104" y="44"/>
                    <a:pt x="104" y="44"/>
                  </a:cubicBezTo>
                  <a:cubicBezTo>
                    <a:pt x="104" y="68"/>
                    <a:pt x="104" y="68"/>
                    <a:pt x="104" y="68"/>
                  </a:cubicBezTo>
                  <a:cubicBezTo>
                    <a:pt x="104" y="70"/>
                    <a:pt x="103" y="71"/>
                    <a:pt x="102" y="72"/>
                  </a:cubicBezTo>
                  <a:cubicBezTo>
                    <a:pt x="6" y="108"/>
                    <a:pt x="6" y="108"/>
                    <a:pt x="6" y="108"/>
                  </a:cubicBezTo>
                  <a:cubicBezTo>
                    <a:pt x="5" y="108"/>
                    <a:pt x="5" y="108"/>
                    <a:pt x="4" y="10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 name="Freeform 298"/>
            <p:cNvSpPr>
              <a:spLocks/>
            </p:cNvSpPr>
            <p:nvPr/>
          </p:nvSpPr>
          <p:spPr bwMode="auto">
            <a:xfrm>
              <a:off x="3932239" y="3328988"/>
              <a:ext cx="238125" cy="176213"/>
            </a:xfrm>
            <a:custGeom>
              <a:avLst/>
              <a:gdLst>
                <a:gd name="T0" fmla="*/ 96 w 132"/>
                <a:gd name="T1" fmla="*/ 98 h 98"/>
                <a:gd name="T2" fmla="*/ 95 w 132"/>
                <a:gd name="T3" fmla="*/ 98 h 98"/>
                <a:gd name="T4" fmla="*/ 3 w 132"/>
                <a:gd name="T5" fmla="*/ 62 h 98"/>
                <a:gd name="T6" fmla="*/ 0 w 132"/>
                <a:gd name="T7" fmla="*/ 59 h 98"/>
                <a:gd name="T8" fmla="*/ 1 w 132"/>
                <a:gd name="T9" fmla="*/ 56 h 98"/>
                <a:gd name="T10" fmla="*/ 29 w 132"/>
                <a:gd name="T11" fmla="*/ 0 h 98"/>
                <a:gd name="T12" fmla="*/ 36 w 132"/>
                <a:gd name="T13" fmla="*/ 4 h 98"/>
                <a:gd name="T14" fmla="*/ 10 w 132"/>
                <a:gd name="T15" fmla="*/ 56 h 98"/>
                <a:gd name="T16" fmla="*/ 95 w 132"/>
                <a:gd name="T17" fmla="*/ 89 h 98"/>
                <a:gd name="T18" fmla="*/ 125 w 132"/>
                <a:gd name="T19" fmla="*/ 40 h 98"/>
                <a:gd name="T20" fmla="*/ 132 w 132"/>
                <a:gd name="T21" fmla="*/ 44 h 98"/>
                <a:gd name="T22" fmla="*/ 100 w 132"/>
                <a:gd name="T23" fmla="*/ 96 h 98"/>
                <a:gd name="T24" fmla="*/ 96 w 132"/>
                <a:gd name="T2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98">
                  <a:moveTo>
                    <a:pt x="96" y="98"/>
                  </a:moveTo>
                  <a:cubicBezTo>
                    <a:pt x="96" y="98"/>
                    <a:pt x="95" y="98"/>
                    <a:pt x="95" y="98"/>
                  </a:cubicBezTo>
                  <a:cubicBezTo>
                    <a:pt x="3" y="62"/>
                    <a:pt x="3" y="62"/>
                    <a:pt x="3" y="62"/>
                  </a:cubicBezTo>
                  <a:cubicBezTo>
                    <a:pt x="2" y="61"/>
                    <a:pt x="1" y="60"/>
                    <a:pt x="0" y="59"/>
                  </a:cubicBezTo>
                  <a:cubicBezTo>
                    <a:pt x="0" y="58"/>
                    <a:pt x="0" y="57"/>
                    <a:pt x="1" y="56"/>
                  </a:cubicBezTo>
                  <a:cubicBezTo>
                    <a:pt x="29" y="0"/>
                    <a:pt x="29" y="0"/>
                    <a:pt x="29" y="0"/>
                  </a:cubicBezTo>
                  <a:cubicBezTo>
                    <a:pt x="36" y="4"/>
                    <a:pt x="36" y="4"/>
                    <a:pt x="36" y="4"/>
                  </a:cubicBezTo>
                  <a:cubicBezTo>
                    <a:pt x="10" y="56"/>
                    <a:pt x="10" y="56"/>
                    <a:pt x="10" y="56"/>
                  </a:cubicBezTo>
                  <a:cubicBezTo>
                    <a:pt x="95" y="89"/>
                    <a:pt x="95" y="89"/>
                    <a:pt x="95" y="89"/>
                  </a:cubicBezTo>
                  <a:cubicBezTo>
                    <a:pt x="125" y="40"/>
                    <a:pt x="125" y="40"/>
                    <a:pt x="125" y="40"/>
                  </a:cubicBezTo>
                  <a:cubicBezTo>
                    <a:pt x="132" y="44"/>
                    <a:pt x="132" y="44"/>
                    <a:pt x="132" y="44"/>
                  </a:cubicBezTo>
                  <a:cubicBezTo>
                    <a:pt x="100" y="96"/>
                    <a:pt x="100" y="96"/>
                    <a:pt x="100" y="96"/>
                  </a:cubicBezTo>
                  <a:cubicBezTo>
                    <a:pt x="99" y="97"/>
                    <a:pt x="98" y="98"/>
                    <a:pt x="9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 name="Freeform 299"/>
            <p:cNvSpPr>
              <a:spLocks/>
            </p:cNvSpPr>
            <p:nvPr/>
          </p:nvSpPr>
          <p:spPr bwMode="auto">
            <a:xfrm>
              <a:off x="4157664" y="3328988"/>
              <a:ext cx="236538" cy="176213"/>
            </a:xfrm>
            <a:custGeom>
              <a:avLst/>
              <a:gdLst>
                <a:gd name="T0" fmla="*/ 35 w 131"/>
                <a:gd name="T1" fmla="*/ 98 h 98"/>
                <a:gd name="T2" fmla="*/ 32 w 131"/>
                <a:gd name="T3" fmla="*/ 96 h 98"/>
                <a:gd name="T4" fmla="*/ 0 w 131"/>
                <a:gd name="T5" fmla="*/ 44 h 98"/>
                <a:gd name="T6" fmla="*/ 7 w 131"/>
                <a:gd name="T7" fmla="*/ 40 h 98"/>
                <a:gd name="T8" fmla="*/ 37 w 131"/>
                <a:gd name="T9" fmla="*/ 89 h 98"/>
                <a:gd name="T10" fmla="*/ 122 w 131"/>
                <a:gd name="T11" fmla="*/ 56 h 98"/>
                <a:gd name="T12" fmla="*/ 96 w 131"/>
                <a:gd name="T13" fmla="*/ 4 h 98"/>
                <a:gd name="T14" fmla="*/ 103 w 131"/>
                <a:gd name="T15" fmla="*/ 0 h 98"/>
                <a:gd name="T16" fmla="*/ 131 w 131"/>
                <a:gd name="T17" fmla="*/ 56 h 98"/>
                <a:gd name="T18" fmla="*/ 131 w 131"/>
                <a:gd name="T19" fmla="*/ 59 h 98"/>
                <a:gd name="T20" fmla="*/ 129 w 131"/>
                <a:gd name="T21" fmla="*/ 62 h 98"/>
                <a:gd name="T22" fmla="*/ 37 w 131"/>
                <a:gd name="T23" fmla="*/ 98 h 98"/>
                <a:gd name="T24" fmla="*/ 35 w 131"/>
                <a:gd name="T2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98">
                  <a:moveTo>
                    <a:pt x="35" y="98"/>
                  </a:moveTo>
                  <a:cubicBezTo>
                    <a:pt x="34" y="98"/>
                    <a:pt x="33" y="97"/>
                    <a:pt x="32" y="96"/>
                  </a:cubicBezTo>
                  <a:cubicBezTo>
                    <a:pt x="0" y="44"/>
                    <a:pt x="0" y="44"/>
                    <a:pt x="0" y="44"/>
                  </a:cubicBezTo>
                  <a:cubicBezTo>
                    <a:pt x="7" y="40"/>
                    <a:pt x="7" y="40"/>
                    <a:pt x="7" y="40"/>
                  </a:cubicBezTo>
                  <a:cubicBezTo>
                    <a:pt x="37" y="89"/>
                    <a:pt x="37" y="89"/>
                    <a:pt x="37" y="89"/>
                  </a:cubicBezTo>
                  <a:cubicBezTo>
                    <a:pt x="122" y="56"/>
                    <a:pt x="122" y="56"/>
                    <a:pt x="122" y="56"/>
                  </a:cubicBezTo>
                  <a:cubicBezTo>
                    <a:pt x="96" y="4"/>
                    <a:pt x="96" y="4"/>
                    <a:pt x="96" y="4"/>
                  </a:cubicBezTo>
                  <a:cubicBezTo>
                    <a:pt x="103" y="0"/>
                    <a:pt x="103" y="0"/>
                    <a:pt x="103" y="0"/>
                  </a:cubicBezTo>
                  <a:cubicBezTo>
                    <a:pt x="131" y="56"/>
                    <a:pt x="131" y="56"/>
                    <a:pt x="131" y="56"/>
                  </a:cubicBezTo>
                  <a:cubicBezTo>
                    <a:pt x="131" y="57"/>
                    <a:pt x="131" y="58"/>
                    <a:pt x="131" y="59"/>
                  </a:cubicBezTo>
                  <a:cubicBezTo>
                    <a:pt x="131" y="60"/>
                    <a:pt x="130" y="61"/>
                    <a:pt x="129" y="62"/>
                  </a:cubicBezTo>
                  <a:cubicBezTo>
                    <a:pt x="37" y="98"/>
                    <a:pt x="37" y="98"/>
                    <a:pt x="37" y="98"/>
                  </a:cubicBezTo>
                  <a:cubicBezTo>
                    <a:pt x="36" y="98"/>
                    <a:pt x="36" y="98"/>
                    <a:pt x="35"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 name="Freeform 300"/>
            <p:cNvSpPr>
              <a:spLocks/>
            </p:cNvSpPr>
            <p:nvPr/>
          </p:nvSpPr>
          <p:spPr bwMode="auto">
            <a:xfrm>
              <a:off x="3983039" y="3275013"/>
              <a:ext cx="360363" cy="136525"/>
            </a:xfrm>
            <a:custGeom>
              <a:avLst/>
              <a:gdLst>
                <a:gd name="T0" fmla="*/ 100 w 200"/>
                <a:gd name="T1" fmla="*/ 76 h 76"/>
                <a:gd name="T2" fmla="*/ 99 w 200"/>
                <a:gd name="T3" fmla="*/ 76 h 76"/>
                <a:gd name="T4" fmla="*/ 3 w 200"/>
                <a:gd name="T5" fmla="*/ 36 h 76"/>
                <a:gd name="T6" fmla="*/ 0 w 200"/>
                <a:gd name="T7" fmla="*/ 32 h 76"/>
                <a:gd name="T8" fmla="*/ 3 w 200"/>
                <a:gd name="T9" fmla="*/ 28 h 76"/>
                <a:gd name="T10" fmla="*/ 83 w 200"/>
                <a:gd name="T11" fmla="*/ 0 h 76"/>
                <a:gd name="T12" fmla="*/ 86 w 200"/>
                <a:gd name="T13" fmla="*/ 8 h 76"/>
                <a:gd name="T14" fmla="*/ 15 w 200"/>
                <a:gd name="T15" fmla="*/ 32 h 76"/>
                <a:gd name="T16" fmla="*/ 100 w 200"/>
                <a:gd name="T17" fmla="*/ 68 h 76"/>
                <a:gd name="T18" fmla="*/ 185 w 200"/>
                <a:gd name="T19" fmla="*/ 32 h 76"/>
                <a:gd name="T20" fmla="*/ 115 w 200"/>
                <a:gd name="T21" fmla="*/ 8 h 76"/>
                <a:gd name="T22" fmla="*/ 118 w 200"/>
                <a:gd name="T23" fmla="*/ 0 h 76"/>
                <a:gd name="T24" fmla="*/ 198 w 200"/>
                <a:gd name="T25" fmla="*/ 28 h 76"/>
                <a:gd name="T26" fmla="*/ 200 w 200"/>
                <a:gd name="T27" fmla="*/ 32 h 76"/>
                <a:gd name="T28" fmla="*/ 198 w 200"/>
                <a:gd name="T29" fmla="*/ 36 h 76"/>
                <a:gd name="T30" fmla="*/ 102 w 200"/>
                <a:gd name="T31" fmla="*/ 76 h 76"/>
                <a:gd name="T32" fmla="*/ 100 w 200"/>
                <a:gd name="T33"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76">
                  <a:moveTo>
                    <a:pt x="100" y="76"/>
                  </a:moveTo>
                  <a:cubicBezTo>
                    <a:pt x="100" y="76"/>
                    <a:pt x="99" y="76"/>
                    <a:pt x="99" y="76"/>
                  </a:cubicBezTo>
                  <a:cubicBezTo>
                    <a:pt x="3" y="36"/>
                    <a:pt x="3" y="36"/>
                    <a:pt x="3" y="36"/>
                  </a:cubicBezTo>
                  <a:cubicBezTo>
                    <a:pt x="1" y="35"/>
                    <a:pt x="0" y="34"/>
                    <a:pt x="0" y="32"/>
                  </a:cubicBezTo>
                  <a:cubicBezTo>
                    <a:pt x="0" y="30"/>
                    <a:pt x="1" y="29"/>
                    <a:pt x="3" y="28"/>
                  </a:cubicBezTo>
                  <a:cubicBezTo>
                    <a:pt x="83" y="0"/>
                    <a:pt x="83" y="0"/>
                    <a:pt x="83" y="0"/>
                  </a:cubicBezTo>
                  <a:cubicBezTo>
                    <a:pt x="86" y="8"/>
                    <a:pt x="86" y="8"/>
                    <a:pt x="86" y="8"/>
                  </a:cubicBezTo>
                  <a:cubicBezTo>
                    <a:pt x="15" y="32"/>
                    <a:pt x="15" y="32"/>
                    <a:pt x="15" y="32"/>
                  </a:cubicBezTo>
                  <a:cubicBezTo>
                    <a:pt x="100" y="68"/>
                    <a:pt x="100" y="68"/>
                    <a:pt x="100" y="68"/>
                  </a:cubicBezTo>
                  <a:cubicBezTo>
                    <a:pt x="185" y="32"/>
                    <a:pt x="185" y="32"/>
                    <a:pt x="185" y="32"/>
                  </a:cubicBezTo>
                  <a:cubicBezTo>
                    <a:pt x="115" y="8"/>
                    <a:pt x="115" y="8"/>
                    <a:pt x="115" y="8"/>
                  </a:cubicBezTo>
                  <a:cubicBezTo>
                    <a:pt x="118" y="0"/>
                    <a:pt x="118" y="0"/>
                    <a:pt x="118" y="0"/>
                  </a:cubicBezTo>
                  <a:cubicBezTo>
                    <a:pt x="198" y="28"/>
                    <a:pt x="198" y="28"/>
                    <a:pt x="198" y="28"/>
                  </a:cubicBezTo>
                  <a:cubicBezTo>
                    <a:pt x="199" y="29"/>
                    <a:pt x="200" y="30"/>
                    <a:pt x="200" y="32"/>
                  </a:cubicBezTo>
                  <a:cubicBezTo>
                    <a:pt x="200" y="34"/>
                    <a:pt x="199" y="35"/>
                    <a:pt x="198" y="36"/>
                  </a:cubicBezTo>
                  <a:cubicBezTo>
                    <a:pt x="102" y="76"/>
                    <a:pt x="102" y="76"/>
                    <a:pt x="102" y="76"/>
                  </a:cubicBezTo>
                  <a:cubicBezTo>
                    <a:pt x="101" y="76"/>
                    <a:pt x="101" y="76"/>
                    <a:pt x="100" y="7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 name="Freeform 301"/>
            <p:cNvSpPr>
              <a:spLocks/>
            </p:cNvSpPr>
            <p:nvPr/>
          </p:nvSpPr>
          <p:spPr bwMode="auto">
            <a:xfrm>
              <a:off x="4186239" y="3195638"/>
              <a:ext cx="207963" cy="139700"/>
            </a:xfrm>
            <a:custGeom>
              <a:avLst/>
              <a:gdLst>
                <a:gd name="T0" fmla="*/ 86 w 115"/>
                <a:gd name="T1" fmla="*/ 78 h 78"/>
                <a:gd name="T2" fmla="*/ 80 w 115"/>
                <a:gd name="T3" fmla="*/ 74 h 78"/>
                <a:gd name="T4" fmla="*/ 105 w 115"/>
                <a:gd name="T5" fmla="*/ 42 h 78"/>
                <a:gd name="T6" fmla="*/ 21 w 115"/>
                <a:gd name="T7" fmla="*/ 9 h 78"/>
                <a:gd name="T8" fmla="*/ 7 w 115"/>
                <a:gd name="T9" fmla="*/ 34 h 78"/>
                <a:gd name="T10" fmla="*/ 0 w 115"/>
                <a:gd name="T11" fmla="*/ 30 h 78"/>
                <a:gd name="T12" fmla="*/ 16 w 115"/>
                <a:gd name="T13" fmla="*/ 2 h 78"/>
                <a:gd name="T14" fmla="*/ 21 w 115"/>
                <a:gd name="T15" fmla="*/ 0 h 78"/>
                <a:gd name="T16" fmla="*/ 113 w 115"/>
                <a:gd name="T17" fmla="*/ 36 h 78"/>
                <a:gd name="T18" fmla="*/ 115 w 115"/>
                <a:gd name="T19" fmla="*/ 39 h 78"/>
                <a:gd name="T20" fmla="*/ 114 w 115"/>
                <a:gd name="T21" fmla="*/ 42 h 78"/>
                <a:gd name="T22" fmla="*/ 86 w 115"/>
                <a:gd name="T2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78">
                  <a:moveTo>
                    <a:pt x="86" y="78"/>
                  </a:moveTo>
                  <a:cubicBezTo>
                    <a:pt x="80" y="74"/>
                    <a:pt x="80" y="74"/>
                    <a:pt x="80" y="74"/>
                  </a:cubicBezTo>
                  <a:cubicBezTo>
                    <a:pt x="105" y="42"/>
                    <a:pt x="105" y="42"/>
                    <a:pt x="105" y="42"/>
                  </a:cubicBezTo>
                  <a:cubicBezTo>
                    <a:pt x="21" y="9"/>
                    <a:pt x="21" y="9"/>
                    <a:pt x="21" y="9"/>
                  </a:cubicBezTo>
                  <a:cubicBezTo>
                    <a:pt x="7" y="34"/>
                    <a:pt x="7" y="34"/>
                    <a:pt x="7" y="34"/>
                  </a:cubicBezTo>
                  <a:cubicBezTo>
                    <a:pt x="0" y="30"/>
                    <a:pt x="0" y="30"/>
                    <a:pt x="0" y="30"/>
                  </a:cubicBezTo>
                  <a:cubicBezTo>
                    <a:pt x="16" y="2"/>
                    <a:pt x="16" y="2"/>
                    <a:pt x="16" y="2"/>
                  </a:cubicBezTo>
                  <a:cubicBezTo>
                    <a:pt x="17" y="0"/>
                    <a:pt x="19" y="0"/>
                    <a:pt x="21" y="0"/>
                  </a:cubicBezTo>
                  <a:cubicBezTo>
                    <a:pt x="113" y="36"/>
                    <a:pt x="113" y="36"/>
                    <a:pt x="113" y="36"/>
                  </a:cubicBezTo>
                  <a:cubicBezTo>
                    <a:pt x="114" y="37"/>
                    <a:pt x="115" y="38"/>
                    <a:pt x="115" y="39"/>
                  </a:cubicBezTo>
                  <a:cubicBezTo>
                    <a:pt x="115" y="40"/>
                    <a:pt x="115" y="41"/>
                    <a:pt x="114" y="42"/>
                  </a:cubicBezTo>
                  <a:lnTo>
                    <a:pt x="86" y="7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 name="Freeform 302"/>
            <p:cNvSpPr>
              <a:spLocks/>
            </p:cNvSpPr>
            <p:nvPr/>
          </p:nvSpPr>
          <p:spPr bwMode="auto">
            <a:xfrm>
              <a:off x="3932239" y="3195638"/>
              <a:ext cx="209550" cy="139700"/>
            </a:xfrm>
            <a:custGeom>
              <a:avLst/>
              <a:gdLst>
                <a:gd name="T0" fmla="*/ 29 w 116"/>
                <a:gd name="T1" fmla="*/ 78 h 78"/>
                <a:gd name="T2" fmla="*/ 1 w 116"/>
                <a:gd name="T3" fmla="*/ 42 h 78"/>
                <a:gd name="T4" fmla="*/ 0 w 116"/>
                <a:gd name="T5" fmla="*/ 39 h 78"/>
                <a:gd name="T6" fmla="*/ 3 w 116"/>
                <a:gd name="T7" fmla="*/ 36 h 78"/>
                <a:gd name="T8" fmla="*/ 95 w 116"/>
                <a:gd name="T9" fmla="*/ 0 h 78"/>
                <a:gd name="T10" fmla="*/ 100 w 116"/>
                <a:gd name="T11" fmla="*/ 2 h 78"/>
                <a:gd name="T12" fmla="*/ 116 w 116"/>
                <a:gd name="T13" fmla="*/ 30 h 78"/>
                <a:gd name="T14" fmla="*/ 109 w 116"/>
                <a:gd name="T15" fmla="*/ 34 h 78"/>
                <a:gd name="T16" fmla="*/ 94 w 116"/>
                <a:gd name="T17" fmla="*/ 9 h 78"/>
                <a:gd name="T18" fmla="*/ 11 w 116"/>
                <a:gd name="T19" fmla="*/ 42 h 78"/>
                <a:gd name="T20" fmla="*/ 35 w 116"/>
                <a:gd name="T21" fmla="*/ 74 h 78"/>
                <a:gd name="T22" fmla="*/ 29 w 116"/>
                <a:gd name="T2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 h="78">
                  <a:moveTo>
                    <a:pt x="29" y="78"/>
                  </a:moveTo>
                  <a:cubicBezTo>
                    <a:pt x="1" y="42"/>
                    <a:pt x="1" y="42"/>
                    <a:pt x="1" y="42"/>
                  </a:cubicBezTo>
                  <a:cubicBezTo>
                    <a:pt x="0" y="41"/>
                    <a:pt x="0" y="40"/>
                    <a:pt x="0" y="39"/>
                  </a:cubicBezTo>
                  <a:cubicBezTo>
                    <a:pt x="1" y="38"/>
                    <a:pt x="2" y="37"/>
                    <a:pt x="3" y="36"/>
                  </a:cubicBezTo>
                  <a:cubicBezTo>
                    <a:pt x="95" y="0"/>
                    <a:pt x="95" y="0"/>
                    <a:pt x="95" y="0"/>
                  </a:cubicBezTo>
                  <a:cubicBezTo>
                    <a:pt x="97" y="0"/>
                    <a:pt x="99" y="0"/>
                    <a:pt x="100" y="2"/>
                  </a:cubicBezTo>
                  <a:cubicBezTo>
                    <a:pt x="116" y="30"/>
                    <a:pt x="116" y="30"/>
                    <a:pt x="116" y="30"/>
                  </a:cubicBezTo>
                  <a:cubicBezTo>
                    <a:pt x="109" y="34"/>
                    <a:pt x="109" y="34"/>
                    <a:pt x="109" y="34"/>
                  </a:cubicBezTo>
                  <a:cubicBezTo>
                    <a:pt x="94" y="9"/>
                    <a:pt x="94" y="9"/>
                    <a:pt x="94" y="9"/>
                  </a:cubicBezTo>
                  <a:cubicBezTo>
                    <a:pt x="11" y="42"/>
                    <a:pt x="11" y="42"/>
                    <a:pt x="11" y="42"/>
                  </a:cubicBezTo>
                  <a:cubicBezTo>
                    <a:pt x="35" y="74"/>
                    <a:pt x="35" y="74"/>
                    <a:pt x="35" y="74"/>
                  </a:cubicBezTo>
                  <a:lnTo>
                    <a:pt x="29" y="7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3" name="Rectangle 303"/>
            <p:cNvSpPr>
              <a:spLocks noChangeArrowheads="1"/>
            </p:cNvSpPr>
            <p:nvPr/>
          </p:nvSpPr>
          <p:spPr bwMode="auto">
            <a:xfrm>
              <a:off x="4156076" y="3165475"/>
              <a:ext cx="14288" cy="188913"/>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4" name="Freeform 304"/>
            <p:cNvSpPr>
              <a:spLocks/>
            </p:cNvSpPr>
            <p:nvPr/>
          </p:nvSpPr>
          <p:spPr bwMode="auto">
            <a:xfrm>
              <a:off x="4129089" y="3327400"/>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pic>
        <p:nvPicPr>
          <p:cNvPr id="25" name="Picture 24"/>
          <p:cNvPicPr>
            <a:picLocks noChangeAspect="1"/>
          </p:cNvPicPr>
          <p:nvPr/>
        </p:nvPicPr>
        <p:blipFill>
          <a:blip r:embed="rId3"/>
          <a:stretch>
            <a:fillRect/>
          </a:stretch>
        </p:blipFill>
        <p:spPr>
          <a:xfrm>
            <a:off x="10120088" y="170388"/>
            <a:ext cx="1879599" cy="590637"/>
          </a:xfrm>
          <a:prstGeom prst="rect">
            <a:avLst/>
          </a:prstGeom>
        </p:spPr>
      </p:pic>
    </p:spTree>
    <p:extLst>
      <p:ext uri="{BB962C8B-B14F-4D97-AF65-F5344CB8AC3E}">
        <p14:creationId xmlns:p14="http://schemas.microsoft.com/office/powerpoint/2010/main" val="29513123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loud Callout 8"/>
          <p:cNvSpPr/>
          <p:nvPr/>
        </p:nvSpPr>
        <p:spPr>
          <a:xfrm>
            <a:off x="4513631" y="1356113"/>
            <a:ext cx="7870609" cy="4725517"/>
          </a:xfrm>
          <a:prstGeom prst="cloudCallout">
            <a:avLst>
              <a:gd name="adj1" fmla="val -63848"/>
              <a:gd name="adj2" fmla="val -2337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itle 1">
            <a:extLst>
              <a:ext uri="{FF2B5EF4-FFF2-40B4-BE49-F238E27FC236}">
                <a16:creationId xmlns:a16="http://schemas.microsoft.com/office/drawing/2014/main" xmlns="" id="{C4CC0F66-F716-9E4A-A350-90E627E348D3}"/>
              </a:ext>
            </a:extLst>
          </p:cNvPr>
          <p:cNvSpPr txBox="1">
            <a:spLocks/>
          </p:cNvSpPr>
          <p:nvPr/>
        </p:nvSpPr>
        <p:spPr bwMode="auto">
          <a:xfrm>
            <a:off x="269819" y="261582"/>
            <a:ext cx="9221804"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Frame Your New Idea With an Opportunity Canvas</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38"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1"/>
            <a:ext cx="9093255" cy="516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Opportunity Canvas helps facilitate structured discussions about your</a:t>
            </a:r>
            <a:r>
              <a:rPr kumimoji="0" lang="en-CA" sz="1600" b="1"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idea and allows all involved to better understand how the solution will generate value for users</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8" name="Group 7"/>
          <p:cNvGrpSpPr/>
          <p:nvPr/>
        </p:nvGrpSpPr>
        <p:grpSpPr>
          <a:xfrm>
            <a:off x="5684580" y="2079355"/>
            <a:ext cx="7406002" cy="2967862"/>
            <a:chOff x="4679496" y="1953514"/>
            <a:chExt cx="7406002" cy="2967862"/>
          </a:xfrm>
        </p:grpSpPr>
        <p:grpSp>
          <p:nvGrpSpPr>
            <p:cNvPr id="2" name="Group 1"/>
            <p:cNvGrpSpPr/>
            <p:nvPr/>
          </p:nvGrpSpPr>
          <p:grpSpPr>
            <a:xfrm>
              <a:off x="4679496" y="1953514"/>
              <a:ext cx="4302180" cy="2925442"/>
              <a:chOff x="3980025" y="1578545"/>
              <a:chExt cx="4302180" cy="2925442"/>
            </a:xfrm>
          </p:grpSpPr>
          <p:sp>
            <p:nvSpPr>
              <p:cNvPr id="86" name="Title 1">
                <a:extLst>
                  <a:ext uri="{FF2B5EF4-FFF2-40B4-BE49-F238E27FC236}">
                    <a16:creationId xmlns:a16="http://schemas.microsoft.com/office/drawing/2014/main" xmlns="" id="{C4CC0F66-F716-9E4A-A350-90E627E348D3}"/>
                  </a:ext>
                </a:extLst>
              </p:cNvPr>
              <p:cNvSpPr txBox="1">
                <a:spLocks/>
              </p:cNvSpPr>
              <p:nvPr/>
            </p:nvSpPr>
            <p:spPr bwMode="auto">
              <a:xfrm>
                <a:off x="3980025" y="1578545"/>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a:tabLst/>
                  <a:defRPr/>
                </a:pPr>
                <a:r>
                  <a:rPr lang="en-CA" sz="1200" b="1" dirty="0" smtClean="0">
                    <a:solidFill>
                      <a:srgbClr val="5B9BD5"/>
                    </a:solidFill>
                  </a:rPr>
                  <a:t>Opportunity / Initiative </a:t>
                </a:r>
                <a:endParaRPr kumimoji="0" lang="en-CA" sz="1200" b="1" i="0" u="none" strike="noStrike" kern="1200" cap="none" spc="0" normalizeH="0" baseline="0" noProof="0" dirty="0">
                  <a:ln>
                    <a:noFill/>
                  </a:ln>
                  <a:solidFill>
                    <a:srgbClr val="5B9BD5"/>
                  </a:solidFill>
                  <a:effectLst/>
                  <a:uLnTx/>
                  <a:uFillTx/>
                </a:endParaRPr>
              </a:p>
            </p:txBody>
          </p:sp>
          <p:sp>
            <p:nvSpPr>
              <p:cNvPr id="39" name="Title 1">
                <a:extLst>
                  <a:ext uri="{FF2B5EF4-FFF2-40B4-BE49-F238E27FC236}">
                    <a16:creationId xmlns:a16="http://schemas.microsoft.com/office/drawing/2014/main" xmlns="" id="{C4CC0F66-F716-9E4A-A350-90E627E348D3}"/>
                  </a:ext>
                </a:extLst>
              </p:cNvPr>
              <p:cNvSpPr txBox="1">
                <a:spLocks/>
              </p:cNvSpPr>
              <p:nvPr/>
            </p:nvSpPr>
            <p:spPr bwMode="auto">
              <a:xfrm>
                <a:off x="4194118" y="1899291"/>
                <a:ext cx="2561863" cy="23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has triggered the need for change?</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0" name="Title 1">
                <a:extLst>
                  <a:ext uri="{FF2B5EF4-FFF2-40B4-BE49-F238E27FC236}">
                    <a16:creationId xmlns:a16="http://schemas.microsoft.com/office/drawing/2014/main" xmlns="" id="{C4CC0F66-F716-9E4A-A350-90E627E348D3}"/>
                  </a:ext>
                </a:extLst>
              </p:cNvPr>
              <p:cNvSpPr txBox="1">
                <a:spLocks/>
              </p:cNvSpPr>
              <p:nvPr/>
            </p:nvSpPr>
            <p:spPr bwMode="auto">
              <a:xfrm>
                <a:off x="3980025" y="2137824"/>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2"/>
                  <a:tabLst/>
                  <a:defRPr/>
                </a:pPr>
                <a:r>
                  <a:rPr lang="en-CA" sz="1200" b="1" dirty="0" smtClean="0">
                    <a:solidFill>
                      <a:srgbClr val="73B632"/>
                    </a:solidFill>
                  </a:rPr>
                  <a:t>User Segment</a:t>
                </a:r>
                <a:endParaRPr kumimoji="0" lang="en-CA" sz="1200" b="1" i="0" u="none" strike="noStrike" kern="1200" cap="none" spc="0" normalizeH="0" baseline="0" noProof="0" dirty="0">
                  <a:ln>
                    <a:noFill/>
                  </a:ln>
                  <a:solidFill>
                    <a:srgbClr val="73B632"/>
                  </a:solidFill>
                  <a:effectLst/>
                  <a:uLnTx/>
                  <a:uFillTx/>
                </a:endParaRPr>
              </a:p>
            </p:txBody>
          </p:sp>
          <p:sp>
            <p:nvSpPr>
              <p:cNvPr id="47" name="Title 1">
                <a:extLst>
                  <a:ext uri="{FF2B5EF4-FFF2-40B4-BE49-F238E27FC236}">
                    <a16:creationId xmlns:a16="http://schemas.microsoft.com/office/drawing/2014/main" xmlns="" id="{C4CC0F66-F716-9E4A-A350-90E627E348D3}"/>
                  </a:ext>
                </a:extLst>
              </p:cNvPr>
              <p:cNvSpPr txBox="1">
                <a:spLocks/>
              </p:cNvSpPr>
              <p:nvPr/>
            </p:nvSpPr>
            <p:spPr bwMode="auto">
              <a:xfrm>
                <a:off x="4194118" y="2458570"/>
                <a:ext cx="2561863" cy="23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is the addressable market segment?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8" name="Title 1">
                <a:extLst>
                  <a:ext uri="{FF2B5EF4-FFF2-40B4-BE49-F238E27FC236}">
                    <a16:creationId xmlns:a16="http://schemas.microsoft.com/office/drawing/2014/main" xmlns="" id="{C4CC0F66-F716-9E4A-A350-90E627E348D3}"/>
                  </a:ext>
                </a:extLst>
              </p:cNvPr>
              <p:cNvSpPr txBox="1">
                <a:spLocks/>
              </p:cNvSpPr>
              <p:nvPr/>
            </p:nvSpPr>
            <p:spPr bwMode="auto">
              <a:xfrm>
                <a:off x="3980025" y="2690756"/>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3"/>
                  <a:tabLst/>
                  <a:defRPr/>
                </a:pPr>
                <a:r>
                  <a:rPr lang="en-CA" sz="1200" b="1" dirty="0" smtClean="0">
                    <a:solidFill>
                      <a:srgbClr val="E47623"/>
                    </a:solidFill>
                  </a:rPr>
                  <a:t>Alternative Providers</a:t>
                </a:r>
                <a:endParaRPr kumimoji="0" lang="en-CA" sz="1200" b="1" i="0" u="none" strike="noStrike" kern="1200" cap="none" spc="0" normalizeH="0" baseline="0" noProof="0" dirty="0">
                  <a:ln>
                    <a:noFill/>
                  </a:ln>
                  <a:solidFill>
                    <a:srgbClr val="E47623"/>
                  </a:solidFill>
                  <a:effectLst/>
                  <a:uLnTx/>
                  <a:uFillTx/>
                </a:endParaRPr>
              </a:p>
            </p:txBody>
          </p:sp>
          <p:sp>
            <p:nvSpPr>
              <p:cNvPr id="51" name="Title 1">
                <a:extLst>
                  <a:ext uri="{FF2B5EF4-FFF2-40B4-BE49-F238E27FC236}">
                    <a16:creationId xmlns:a16="http://schemas.microsoft.com/office/drawing/2014/main" xmlns="" id="{C4CC0F66-F716-9E4A-A350-90E627E348D3}"/>
                  </a:ext>
                </a:extLst>
              </p:cNvPr>
              <p:cNvSpPr txBox="1">
                <a:spLocks/>
              </p:cNvSpPr>
              <p:nvPr/>
            </p:nvSpPr>
            <p:spPr bwMode="auto">
              <a:xfrm>
                <a:off x="4194118" y="3011502"/>
                <a:ext cx="2561863" cy="23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Is this service being provided by others?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2" name="Title 1">
                <a:extLst>
                  <a:ext uri="{FF2B5EF4-FFF2-40B4-BE49-F238E27FC236}">
                    <a16:creationId xmlns:a16="http://schemas.microsoft.com/office/drawing/2014/main" xmlns="" id="{C4CC0F66-F716-9E4A-A350-90E627E348D3}"/>
                  </a:ext>
                </a:extLst>
              </p:cNvPr>
              <p:cNvSpPr txBox="1">
                <a:spLocks/>
              </p:cNvSpPr>
              <p:nvPr/>
            </p:nvSpPr>
            <p:spPr bwMode="auto">
              <a:xfrm>
                <a:off x="3980025" y="3294933"/>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4"/>
                  <a:tabLst/>
                  <a:defRPr/>
                </a:pPr>
                <a:r>
                  <a:rPr lang="en-CA" sz="1200" b="1" dirty="0" smtClean="0">
                    <a:solidFill>
                      <a:srgbClr val="EF4051"/>
                    </a:solidFill>
                  </a:rPr>
                  <a:t>Benefit / Price / Revenue</a:t>
                </a:r>
                <a:endParaRPr kumimoji="0" lang="en-CA" sz="1200" b="1" i="0" u="none" strike="noStrike" kern="1200" cap="none" spc="0" normalizeH="0" baseline="0" noProof="0" dirty="0">
                  <a:ln>
                    <a:noFill/>
                  </a:ln>
                  <a:solidFill>
                    <a:srgbClr val="EF4051"/>
                  </a:solidFill>
                  <a:effectLst/>
                  <a:uLnTx/>
                  <a:uFillTx/>
                </a:endParaRPr>
              </a:p>
            </p:txBody>
          </p:sp>
          <p:sp>
            <p:nvSpPr>
              <p:cNvPr id="57" name="Title 1">
                <a:extLst>
                  <a:ext uri="{FF2B5EF4-FFF2-40B4-BE49-F238E27FC236}">
                    <a16:creationId xmlns:a16="http://schemas.microsoft.com/office/drawing/2014/main" xmlns="" id="{C4CC0F66-F716-9E4A-A350-90E627E348D3}"/>
                  </a:ext>
                </a:extLst>
              </p:cNvPr>
              <p:cNvSpPr txBox="1">
                <a:spLocks/>
              </p:cNvSpPr>
              <p:nvPr/>
            </p:nvSpPr>
            <p:spPr bwMode="auto">
              <a:xfrm>
                <a:off x="4194118" y="3615679"/>
                <a:ext cx="2561863" cy="23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is the desired outcome?</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8" name="Title 1">
                <a:extLst>
                  <a:ext uri="{FF2B5EF4-FFF2-40B4-BE49-F238E27FC236}">
                    <a16:creationId xmlns:a16="http://schemas.microsoft.com/office/drawing/2014/main" xmlns="" id="{C4CC0F66-F716-9E4A-A350-90E627E348D3}"/>
                  </a:ext>
                </a:extLst>
              </p:cNvPr>
              <p:cNvSpPr txBox="1">
                <a:spLocks/>
              </p:cNvSpPr>
              <p:nvPr/>
            </p:nvSpPr>
            <p:spPr bwMode="auto">
              <a:xfrm>
                <a:off x="3980025" y="3854212"/>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5"/>
                  <a:tabLst/>
                  <a:defRPr/>
                </a:pPr>
                <a:r>
                  <a:rPr lang="en-CA" sz="1200" b="1" dirty="0" smtClean="0">
                    <a:solidFill>
                      <a:schemeClr val="tx1"/>
                    </a:solidFill>
                  </a:rPr>
                  <a:t>Increments of Value</a:t>
                </a:r>
                <a:endParaRPr kumimoji="0" lang="en-CA" sz="1200" b="1" i="0" u="none" strike="noStrike" kern="1200" cap="none" spc="0" normalizeH="0" baseline="0" noProof="0" dirty="0">
                  <a:ln>
                    <a:noFill/>
                  </a:ln>
                  <a:solidFill>
                    <a:schemeClr val="tx1"/>
                  </a:solidFill>
                  <a:effectLst/>
                  <a:uLnTx/>
                  <a:uFillTx/>
                </a:endParaRPr>
              </a:p>
            </p:txBody>
          </p:sp>
          <p:sp>
            <p:nvSpPr>
              <p:cNvPr id="59" name="Title 1">
                <a:extLst>
                  <a:ext uri="{FF2B5EF4-FFF2-40B4-BE49-F238E27FC236}">
                    <a16:creationId xmlns:a16="http://schemas.microsoft.com/office/drawing/2014/main" xmlns="" id="{C4CC0F66-F716-9E4A-A350-90E627E348D3}"/>
                  </a:ext>
                </a:extLst>
              </p:cNvPr>
              <p:cNvSpPr txBox="1">
                <a:spLocks/>
              </p:cNvSpPr>
              <p:nvPr/>
            </p:nvSpPr>
            <p:spPr bwMode="auto">
              <a:xfrm>
                <a:off x="4194118" y="4174958"/>
                <a:ext cx="2561863" cy="329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is the plan for how the product will be tested</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in the market?</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grpSp>
          <p:nvGrpSpPr>
            <p:cNvPr id="61" name="Group 60"/>
            <p:cNvGrpSpPr/>
            <p:nvPr/>
          </p:nvGrpSpPr>
          <p:grpSpPr>
            <a:xfrm>
              <a:off x="7783318" y="1995934"/>
              <a:ext cx="4302180" cy="2925442"/>
              <a:chOff x="3980025" y="1578545"/>
              <a:chExt cx="4302180" cy="2925442"/>
            </a:xfrm>
          </p:grpSpPr>
          <p:sp>
            <p:nvSpPr>
              <p:cNvPr id="62" name="Title 1">
                <a:extLst>
                  <a:ext uri="{FF2B5EF4-FFF2-40B4-BE49-F238E27FC236}">
                    <a16:creationId xmlns:a16="http://schemas.microsoft.com/office/drawing/2014/main" xmlns="" id="{C4CC0F66-F716-9E4A-A350-90E627E348D3}"/>
                  </a:ext>
                </a:extLst>
              </p:cNvPr>
              <p:cNvSpPr txBox="1">
                <a:spLocks/>
              </p:cNvSpPr>
              <p:nvPr/>
            </p:nvSpPr>
            <p:spPr bwMode="auto">
              <a:xfrm>
                <a:off x="3980025" y="1578545"/>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6"/>
                  <a:tabLst/>
                  <a:defRPr/>
                </a:pPr>
                <a:r>
                  <a:rPr lang="en-CA" sz="1200" b="1" dirty="0" smtClean="0">
                    <a:solidFill>
                      <a:srgbClr val="5B9BD5"/>
                    </a:solidFill>
                  </a:rPr>
                  <a:t>Key Metrics of Success</a:t>
                </a:r>
                <a:endParaRPr kumimoji="0" lang="en-CA" sz="1200" b="1" i="0" u="none" strike="noStrike" kern="1200" cap="none" spc="0" normalizeH="0" baseline="0" noProof="0" dirty="0">
                  <a:ln>
                    <a:noFill/>
                  </a:ln>
                  <a:solidFill>
                    <a:srgbClr val="5B9BD5"/>
                  </a:solidFill>
                  <a:effectLst/>
                  <a:uLnTx/>
                  <a:uFillTx/>
                </a:endParaRPr>
              </a:p>
            </p:txBody>
          </p:sp>
          <p:sp>
            <p:nvSpPr>
              <p:cNvPr id="63" name="Title 1">
                <a:extLst>
                  <a:ext uri="{FF2B5EF4-FFF2-40B4-BE49-F238E27FC236}">
                    <a16:creationId xmlns:a16="http://schemas.microsoft.com/office/drawing/2014/main" xmlns="" id="{C4CC0F66-F716-9E4A-A350-90E627E348D3}"/>
                  </a:ext>
                </a:extLst>
              </p:cNvPr>
              <p:cNvSpPr txBox="1">
                <a:spLocks/>
              </p:cNvSpPr>
              <p:nvPr/>
            </p:nvSpPr>
            <p:spPr bwMode="auto">
              <a:xfrm>
                <a:off x="4194118" y="1899291"/>
                <a:ext cx="2561863" cy="347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How</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will you know the product has filled the market need?</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3980025" y="2137824"/>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7"/>
                  <a:tabLst/>
                  <a:defRPr/>
                </a:pPr>
                <a:r>
                  <a:rPr lang="en-CA" sz="1200" b="1" dirty="0" smtClean="0">
                    <a:solidFill>
                      <a:srgbClr val="73B632"/>
                    </a:solidFill>
                  </a:rPr>
                  <a:t>Key Partners</a:t>
                </a:r>
                <a:endParaRPr kumimoji="0" lang="en-CA" sz="1200" b="1" i="0" u="none" strike="noStrike" kern="1200" cap="none" spc="0" normalizeH="0" baseline="0" noProof="0" dirty="0">
                  <a:ln>
                    <a:noFill/>
                  </a:ln>
                  <a:solidFill>
                    <a:srgbClr val="73B632"/>
                  </a:solidFill>
                  <a:effectLst/>
                  <a:uLnTx/>
                  <a:uFillTx/>
                </a:endParaRPr>
              </a:p>
            </p:txBody>
          </p:sp>
          <p:sp>
            <p:nvSpPr>
              <p:cNvPr id="66" name="Title 1">
                <a:extLst>
                  <a:ext uri="{FF2B5EF4-FFF2-40B4-BE49-F238E27FC236}">
                    <a16:creationId xmlns:a16="http://schemas.microsoft.com/office/drawing/2014/main" xmlns="" id="{C4CC0F66-F716-9E4A-A350-90E627E348D3}"/>
                  </a:ext>
                </a:extLst>
              </p:cNvPr>
              <p:cNvSpPr txBox="1">
                <a:spLocks/>
              </p:cNvSpPr>
              <p:nvPr/>
            </p:nvSpPr>
            <p:spPr bwMode="auto">
              <a:xfrm>
                <a:off x="4194118" y="2458570"/>
                <a:ext cx="2561863" cy="23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Who are our key partners?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67" name="Title 1">
                <a:extLst>
                  <a:ext uri="{FF2B5EF4-FFF2-40B4-BE49-F238E27FC236}">
                    <a16:creationId xmlns:a16="http://schemas.microsoft.com/office/drawing/2014/main" xmlns="" id="{C4CC0F66-F716-9E4A-A350-90E627E348D3}"/>
                  </a:ext>
                </a:extLst>
              </p:cNvPr>
              <p:cNvSpPr txBox="1">
                <a:spLocks/>
              </p:cNvSpPr>
              <p:nvPr/>
            </p:nvSpPr>
            <p:spPr bwMode="auto">
              <a:xfrm>
                <a:off x="3980025" y="2690756"/>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8"/>
                  <a:tabLst/>
                  <a:defRPr/>
                </a:pPr>
                <a:r>
                  <a:rPr lang="en-CA" sz="1200" b="1" dirty="0" smtClean="0">
                    <a:solidFill>
                      <a:srgbClr val="E47623"/>
                    </a:solidFill>
                  </a:rPr>
                  <a:t>Key Activities</a:t>
                </a:r>
                <a:endParaRPr kumimoji="0" lang="en-CA" sz="1200" b="1" i="0" u="none" strike="noStrike" kern="1200" cap="none" spc="0" normalizeH="0" baseline="0" noProof="0" dirty="0">
                  <a:ln>
                    <a:noFill/>
                  </a:ln>
                  <a:solidFill>
                    <a:srgbClr val="E47623"/>
                  </a:solidFill>
                  <a:effectLst/>
                  <a:uLnTx/>
                  <a:uFillTx/>
                </a:endParaRPr>
              </a:p>
            </p:txBody>
          </p:sp>
          <p:sp>
            <p:nvSpPr>
              <p:cNvPr id="68" name="Title 1">
                <a:extLst>
                  <a:ext uri="{FF2B5EF4-FFF2-40B4-BE49-F238E27FC236}">
                    <a16:creationId xmlns:a16="http://schemas.microsoft.com/office/drawing/2014/main" xmlns="" id="{C4CC0F66-F716-9E4A-A350-90E627E348D3}"/>
                  </a:ext>
                </a:extLst>
              </p:cNvPr>
              <p:cNvSpPr txBox="1">
                <a:spLocks/>
              </p:cNvSpPr>
              <p:nvPr/>
            </p:nvSpPr>
            <p:spPr bwMode="auto">
              <a:xfrm>
                <a:off x="4194118" y="3011502"/>
                <a:ext cx="2561863" cy="328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900" dirty="0" smtClean="0">
                    <a:solidFill>
                      <a:prstClr val="black"/>
                    </a:solidFill>
                  </a:rPr>
                  <a:t>What key activities / milestones are associated with a successful launch?</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69" name="Title 1">
                <a:extLst>
                  <a:ext uri="{FF2B5EF4-FFF2-40B4-BE49-F238E27FC236}">
                    <a16:creationId xmlns:a16="http://schemas.microsoft.com/office/drawing/2014/main" xmlns="" id="{C4CC0F66-F716-9E4A-A350-90E627E348D3}"/>
                  </a:ext>
                </a:extLst>
              </p:cNvPr>
              <p:cNvSpPr txBox="1">
                <a:spLocks/>
              </p:cNvSpPr>
              <p:nvPr/>
            </p:nvSpPr>
            <p:spPr bwMode="auto">
              <a:xfrm>
                <a:off x="3980025" y="3294933"/>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9"/>
                  <a:tabLst/>
                  <a:defRPr/>
                </a:pPr>
                <a:r>
                  <a:rPr lang="en-CA" sz="1200" b="1" dirty="0" smtClean="0">
                    <a:solidFill>
                      <a:srgbClr val="EF4051"/>
                    </a:solidFill>
                  </a:rPr>
                  <a:t>Key Resources</a:t>
                </a:r>
                <a:endParaRPr kumimoji="0" lang="en-CA" sz="1200" b="1" i="0" u="none" strike="noStrike" kern="1200" cap="none" spc="0" normalizeH="0" baseline="0" noProof="0" dirty="0">
                  <a:ln>
                    <a:noFill/>
                  </a:ln>
                  <a:solidFill>
                    <a:srgbClr val="EF4051"/>
                  </a:solidFill>
                  <a:effectLst/>
                  <a:uLnTx/>
                  <a:uFillTx/>
                </a:endParaRPr>
              </a:p>
            </p:txBody>
          </p:sp>
          <p:sp>
            <p:nvSpPr>
              <p:cNvPr id="87" name="Title 1">
                <a:extLst>
                  <a:ext uri="{FF2B5EF4-FFF2-40B4-BE49-F238E27FC236}">
                    <a16:creationId xmlns:a16="http://schemas.microsoft.com/office/drawing/2014/main" xmlns="" id="{C4CC0F66-F716-9E4A-A350-90E627E348D3}"/>
                  </a:ext>
                </a:extLst>
              </p:cNvPr>
              <p:cNvSpPr txBox="1">
                <a:spLocks/>
              </p:cNvSpPr>
              <p:nvPr/>
            </p:nvSpPr>
            <p:spPr bwMode="auto">
              <a:xfrm>
                <a:off x="4194118" y="3615679"/>
                <a:ext cx="2561863"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are the key constraints in which the team is</a:t>
                </a:r>
                <a:r>
                  <a:rPr kumimoji="0" lang="en-CA" sz="900" b="0" i="0" u="none" strike="noStrike" kern="1200" cap="none" spc="0" normalizeH="0" noProof="0" dirty="0" smtClean="0">
                    <a:ln>
                      <a:noFill/>
                    </a:ln>
                    <a:solidFill>
                      <a:prstClr val="black"/>
                    </a:solidFill>
                    <a:effectLst/>
                    <a:uLnTx/>
                    <a:uFillTx/>
                    <a:latin typeface="Century Gothic" pitchFamily="34" charset="0"/>
                    <a:ea typeface="ヒラギノ角ゴ Pro W3" pitchFamily="126" charset="-128"/>
                  </a:rPr>
                  <a:t> working within?</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88" name="Title 1">
                <a:extLst>
                  <a:ext uri="{FF2B5EF4-FFF2-40B4-BE49-F238E27FC236}">
                    <a16:creationId xmlns:a16="http://schemas.microsoft.com/office/drawing/2014/main" xmlns="" id="{C4CC0F66-F716-9E4A-A350-90E627E348D3}"/>
                  </a:ext>
                </a:extLst>
              </p:cNvPr>
              <p:cNvSpPr txBox="1">
                <a:spLocks/>
              </p:cNvSpPr>
              <p:nvPr/>
            </p:nvSpPr>
            <p:spPr bwMode="auto">
              <a:xfrm>
                <a:off x="3980025" y="3854212"/>
                <a:ext cx="4302180" cy="353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228600" marR="0" lvl="0" indent="-228600" algn="l" defTabSz="457200" rtl="0" eaLnBrk="0" fontAlgn="base" latinLnBrk="0" hangingPunct="0">
                  <a:lnSpc>
                    <a:spcPct val="100000"/>
                  </a:lnSpc>
                  <a:spcBef>
                    <a:spcPct val="0"/>
                  </a:spcBef>
                  <a:spcAft>
                    <a:spcPct val="0"/>
                  </a:spcAft>
                  <a:buClrTx/>
                  <a:buSzTx/>
                  <a:buFont typeface="+mj-lt"/>
                  <a:buAutoNum type="arabicPeriod" startAt="10"/>
                  <a:tabLst/>
                  <a:defRPr/>
                </a:pPr>
                <a:r>
                  <a:rPr lang="en-CA" sz="1200" b="1" dirty="0" smtClean="0">
                    <a:solidFill>
                      <a:schemeClr val="tx1"/>
                    </a:solidFill>
                  </a:rPr>
                  <a:t>Cost</a:t>
                </a:r>
                <a:endParaRPr kumimoji="0" lang="en-CA" sz="1200" b="1" i="0" u="none" strike="noStrike" kern="1200" cap="none" spc="0" normalizeH="0" baseline="0" noProof="0" dirty="0">
                  <a:ln>
                    <a:noFill/>
                  </a:ln>
                  <a:solidFill>
                    <a:schemeClr val="tx1"/>
                  </a:solidFill>
                  <a:effectLst/>
                  <a:uLnTx/>
                  <a:uFillTx/>
                </a:endParaRPr>
              </a:p>
            </p:txBody>
          </p:sp>
          <p:sp>
            <p:nvSpPr>
              <p:cNvPr id="89" name="Title 1">
                <a:extLst>
                  <a:ext uri="{FF2B5EF4-FFF2-40B4-BE49-F238E27FC236}">
                    <a16:creationId xmlns:a16="http://schemas.microsoft.com/office/drawing/2014/main" xmlns="" id="{C4CC0F66-F716-9E4A-A350-90E627E348D3}"/>
                  </a:ext>
                </a:extLst>
              </p:cNvPr>
              <p:cNvSpPr txBox="1">
                <a:spLocks/>
              </p:cNvSpPr>
              <p:nvPr/>
            </p:nvSpPr>
            <p:spPr bwMode="auto">
              <a:xfrm>
                <a:off x="4194118" y="4174958"/>
                <a:ext cx="2561863" cy="329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What are the initial costs and ongoing expenses?</a:t>
                </a:r>
                <a:endParaRPr kumimoji="0" lang="en-CA"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grpSp>
      <p:grpSp>
        <p:nvGrpSpPr>
          <p:cNvPr id="7" name="Group 6"/>
          <p:cNvGrpSpPr/>
          <p:nvPr/>
        </p:nvGrpSpPr>
        <p:grpSpPr>
          <a:xfrm>
            <a:off x="248166" y="2079355"/>
            <a:ext cx="4103464" cy="2411177"/>
            <a:chOff x="248166" y="1952407"/>
            <a:chExt cx="4103464" cy="2411177"/>
          </a:xfrm>
        </p:grpSpPr>
        <p:grpSp>
          <p:nvGrpSpPr>
            <p:cNvPr id="4" name="Group 3"/>
            <p:cNvGrpSpPr/>
            <p:nvPr/>
          </p:nvGrpSpPr>
          <p:grpSpPr>
            <a:xfrm>
              <a:off x="2125289" y="1952407"/>
              <a:ext cx="365760" cy="365760"/>
              <a:chOff x="1473587" y="1650489"/>
              <a:chExt cx="627469" cy="857642"/>
            </a:xfrm>
            <a:effectLst/>
          </p:grpSpPr>
          <p:sp>
            <p:nvSpPr>
              <p:cNvPr id="41" name="Rectangle 741"/>
              <p:cNvSpPr>
                <a:spLocks noChangeArrowheads="1"/>
              </p:cNvSpPr>
              <p:nvPr/>
            </p:nvSpPr>
            <p:spPr bwMode="auto">
              <a:xfrm>
                <a:off x="1631242" y="2422998"/>
                <a:ext cx="113512"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Rectangle 742"/>
              <p:cNvSpPr>
                <a:spLocks noChangeArrowheads="1"/>
              </p:cNvSpPr>
              <p:nvPr/>
            </p:nvSpPr>
            <p:spPr bwMode="auto">
              <a:xfrm>
                <a:off x="1773132" y="2422998"/>
                <a:ext cx="173422"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Rectangle 743"/>
              <p:cNvSpPr>
                <a:spLocks noChangeArrowheads="1"/>
              </p:cNvSpPr>
              <p:nvPr/>
            </p:nvSpPr>
            <p:spPr bwMode="auto">
              <a:xfrm>
                <a:off x="1773132" y="2366242"/>
                <a:ext cx="173422"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Rectangle 744"/>
              <p:cNvSpPr>
                <a:spLocks noChangeArrowheads="1"/>
              </p:cNvSpPr>
              <p:nvPr/>
            </p:nvSpPr>
            <p:spPr bwMode="auto">
              <a:xfrm>
                <a:off x="1631242" y="2366242"/>
                <a:ext cx="113512"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745"/>
              <p:cNvSpPr>
                <a:spLocks/>
              </p:cNvSpPr>
              <p:nvPr/>
            </p:nvSpPr>
            <p:spPr bwMode="auto">
              <a:xfrm>
                <a:off x="1602865" y="2205435"/>
                <a:ext cx="372066" cy="132430"/>
              </a:xfrm>
              <a:custGeom>
                <a:avLst/>
                <a:gdLst>
                  <a:gd name="T0" fmla="*/ 104 w 118"/>
                  <a:gd name="T1" fmla="*/ 42 h 42"/>
                  <a:gd name="T2" fmla="*/ 13 w 118"/>
                  <a:gd name="T3" fmla="*/ 42 h 42"/>
                  <a:gd name="T4" fmla="*/ 9 w 118"/>
                  <a:gd name="T5" fmla="*/ 38 h 42"/>
                  <a:gd name="T6" fmla="*/ 0 w 118"/>
                  <a:gd name="T7" fmla="*/ 2 h 42"/>
                  <a:gd name="T8" fmla="*/ 9 w 118"/>
                  <a:gd name="T9" fmla="*/ 0 h 42"/>
                  <a:gd name="T10" fmla="*/ 17 w 118"/>
                  <a:gd name="T11" fmla="*/ 33 h 42"/>
                  <a:gd name="T12" fmla="*/ 101 w 118"/>
                  <a:gd name="T13" fmla="*/ 33 h 42"/>
                  <a:gd name="T14" fmla="*/ 109 w 118"/>
                  <a:gd name="T15" fmla="*/ 0 h 42"/>
                  <a:gd name="T16" fmla="*/ 118 w 118"/>
                  <a:gd name="T17" fmla="*/ 2 h 42"/>
                  <a:gd name="T18" fmla="*/ 109 w 118"/>
                  <a:gd name="T19" fmla="*/ 38 h 42"/>
                  <a:gd name="T20" fmla="*/ 104 w 118"/>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42">
                    <a:moveTo>
                      <a:pt x="104" y="42"/>
                    </a:moveTo>
                    <a:lnTo>
                      <a:pt x="13" y="42"/>
                    </a:lnTo>
                    <a:lnTo>
                      <a:pt x="9" y="38"/>
                    </a:lnTo>
                    <a:lnTo>
                      <a:pt x="0" y="2"/>
                    </a:lnTo>
                    <a:lnTo>
                      <a:pt x="9" y="0"/>
                    </a:lnTo>
                    <a:lnTo>
                      <a:pt x="17" y="33"/>
                    </a:lnTo>
                    <a:lnTo>
                      <a:pt x="101" y="33"/>
                    </a:lnTo>
                    <a:lnTo>
                      <a:pt x="109" y="0"/>
                    </a:lnTo>
                    <a:lnTo>
                      <a:pt x="118" y="2"/>
                    </a:lnTo>
                    <a:lnTo>
                      <a:pt x="109" y="38"/>
                    </a:lnTo>
                    <a:lnTo>
                      <a:pt x="104" y="4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746"/>
              <p:cNvSpPr>
                <a:spLocks/>
              </p:cNvSpPr>
              <p:nvPr/>
            </p:nvSpPr>
            <p:spPr bwMode="auto">
              <a:xfrm>
                <a:off x="1473587" y="1650489"/>
                <a:ext cx="627469" cy="602242"/>
              </a:xfrm>
              <a:custGeom>
                <a:avLst/>
                <a:gdLst>
                  <a:gd name="T0" fmla="*/ 126 w 176"/>
                  <a:gd name="T1" fmla="*/ 168 h 168"/>
                  <a:gd name="T2" fmla="*/ 122 w 176"/>
                  <a:gd name="T3" fmla="*/ 160 h 168"/>
                  <a:gd name="T4" fmla="*/ 168 w 176"/>
                  <a:gd name="T5" fmla="*/ 88 h 168"/>
                  <a:gd name="T6" fmla="*/ 88 w 176"/>
                  <a:gd name="T7" fmla="*/ 8 h 168"/>
                  <a:gd name="T8" fmla="*/ 8 w 176"/>
                  <a:gd name="T9" fmla="*/ 88 h 168"/>
                  <a:gd name="T10" fmla="*/ 54 w 176"/>
                  <a:gd name="T11" fmla="*/ 160 h 168"/>
                  <a:gd name="T12" fmla="*/ 50 w 176"/>
                  <a:gd name="T13" fmla="*/ 168 h 168"/>
                  <a:gd name="T14" fmla="*/ 0 w 176"/>
                  <a:gd name="T15" fmla="*/ 88 h 168"/>
                  <a:gd name="T16" fmla="*/ 88 w 176"/>
                  <a:gd name="T17" fmla="*/ 0 h 168"/>
                  <a:gd name="T18" fmla="*/ 176 w 176"/>
                  <a:gd name="T19" fmla="*/ 88 h 168"/>
                  <a:gd name="T20" fmla="*/ 126 w 176"/>
                  <a:gd name="T21"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6" h="168">
                    <a:moveTo>
                      <a:pt x="126" y="168"/>
                    </a:moveTo>
                    <a:cubicBezTo>
                      <a:pt x="122" y="160"/>
                      <a:pt x="122" y="160"/>
                      <a:pt x="122" y="160"/>
                    </a:cubicBezTo>
                    <a:cubicBezTo>
                      <a:pt x="150" y="147"/>
                      <a:pt x="168" y="119"/>
                      <a:pt x="168" y="88"/>
                    </a:cubicBezTo>
                    <a:cubicBezTo>
                      <a:pt x="168" y="44"/>
                      <a:pt x="132" y="8"/>
                      <a:pt x="88" y="8"/>
                    </a:cubicBezTo>
                    <a:cubicBezTo>
                      <a:pt x="44" y="8"/>
                      <a:pt x="8" y="44"/>
                      <a:pt x="8" y="88"/>
                    </a:cubicBezTo>
                    <a:cubicBezTo>
                      <a:pt x="8" y="119"/>
                      <a:pt x="26" y="147"/>
                      <a:pt x="54" y="160"/>
                    </a:cubicBezTo>
                    <a:cubicBezTo>
                      <a:pt x="50" y="168"/>
                      <a:pt x="50" y="168"/>
                      <a:pt x="50" y="168"/>
                    </a:cubicBezTo>
                    <a:cubicBezTo>
                      <a:pt x="20" y="153"/>
                      <a:pt x="0" y="122"/>
                      <a:pt x="0" y="88"/>
                    </a:cubicBezTo>
                    <a:cubicBezTo>
                      <a:pt x="0" y="39"/>
                      <a:pt x="39" y="0"/>
                      <a:pt x="88" y="0"/>
                    </a:cubicBezTo>
                    <a:cubicBezTo>
                      <a:pt x="137" y="0"/>
                      <a:pt x="176" y="39"/>
                      <a:pt x="176" y="88"/>
                    </a:cubicBezTo>
                    <a:cubicBezTo>
                      <a:pt x="176" y="122"/>
                      <a:pt x="156" y="153"/>
                      <a:pt x="126" y="16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749"/>
              <p:cNvSpPr>
                <a:spLocks/>
              </p:cNvSpPr>
              <p:nvPr/>
            </p:nvSpPr>
            <p:spPr bwMode="auto">
              <a:xfrm>
                <a:off x="1659621" y="2322099"/>
                <a:ext cx="85135" cy="186032"/>
              </a:xfrm>
              <a:custGeom>
                <a:avLst/>
                <a:gdLst>
                  <a:gd name="T0" fmla="*/ 27 w 27"/>
                  <a:gd name="T1" fmla="*/ 59 h 59"/>
                  <a:gd name="T2" fmla="*/ 0 w 27"/>
                  <a:gd name="T3" fmla="*/ 59 h 59"/>
                  <a:gd name="T4" fmla="*/ 0 w 27"/>
                  <a:gd name="T5" fmla="*/ 0 h 59"/>
                  <a:gd name="T6" fmla="*/ 9 w 27"/>
                  <a:gd name="T7" fmla="*/ 0 h 59"/>
                  <a:gd name="T8" fmla="*/ 9 w 27"/>
                  <a:gd name="T9" fmla="*/ 50 h 59"/>
                  <a:gd name="T10" fmla="*/ 27 w 27"/>
                  <a:gd name="T11" fmla="*/ 50 h 59"/>
                  <a:gd name="T12" fmla="*/ 27 w 27"/>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7" h="59">
                    <a:moveTo>
                      <a:pt x="27" y="59"/>
                    </a:moveTo>
                    <a:lnTo>
                      <a:pt x="0" y="59"/>
                    </a:lnTo>
                    <a:lnTo>
                      <a:pt x="0" y="0"/>
                    </a:lnTo>
                    <a:lnTo>
                      <a:pt x="9" y="0"/>
                    </a:lnTo>
                    <a:lnTo>
                      <a:pt x="9" y="50"/>
                    </a:lnTo>
                    <a:lnTo>
                      <a:pt x="27" y="50"/>
                    </a:lnTo>
                    <a:lnTo>
                      <a:pt x="27" y="5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750"/>
              <p:cNvSpPr>
                <a:spLocks/>
              </p:cNvSpPr>
              <p:nvPr/>
            </p:nvSpPr>
            <p:spPr bwMode="auto">
              <a:xfrm>
                <a:off x="1773132" y="2322099"/>
                <a:ext cx="145043" cy="186032"/>
              </a:xfrm>
              <a:custGeom>
                <a:avLst/>
                <a:gdLst>
                  <a:gd name="T0" fmla="*/ 46 w 46"/>
                  <a:gd name="T1" fmla="*/ 59 h 59"/>
                  <a:gd name="T2" fmla="*/ 0 w 46"/>
                  <a:gd name="T3" fmla="*/ 59 h 59"/>
                  <a:gd name="T4" fmla="*/ 0 w 46"/>
                  <a:gd name="T5" fmla="*/ 50 h 59"/>
                  <a:gd name="T6" fmla="*/ 36 w 46"/>
                  <a:gd name="T7" fmla="*/ 50 h 59"/>
                  <a:gd name="T8" fmla="*/ 36 w 46"/>
                  <a:gd name="T9" fmla="*/ 0 h 59"/>
                  <a:gd name="T10" fmla="*/ 46 w 46"/>
                  <a:gd name="T11" fmla="*/ 0 h 59"/>
                  <a:gd name="T12" fmla="*/ 46 w 46"/>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6" h="59">
                    <a:moveTo>
                      <a:pt x="46" y="59"/>
                    </a:moveTo>
                    <a:lnTo>
                      <a:pt x="0" y="59"/>
                    </a:lnTo>
                    <a:lnTo>
                      <a:pt x="0" y="50"/>
                    </a:lnTo>
                    <a:lnTo>
                      <a:pt x="36" y="50"/>
                    </a:lnTo>
                    <a:lnTo>
                      <a:pt x="36" y="0"/>
                    </a:lnTo>
                    <a:lnTo>
                      <a:pt x="46" y="0"/>
                    </a:lnTo>
                    <a:lnTo>
                      <a:pt x="46" y="5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Rectangle 753"/>
              <p:cNvSpPr>
                <a:spLocks noChangeArrowheads="1"/>
              </p:cNvSpPr>
              <p:nvPr/>
            </p:nvSpPr>
            <p:spPr bwMode="auto">
              <a:xfrm>
                <a:off x="1974931" y="2422998"/>
                <a:ext cx="28379"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Rectangle 754"/>
              <p:cNvSpPr>
                <a:spLocks noChangeArrowheads="1"/>
              </p:cNvSpPr>
              <p:nvPr/>
            </p:nvSpPr>
            <p:spPr bwMode="auto">
              <a:xfrm>
                <a:off x="1974931" y="2366242"/>
                <a:ext cx="28379"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755"/>
              <p:cNvSpPr>
                <a:spLocks noChangeArrowheads="1"/>
              </p:cNvSpPr>
              <p:nvPr/>
            </p:nvSpPr>
            <p:spPr bwMode="auto">
              <a:xfrm>
                <a:off x="1574486" y="2366242"/>
                <a:ext cx="28379"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Rectangle 756"/>
              <p:cNvSpPr>
                <a:spLocks noChangeArrowheads="1"/>
              </p:cNvSpPr>
              <p:nvPr/>
            </p:nvSpPr>
            <p:spPr bwMode="auto">
              <a:xfrm>
                <a:off x="1574486" y="2422998"/>
                <a:ext cx="28379" cy="2837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760"/>
              <p:cNvSpPr>
                <a:spLocks/>
              </p:cNvSpPr>
              <p:nvPr/>
            </p:nvSpPr>
            <p:spPr bwMode="auto">
              <a:xfrm>
                <a:off x="1530343" y="1707245"/>
                <a:ext cx="513957" cy="573865"/>
              </a:xfrm>
              <a:custGeom>
                <a:avLst/>
                <a:gdLst>
                  <a:gd name="T0" fmla="*/ 76 w 144"/>
                  <a:gd name="T1" fmla="*/ 160 h 160"/>
                  <a:gd name="T2" fmla="*/ 68 w 144"/>
                  <a:gd name="T3" fmla="*/ 160 h 160"/>
                  <a:gd name="T4" fmla="*/ 68 w 144"/>
                  <a:gd name="T5" fmla="*/ 144 h 160"/>
                  <a:gd name="T6" fmla="*/ 0 w 144"/>
                  <a:gd name="T7" fmla="*/ 72 h 160"/>
                  <a:gd name="T8" fmla="*/ 72 w 144"/>
                  <a:gd name="T9" fmla="*/ 0 h 160"/>
                  <a:gd name="T10" fmla="*/ 144 w 144"/>
                  <a:gd name="T11" fmla="*/ 72 h 160"/>
                  <a:gd name="T12" fmla="*/ 103 w 144"/>
                  <a:gd name="T13" fmla="*/ 137 h 160"/>
                  <a:gd name="T14" fmla="*/ 100 w 144"/>
                  <a:gd name="T15" fmla="*/ 130 h 160"/>
                  <a:gd name="T16" fmla="*/ 136 w 144"/>
                  <a:gd name="T17" fmla="*/ 72 h 160"/>
                  <a:gd name="T18" fmla="*/ 72 w 144"/>
                  <a:gd name="T19" fmla="*/ 8 h 160"/>
                  <a:gd name="T20" fmla="*/ 8 w 144"/>
                  <a:gd name="T21" fmla="*/ 72 h 160"/>
                  <a:gd name="T22" fmla="*/ 72 w 144"/>
                  <a:gd name="T23" fmla="*/ 136 h 160"/>
                  <a:gd name="T24" fmla="*/ 76 w 144"/>
                  <a:gd name="T25" fmla="*/ 136 h 160"/>
                  <a:gd name="T26" fmla="*/ 76 w 144"/>
                  <a:gd name="T27"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 h="160">
                    <a:moveTo>
                      <a:pt x="76" y="160"/>
                    </a:moveTo>
                    <a:cubicBezTo>
                      <a:pt x="68" y="160"/>
                      <a:pt x="68" y="160"/>
                      <a:pt x="68" y="160"/>
                    </a:cubicBezTo>
                    <a:cubicBezTo>
                      <a:pt x="68" y="144"/>
                      <a:pt x="68" y="144"/>
                      <a:pt x="68" y="144"/>
                    </a:cubicBezTo>
                    <a:cubicBezTo>
                      <a:pt x="30" y="142"/>
                      <a:pt x="0" y="110"/>
                      <a:pt x="0" y="72"/>
                    </a:cubicBezTo>
                    <a:cubicBezTo>
                      <a:pt x="0" y="32"/>
                      <a:pt x="32" y="0"/>
                      <a:pt x="72" y="0"/>
                    </a:cubicBezTo>
                    <a:cubicBezTo>
                      <a:pt x="112" y="0"/>
                      <a:pt x="144" y="32"/>
                      <a:pt x="144" y="72"/>
                    </a:cubicBezTo>
                    <a:cubicBezTo>
                      <a:pt x="144" y="100"/>
                      <a:pt x="128" y="125"/>
                      <a:pt x="103" y="137"/>
                    </a:cubicBezTo>
                    <a:cubicBezTo>
                      <a:pt x="100" y="130"/>
                      <a:pt x="100" y="130"/>
                      <a:pt x="100" y="130"/>
                    </a:cubicBezTo>
                    <a:cubicBezTo>
                      <a:pt x="122" y="119"/>
                      <a:pt x="136" y="96"/>
                      <a:pt x="136" y="72"/>
                    </a:cubicBezTo>
                    <a:cubicBezTo>
                      <a:pt x="136" y="37"/>
                      <a:pt x="107" y="8"/>
                      <a:pt x="72" y="8"/>
                    </a:cubicBezTo>
                    <a:cubicBezTo>
                      <a:pt x="37" y="8"/>
                      <a:pt x="8" y="37"/>
                      <a:pt x="8" y="72"/>
                    </a:cubicBezTo>
                    <a:cubicBezTo>
                      <a:pt x="8" y="107"/>
                      <a:pt x="37" y="136"/>
                      <a:pt x="72" y="136"/>
                    </a:cubicBezTo>
                    <a:cubicBezTo>
                      <a:pt x="76" y="136"/>
                      <a:pt x="76" y="136"/>
                      <a:pt x="76" y="136"/>
                    </a:cubicBezTo>
                    <a:lnTo>
                      <a:pt x="76" y="16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5" name="Group 64"/>
            <p:cNvGrpSpPr/>
            <p:nvPr/>
          </p:nvGrpSpPr>
          <p:grpSpPr>
            <a:xfrm>
              <a:off x="1850971" y="2462714"/>
              <a:ext cx="914400" cy="914400"/>
              <a:chOff x="1504951" y="3905251"/>
              <a:chExt cx="403226" cy="461962"/>
            </a:xfrm>
          </p:grpSpPr>
          <p:sp>
            <p:nvSpPr>
              <p:cNvPr id="70" name="Rectangle 53"/>
              <p:cNvSpPr>
                <a:spLocks noChangeArrowheads="1"/>
              </p:cNvSpPr>
              <p:nvPr/>
            </p:nvSpPr>
            <p:spPr bwMode="auto">
              <a:xfrm>
                <a:off x="1743076" y="4106863"/>
                <a:ext cx="14288" cy="508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 name="Rectangle 54"/>
              <p:cNvSpPr>
                <a:spLocks noChangeArrowheads="1"/>
              </p:cNvSpPr>
              <p:nvPr/>
            </p:nvSpPr>
            <p:spPr bwMode="auto">
              <a:xfrm>
                <a:off x="1655764" y="4106863"/>
                <a:ext cx="14288" cy="508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2" name="Rectangle 55"/>
              <p:cNvSpPr>
                <a:spLocks noChangeArrowheads="1"/>
              </p:cNvSpPr>
              <p:nvPr/>
            </p:nvSpPr>
            <p:spPr bwMode="auto">
              <a:xfrm>
                <a:off x="1576389" y="4308476"/>
                <a:ext cx="14288" cy="587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3" name="Rectangle 56"/>
              <p:cNvSpPr>
                <a:spLocks noChangeArrowheads="1"/>
              </p:cNvSpPr>
              <p:nvPr/>
            </p:nvSpPr>
            <p:spPr bwMode="auto">
              <a:xfrm>
                <a:off x="1822451" y="4308476"/>
                <a:ext cx="14288" cy="587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 name="Freeform 57"/>
              <p:cNvSpPr>
                <a:spLocks/>
              </p:cNvSpPr>
              <p:nvPr/>
            </p:nvSpPr>
            <p:spPr bwMode="auto">
              <a:xfrm>
                <a:off x="1620839" y="3990976"/>
                <a:ext cx="171450" cy="144462"/>
              </a:xfrm>
              <a:custGeom>
                <a:avLst/>
                <a:gdLst>
                  <a:gd name="T0" fmla="*/ 48 w 96"/>
                  <a:gd name="T1" fmla="*/ 80 h 80"/>
                  <a:gd name="T2" fmla="*/ 4 w 96"/>
                  <a:gd name="T3" fmla="*/ 26 h 80"/>
                  <a:gd name="T4" fmla="*/ 1 w 96"/>
                  <a:gd name="T5" fmla="*/ 23 h 80"/>
                  <a:gd name="T6" fmla="*/ 0 w 96"/>
                  <a:gd name="T7" fmla="*/ 20 h 80"/>
                  <a:gd name="T8" fmla="*/ 0 w 96"/>
                  <a:gd name="T9" fmla="*/ 0 h 80"/>
                  <a:gd name="T10" fmla="*/ 8 w 96"/>
                  <a:gd name="T11" fmla="*/ 0 h 80"/>
                  <a:gd name="T12" fmla="*/ 8 w 96"/>
                  <a:gd name="T13" fmla="*/ 18 h 80"/>
                  <a:gd name="T14" fmla="*/ 11 w 96"/>
                  <a:gd name="T15" fmla="*/ 21 h 80"/>
                  <a:gd name="T16" fmla="*/ 12 w 96"/>
                  <a:gd name="T17" fmla="*/ 24 h 80"/>
                  <a:gd name="T18" fmla="*/ 48 w 96"/>
                  <a:gd name="T19" fmla="*/ 72 h 80"/>
                  <a:gd name="T20" fmla="*/ 84 w 96"/>
                  <a:gd name="T21" fmla="*/ 24 h 80"/>
                  <a:gd name="T22" fmla="*/ 85 w 96"/>
                  <a:gd name="T23" fmla="*/ 21 h 80"/>
                  <a:gd name="T24" fmla="*/ 88 w 96"/>
                  <a:gd name="T25" fmla="*/ 18 h 80"/>
                  <a:gd name="T26" fmla="*/ 88 w 96"/>
                  <a:gd name="T27" fmla="*/ 0 h 80"/>
                  <a:gd name="T28" fmla="*/ 96 w 96"/>
                  <a:gd name="T29" fmla="*/ 0 h 80"/>
                  <a:gd name="T30" fmla="*/ 96 w 96"/>
                  <a:gd name="T31" fmla="*/ 20 h 80"/>
                  <a:gd name="T32" fmla="*/ 95 w 96"/>
                  <a:gd name="T33" fmla="*/ 23 h 80"/>
                  <a:gd name="T34" fmla="*/ 92 w 96"/>
                  <a:gd name="T35" fmla="*/ 26 h 80"/>
                  <a:gd name="T36" fmla="*/ 48 w 96"/>
                  <a:gd name="T3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80">
                    <a:moveTo>
                      <a:pt x="48" y="80"/>
                    </a:moveTo>
                    <a:cubicBezTo>
                      <a:pt x="23" y="80"/>
                      <a:pt x="5" y="52"/>
                      <a:pt x="4" y="26"/>
                    </a:cubicBezTo>
                    <a:cubicBezTo>
                      <a:pt x="1" y="23"/>
                      <a:pt x="1" y="23"/>
                      <a:pt x="1" y="23"/>
                    </a:cubicBezTo>
                    <a:cubicBezTo>
                      <a:pt x="0" y="22"/>
                      <a:pt x="0" y="21"/>
                      <a:pt x="0" y="20"/>
                    </a:cubicBezTo>
                    <a:cubicBezTo>
                      <a:pt x="0" y="0"/>
                      <a:pt x="0" y="0"/>
                      <a:pt x="0" y="0"/>
                    </a:cubicBezTo>
                    <a:cubicBezTo>
                      <a:pt x="8" y="0"/>
                      <a:pt x="8" y="0"/>
                      <a:pt x="8" y="0"/>
                    </a:cubicBezTo>
                    <a:cubicBezTo>
                      <a:pt x="8" y="18"/>
                      <a:pt x="8" y="18"/>
                      <a:pt x="8" y="18"/>
                    </a:cubicBezTo>
                    <a:cubicBezTo>
                      <a:pt x="11" y="21"/>
                      <a:pt x="11" y="21"/>
                      <a:pt x="11" y="21"/>
                    </a:cubicBezTo>
                    <a:cubicBezTo>
                      <a:pt x="11" y="22"/>
                      <a:pt x="12" y="23"/>
                      <a:pt x="12" y="24"/>
                    </a:cubicBezTo>
                    <a:cubicBezTo>
                      <a:pt x="12" y="47"/>
                      <a:pt x="27" y="72"/>
                      <a:pt x="48" y="72"/>
                    </a:cubicBezTo>
                    <a:cubicBezTo>
                      <a:pt x="69" y="72"/>
                      <a:pt x="84" y="47"/>
                      <a:pt x="84" y="24"/>
                    </a:cubicBezTo>
                    <a:cubicBezTo>
                      <a:pt x="84" y="23"/>
                      <a:pt x="84" y="22"/>
                      <a:pt x="85" y="21"/>
                    </a:cubicBezTo>
                    <a:cubicBezTo>
                      <a:pt x="88" y="18"/>
                      <a:pt x="88" y="18"/>
                      <a:pt x="88" y="18"/>
                    </a:cubicBezTo>
                    <a:cubicBezTo>
                      <a:pt x="88" y="0"/>
                      <a:pt x="88" y="0"/>
                      <a:pt x="88" y="0"/>
                    </a:cubicBezTo>
                    <a:cubicBezTo>
                      <a:pt x="96" y="0"/>
                      <a:pt x="96" y="0"/>
                      <a:pt x="96" y="0"/>
                    </a:cubicBezTo>
                    <a:cubicBezTo>
                      <a:pt x="96" y="20"/>
                      <a:pt x="96" y="20"/>
                      <a:pt x="96" y="20"/>
                    </a:cubicBezTo>
                    <a:cubicBezTo>
                      <a:pt x="96" y="21"/>
                      <a:pt x="95" y="22"/>
                      <a:pt x="95" y="23"/>
                    </a:cubicBezTo>
                    <a:cubicBezTo>
                      <a:pt x="92" y="26"/>
                      <a:pt x="92" y="26"/>
                      <a:pt x="92" y="26"/>
                    </a:cubicBezTo>
                    <a:cubicBezTo>
                      <a:pt x="91" y="52"/>
                      <a:pt x="73" y="80"/>
                      <a:pt x="48" y="8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8" name="Freeform 61"/>
              <p:cNvSpPr>
                <a:spLocks/>
              </p:cNvSpPr>
              <p:nvPr/>
            </p:nvSpPr>
            <p:spPr bwMode="auto">
              <a:xfrm>
                <a:off x="1620839" y="3990976"/>
                <a:ext cx="28575" cy="22225"/>
              </a:xfrm>
              <a:custGeom>
                <a:avLst/>
                <a:gdLst>
                  <a:gd name="T0" fmla="*/ 16 w 16"/>
                  <a:gd name="T1" fmla="*/ 12 h 12"/>
                  <a:gd name="T2" fmla="*/ 12 w 16"/>
                  <a:gd name="T3" fmla="*/ 12 h 12"/>
                  <a:gd name="T4" fmla="*/ 0 w 16"/>
                  <a:gd name="T5" fmla="*/ 0 h 12"/>
                  <a:gd name="T6" fmla="*/ 8 w 16"/>
                  <a:gd name="T7" fmla="*/ 0 h 12"/>
                  <a:gd name="T8" fmla="*/ 12 w 16"/>
                  <a:gd name="T9" fmla="*/ 4 h 12"/>
                  <a:gd name="T10" fmla="*/ 16 w 16"/>
                  <a:gd name="T11" fmla="*/ 4 h 12"/>
                  <a:gd name="T12" fmla="*/ 16 w 16"/>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6" h="12">
                    <a:moveTo>
                      <a:pt x="16" y="12"/>
                    </a:moveTo>
                    <a:cubicBezTo>
                      <a:pt x="12" y="12"/>
                      <a:pt x="12" y="12"/>
                      <a:pt x="12" y="12"/>
                    </a:cubicBezTo>
                    <a:cubicBezTo>
                      <a:pt x="5" y="12"/>
                      <a:pt x="0" y="7"/>
                      <a:pt x="0" y="0"/>
                    </a:cubicBezTo>
                    <a:cubicBezTo>
                      <a:pt x="8" y="0"/>
                      <a:pt x="8" y="0"/>
                      <a:pt x="8" y="0"/>
                    </a:cubicBezTo>
                    <a:cubicBezTo>
                      <a:pt x="8" y="2"/>
                      <a:pt x="10" y="4"/>
                      <a:pt x="12" y="4"/>
                    </a:cubicBezTo>
                    <a:cubicBezTo>
                      <a:pt x="16" y="4"/>
                      <a:pt x="16" y="4"/>
                      <a:pt x="16" y="4"/>
                    </a:cubicBezTo>
                    <a:lnTo>
                      <a:pt x="16" y="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9" name="Freeform 62"/>
              <p:cNvSpPr>
                <a:spLocks/>
              </p:cNvSpPr>
              <p:nvPr/>
            </p:nvSpPr>
            <p:spPr bwMode="auto">
              <a:xfrm>
                <a:off x="1763714" y="3990976"/>
                <a:ext cx="28575" cy="22225"/>
              </a:xfrm>
              <a:custGeom>
                <a:avLst/>
                <a:gdLst>
                  <a:gd name="T0" fmla="*/ 4 w 16"/>
                  <a:gd name="T1" fmla="*/ 12 h 12"/>
                  <a:gd name="T2" fmla="*/ 0 w 16"/>
                  <a:gd name="T3" fmla="*/ 12 h 12"/>
                  <a:gd name="T4" fmla="*/ 0 w 16"/>
                  <a:gd name="T5" fmla="*/ 4 h 12"/>
                  <a:gd name="T6" fmla="*/ 4 w 16"/>
                  <a:gd name="T7" fmla="*/ 4 h 12"/>
                  <a:gd name="T8" fmla="*/ 8 w 16"/>
                  <a:gd name="T9" fmla="*/ 0 h 12"/>
                  <a:gd name="T10" fmla="*/ 16 w 16"/>
                  <a:gd name="T11" fmla="*/ 0 h 12"/>
                  <a:gd name="T12" fmla="*/ 4 w 16"/>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6" h="12">
                    <a:moveTo>
                      <a:pt x="4" y="12"/>
                    </a:moveTo>
                    <a:cubicBezTo>
                      <a:pt x="0" y="12"/>
                      <a:pt x="0" y="12"/>
                      <a:pt x="0" y="12"/>
                    </a:cubicBezTo>
                    <a:cubicBezTo>
                      <a:pt x="0" y="4"/>
                      <a:pt x="0" y="4"/>
                      <a:pt x="0" y="4"/>
                    </a:cubicBezTo>
                    <a:cubicBezTo>
                      <a:pt x="4" y="4"/>
                      <a:pt x="4" y="4"/>
                      <a:pt x="4" y="4"/>
                    </a:cubicBezTo>
                    <a:cubicBezTo>
                      <a:pt x="6" y="4"/>
                      <a:pt x="8" y="2"/>
                      <a:pt x="8" y="0"/>
                    </a:cubicBezTo>
                    <a:cubicBezTo>
                      <a:pt x="16" y="0"/>
                      <a:pt x="16" y="0"/>
                      <a:pt x="16" y="0"/>
                    </a:cubicBezTo>
                    <a:cubicBezTo>
                      <a:pt x="16" y="7"/>
                      <a:pt x="11" y="12"/>
                      <a:pt x="4" y="1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0" name="Freeform 63"/>
              <p:cNvSpPr>
                <a:spLocks/>
              </p:cNvSpPr>
              <p:nvPr/>
            </p:nvSpPr>
            <p:spPr bwMode="auto">
              <a:xfrm>
                <a:off x="1627189" y="3905251"/>
                <a:ext cx="158750" cy="79375"/>
              </a:xfrm>
              <a:custGeom>
                <a:avLst/>
                <a:gdLst>
                  <a:gd name="T0" fmla="*/ 88 w 88"/>
                  <a:gd name="T1" fmla="*/ 44 h 44"/>
                  <a:gd name="T2" fmla="*/ 80 w 88"/>
                  <a:gd name="T3" fmla="*/ 44 h 44"/>
                  <a:gd name="T4" fmla="*/ 80 w 88"/>
                  <a:gd name="T5" fmla="*/ 36 h 44"/>
                  <a:gd name="T6" fmla="*/ 44 w 88"/>
                  <a:gd name="T7" fmla="*/ 8 h 44"/>
                  <a:gd name="T8" fmla="*/ 8 w 88"/>
                  <a:gd name="T9" fmla="*/ 36 h 44"/>
                  <a:gd name="T10" fmla="*/ 8 w 88"/>
                  <a:gd name="T11" fmla="*/ 44 h 44"/>
                  <a:gd name="T12" fmla="*/ 0 w 88"/>
                  <a:gd name="T13" fmla="*/ 44 h 44"/>
                  <a:gd name="T14" fmla="*/ 0 w 88"/>
                  <a:gd name="T15" fmla="*/ 36 h 44"/>
                  <a:gd name="T16" fmla="*/ 44 w 88"/>
                  <a:gd name="T17" fmla="*/ 0 h 44"/>
                  <a:gd name="T18" fmla="*/ 88 w 88"/>
                  <a:gd name="T19" fmla="*/ 36 h 44"/>
                  <a:gd name="T20" fmla="*/ 88 w 88"/>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44">
                    <a:moveTo>
                      <a:pt x="88" y="44"/>
                    </a:moveTo>
                    <a:cubicBezTo>
                      <a:pt x="80" y="44"/>
                      <a:pt x="80" y="44"/>
                      <a:pt x="80" y="44"/>
                    </a:cubicBezTo>
                    <a:cubicBezTo>
                      <a:pt x="80" y="36"/>
                      <a:pt x="80" y="36"/>
                      <a:pt x="80" y="36"/>
                    </a:cubicBezTo>
                    <a:cubicBezTo>
                      <a:pt x="80" y="10"/>
                      <a:pt x="52" y="8"/>
                      <a:pt x="44" y="8"/>
                    </a:cubicBezTo>
                    <a:cubicBezTo>
                      <a:pt x="35" y="8"/>
                      <a:pt x="8" y="10"/>
                      <a:pt x="8" y="36"/>
                    </a:cubicBezTo>
                    <a:cubicBezTo>
                      <a:pt x="8" y="44"/>
                      <a:pt x="8" y="44"/>
                      <a:pt x="8" y="44"/>
                    </a:cubicBezTo>
                    <a:cubicBezTo>
                      <a:pt x="0" y="44"/>
                      <a:pt x="0" y="44"/>
                      <a:pt x="0" y="44"/>
                    </a:cubicBezTo>
                    <a:cubicBezTo>
                      <a:pt x="0" y="36"/>
                      <a:pt x="0" y="36"/>
                      <a:pt x="0" y="36"/>
                    </a:cubicBezTo>
                    <a:cubicBezTo>
                      <a:pt x="0" y="14"/>
                      <a:pt x="17" y="0"/>
                      <a:pt x="44" y="0"/>
                    </a:cubicBezTo>
                    <a:cubicBezTo>
                      <a:pt x="71" y="0"/>
                      <a:pt x="88" y="14"/>
                      <a:pt x="88" y="36"/>
                    </a:cubicBezTo>
                    <a:lnTo>
                      <a:pt x="88"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 name="Freeform 65"/>
              <p:cNvSpPr>
                <a:spLocks/>
              </p:cNvSpPr>
              <p:nvPr/>
            </p:nvSpPr>
            <p:spPr bwMode="auto">
              <a:xfrm>
                <a:off x="1635126" y="4135438"/>
                <a:ext cx="142875" cy="36512"/>
              </a:xfrm>
              <a:custGeom>
                <a:avLst/>
                <a:gdLst>
                  <a:gd name="T0" fmla="*/ 40 w 80"/>
                  <a:gd name="T1" fmla="*/ 20 h 20"/>
                  <a:gd name="T2" fmla="*/ 0 w 80"/>
                  <a:gd name="T3" fmla="*/ 0 h 20"/>
                  <a:gd name="T4" fmla="*/ 8 w 80"/>
                  <a:gd name="T5" fmla="*/ 0 h 20"/>
                  <a:gd name="T6" fmla="*/ 40 w 80"/>
                  <a:gd name="T7" fmla="*/ 12 h 20"/>
                  <a:gd name="T8" fmla="*/ 72 w 80"/>
                  <a:gd name="T9" fmla="*/ 0 h 20"/>
                  <a:gd name="T10" fmla="*/ 80 w 80"/>
                  <a:gd name="T11" fmla="*/ 0 h 20"/>
                  <a:gd name="T12" fmla="*/ 40 w 80"/>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0" h="20">
                    <a:moveTo>
                      <a:pt x="40" y="20"/>
                    </a:moveTo>
                    <a:cubicBezTo>
                      <a:pt x="17" y="20"/>
                      <a:pt x="0" y="11"/>
                      <a:pt x="0" y="0"/>
                    </a:cubicBezTo>
                    <a:cubicBezTo>
                      <a:pt x="8" y="0"/>
                      <a:pt x="8" y="0"/>
                      <a:pt x="8" y="0"/>
                    </a:cubicBezTo>
                    <a:cubicBezTo>
                      <a:pt x="8" y="5"/>
                      <a:pt x="20" y="12"/>
                      <a:pt x="40" y="12"/>
                    </a:cubicBezTo>
                    <a:cubicBezTo>
                      <a:pt x="59" y="12"/>
                      <a:pt x="72" y="5"/>
                      <a:pt x="72" y="0"/>
                    </a:cubicBezTo>
                    <a:cubicBezTo>
                      <a:pt x="80" y="0"/>
                      <a:pt x="80" y="0"/>
                      <a:pt x="80" y="0"/>
                    </a:cubicBezTo>
                    <a:cubicBezTo>
                      <a:pt x="80" y="11"/>
                      <a:pt x="63" y="20"/>
                      <a:pt x="40" y="20"/>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3" name="Freeform 66"/>
              <p:cNvSpPr>
                <a:spLocks/>
              </p:cNvSpPr>
              <p:nvPr/>
            </p:nvSpPr>
            <p:spPr bwMode="auto">
              <a:xfrm>
                <a:off x="1627189" y="4157663"/>
                <a:ext cx="158750" cy="42862"/>
              </a:xfrm>
              <a:custGeom>
                <a:avLst/>
                <a:gdLst>
                  <a:gd name="T0" fmla="*/ 44 w 88"/>
                  <a:gd name="T1" fmla="*/ 24 h 24"/>
                  <a:gd name="T2" fmla="*/ 0 w 88"/>
                  <a:gd name="T3" fmla="*/ 4 h 24"/>
                  <a:gd name="T4" fmla="*/ 4 w 88"/>
                  <a:gd name="T5" fmla="*/ 0 h 24"/>
                  <a:gd name="T6" fmla="*/ 8 w 88"/>
                  <a:gd name="T7" fmla="*/ 4 h 24"/>
                  <a:gd name="T8" fmla="*/ 44 w 88"/>
                  <a:gd name="T9" fmla="*/ 16 h 24"/>
                  <a:gd name="T10" fmla="*/ 80 w 88"/>
                  <a:gd name="T11" fmla="*/ 4 h 24"/>
                  <a:gd name="T12" fmla="*/ 84 w 88"/>
                  <a:gd name="T13" fmla="*/ 0 h 24"/>
                  <a:gd name="T14" fmla="*/ 88 w 88"/>
                  <a:gd name="T15" fmla="*/ 4 h 24"/>
                  <a:gd name="T16" fmla="*/ 44 w 88"/>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24">
                    <a:moveTo>
                      <a:pt x="44" y="24"/>
                    </a:moveTo>
                    <a:cubicBezTo>
                      <a:pt x="23" y="24"/>
                      <a:pt x="0" y="17"/>
                      <a:pt x="0" y="4"/>
                    </a:cubicBezTo>
                    <a:cubicBezTo>
                      <a:pt x="0" y="2"/>
                      <a:pt x="2" y="0"/>
                      <a:pt x="4" y="0"/>
                    </a:cubicBezTo>
                    <a:cubicBezTo>
                      <a:pt x="6" y="0"/>
                      <a:pt x="8" y="2"/>
                      <a:pt x="8" y="4"/>
                    </a:cubicBezTo>
                    <a:cubicBezTo>
                      <a:pt x="8" y="9"/>
                      <a:pt x="22" y="16"/>
                      <a:pt x="44" y="16"/>
                    </a:cubicBezTo>
                    <a:cubicBezTo>
                      <a:pt x="66" y="16"/>
                      <a:pt x="80" y="9"/>
                      <a:pt x="80" y="4"/>
                    </a:cubicBezTo>
                    <a:cubicBezTo>
                      <a:pt x="80" y="2"/>
                      <a:pt x="82" y="0"/>
                      <a:pt x="84" y="0"/>
                    </a:cubicBezTo>
                    <a:cubicBezTo>
                      <a:pt x="86" y="0"/>
                      <a:pt x="88" y="2"/>
                      <a:pt x="88" y="4"/>
                    </a:cubicBezTo>
                    <a:cubicBezTo>
                      <a:pt x="88" y="17"/>
                      <a:pt x="65" y="24"/>
                      <a:pt x="4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4" name="Freeform 67"/>
              <p:cNvSpPr>
                <a:spLocks/>
              </p:cNvSpPr>
              <p:nvPr/>
            </p:nvSpPr>
            <p:spPr bwMode="auto">
              <a:xfrm>
                <a:off x="1504951" y="4135438"/>
                <a:ext cx="144463" cy="231775"/>
              </a:xfrm>
              <a:custGeom>
                <a:avLst/>
                <a:gdLst>
                  <a:gd name="T0" fmla="*/ 8 w 80"/>
                  <a:gd name="T1" fmla="*/ 128 h 128"/>
                  <a:gd name="T2" fmla="*/ 0 w 80"/>
                  <a:gd name="T3" fmla="*/ 128 h 128"/>
                  <a:gd name="T4" fmla="*/ 0 w 80"/>
                  <a:gd name="T5" fmla="*/ 76 h 128"/>
                  <a:gd name="T6" fmla="*/ 42 w 80"/>
                  <a:gd name="T7" fmla="*/ 28 h 128"/>
                  <a:gd name="T8" fmla="*/ 65 w 80"/>
                  <a:gd name="T9" fmla="*/ 17 h 128"/>
                  <a:gd name="T10" fmla="*/ 72 w 80"/>
                  <a:gd name="T11" fmla="*/ 0 h 128"/>
                  <a:gd name="T12" fmla="*/ 80 w 80"/>
                  <a:gd name="T13" fmla="*/ 0 h 128"/>
                  <a:gd name="T14" fmla="*/ 71 w 80"/>
                  <a:gd name="T15" fmla="*/ 23 h 128"/>
                  <a:gd name="T16" fmla="*/ 70 w 80"/>
                  <a:gd name="T17" fmla="*/ 23 h 128"/>
                  <a:gd name="T18" fmla="*/ 45 w 80"/>
                  <a:gd name="T19" fmla="*/ 36 h 128"/>
                  <a:gd name="T20" fmla="*/ 8 w 80"/>
                  <a:gd name="T21" fmla="*/ 76 h 128"/>
                  <a:gd name="T22" fmla="*/ 8 w 80"/>
                  <a:gd name="T23"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128">
                    <a:moveTo>
                      <a:pt x="8" y="128"/>
                    </a:moveTo>
                    <a:cubicBezTo>
                      <a:pt x="0" y="128"/>
                      <a:pt x="0" y="128"/>
                      <a:pt x="0" y="128"/>
                    </a:cubicBezTo>
                    <a:cubicBezTo>
                      <a:pt x="0" y="76"/>
                      <a:pt x="0" y="76"/>
                      <a:pt x="0" y="76"/>
                    </a:cubicBezTo>
                    <a:cubicBezTo>
                      <a:pt x="0" y="46"/>
                      <a:pt x="23" y="35"/>
                      <a:pt x="42" y="28"/>
                    </a:cubicBezTo>
                    <a:cubicBezTo>
                      <a:pt x="65" y="17"/>
                      <a:pt x="65" y="17"/>
                      <a:pt x="65" y="17"/>
                    </a:cubicBezTo>
                    <a:cubicBezTo>
                      <a:pt x="67" y="15"/>
                      <a:pt x="72" y="9"/>
                      <a:pt x="72" y="0"/>
                    </a:cubicBezTo>
                    <a:cubicBezTo>
                      <a:pt x="80" y="0"/>
                      <a:pt x="80" y="0"/>
                      <a:pt x="80" y="0"/>
                    </a:cubicBezTo>
                    <a:cubicBezTo>
                      <a:pt x="80" y="14"/>
                      <a:pt x="71" y="22"/>
                      <a:pt x="71" y="23"/>
                    </a:cubicBezTo>
                    <a:cubicBezTo>
                      <a:pt x="70" y="23"/>
                      <a:pt x="70" y="23"/>
                      <a:pt x="70" y="23"/>
                    </a:cubicBezTo>
                    <a:cubicBezTo>
                      <a:pt x="45" y="36"/>
                      <a:pt x="45" y="36"/>
                      <a:pt x="45" y="36"/>
                    </a:cubicBezTo>
                    <a:cubicBezTo>
                      <a:pt x="19" y="45"/>
                      <a:pt x="8" y="56"/>
                      <a:pt x="8" y="76"/>
                    </a:cubicBezTo>
                    <a:lnTo>
                      <a:pt x="8"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5" name="Freeform 68"/>
              <p:cNvSpPr>
                <a:spLocks/>
              </p:cNvSpPr>
              <p:nvPr/>
            </p:nvSpPr>
            <p:spPr bwMode="auto">
              <a:xfrm>
                <a:off x="1763714" y="4135438"/>
                <a:ext cx="144463" cy="231775"/>
              </a:xfrm>
              <a:custGeom>
                <a:avLst/>
                <a:gdLst>
                  <a:gd name="T0" fmla="*/ 80 w 80"/>
                  <a:gd name="T1" fmla="*/ 128 h 128"/>
                  <a:gd name="T2" fmla="*/ 72 w 80"/>
                  <a:gd name="T3" fmla="*/ 128 h 128"/>
                  <a:gd name="T4" fmla="*/ 72 w 80"/>
                  <a:gd name="T5" fmla="*/ 76 h 128"/>
                  <a:gd name="T6" fmla="*/ 35 w 80"/>
                  <a:gd name="T7" fmla="*/ 36 h 128"/>
                  <a:gd name="T8" fmla="*/ 34 w 80"/>
                  <a:gd name="T9" fmla="*/ 36 h 128"/>
                  <a:gd name="T10" fmla="*/ 10 w 80"/>
                  <a:gd name="T11" fmla="*/ 23 h 128"/>
                  <a:gd name="T12" fmla="*/ 9 w 80"/>
                  <a:gd name="T13" fmla="*/ 23 h 128"/>
                  <a:gd name="T14" fmla="*/ 0 w 80"/>
                  <a:gd name="T15" fmla="*/ 0 h 128"/>
                  <a:gd name="T16" fmla="*/ 8 w 80"/>
                  <a:gd name="T17" fmla="*/ 0 h 128"/>
                  <a:gd name="T18" fmla="*/ 14 w 80"/>
                  <a:gd name="T19" fmla="*/ 17 h 128"/>
                  <a:gd name="T20" fmla="*/ 37 w 80"/>
                  <a:gd name="T21" fmla="*/ 28 h 128"/>
                  <a:gd name="T22" fmla="*/ 80 w 80"/>
                  <a:gd name="T23" fmla="*/ 76 h 128"/>
                  <a:gd name="T24" fmla="*/ 80 w 80"/>
                  <a:gd name="T25"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128">
                    <a:moveTo>
                      <a:pt x="80" y="128"/>
                    </a:moveTo>
                    <a:cubicBezTo>
                      <a:pt x="72" y="128"/>
                      <a:pt x="72" y="128"/>
                      <a:pt x="72" y="128"/>
                    </a:cubicBezTo>
                    <a:cubicBezTo>
                      <a:pt x="72" y="76"/>
                      <a:pt x="72" y="76"/>
                      <a:pt x="72" y="76"/>
                    </a:cubicBezTo>
                    <a:cubicBezTo>
                      <a:pt x="72" y="56"/>
                      <a:pt x="61" y="45"/>
                      <a:pt x="35" y="36"/>
                    </a:cubicBezTo>
                    <a:cubicBezTo>
                      <a:pt x="34" y="36"/>
                      <a:pt x="34" y="36"/>
                      <a:pt x="34" y="36"/>
                    </a:cubicBezTo>
                    <a:cubicBezTo>
                      <a:pt x="10" y="23"/>
                      <a:pt x="10" y="23"/>
                      <a:pt x="10" y="23"/>
                    </a:cubicBezTo>
                    <a:cubicBezTo>
                      <a:pt x="9" y="23"/>
                      <a:pt x="9" y="23"/>
                      <a:pt x="9" y="23"/>
                    </a:cubicBezTo>
                    <a:cubicBezTo>
                      <a:pt x="9" y="22"/>
                      <a:pt x="0" y="14"/>
                      <a:pt x="0" y="0"/>
                    </a:cubicBezTo>
                    <a:cubicBezTo>
                      <a:pt x="8" y="0"/>
                      <a:pt x="8" y="0"/>
                      <a:pt x="8" y="0"/>
                    </a:cubicBezTo>
                    <a:cubicBezTo>
                      <a:pt x="8" y="9"/>
                      <a:pt x="13" y="15"/>
                      <a:pt x="14" y="17"/>
                    </a:cubicBezTo>
                    <a:cubicBezTo>
                      <a:pt x="37" y="28"/>
                      <a:pt x="37" y="28"/>
                      <a:pt x="37" y="28"/>
                    </a:cubicBezTo>
                    <a:cubicBezTo>
                      <a:pt x="57" y="35"/>
                      <a:pt x="80" y="46"/>
                      <a:pt x="80" y="76"/>
                    </a:cubicBezTo>
                    <a:lnTo>
                      <a:pt x="80" y="1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6" name="Rectangle 5"/>
            <p:cNvSpPr/>
            <p:nvPr/>
          </p:nvSpPr>
          <p:spPr>
            <a:xfrm>
              <a:off x="248166" y="3381411"/>
              <a:ext cx="4103464" cy="98217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latin typeface="Century Gothic" panose="020B0502020202020204" pitchFamily="34" charset="0"/>
                </a:rPr>
                <a:t>Evaluate product opportunities to ensure you are solving problems and creating true value.</a:t>
              </a:r>
              <a:endParaRPr lang="en-US" sz="1200" b="1" dirty="0">
                <a:solidFill>
                  <a:schemeClr val="tx1"/>
                </a:solidFill>
                <a:latin typeface="Century Gothic" panose="020B0502020202020204" pitchFamily="34" charset="0"/>
              </a:endParaRPr>
            </a:p>
          </p:txBody>
        </p:sp>
      </p:grpSp>
      <p:pic>
        <p:nvPicPr>
          <p:cNvPr id="76" name="Picture 75"/>
          <p:cNvPicPr>
            <a:picLocks noChangeAspect="1"/>
          </p:cNvPicPr>
          <p:nvPr/>
        </p:nvPicPr>
        <p:blipFill>
          <a:blip r:embed="rId2"/>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104274216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How Will You Know Release is Finished?</a:t>
            </a:r>
            <a:endParaRPr kumimoji="0" lang="en-CA" sz="2800" b="1" i="0" u="none" strike="noStrike" kern="1200" cap="none" spc="0" normalizeH="0" baseline="0" noProof="0" dirty="0">
              <a:ln>
                <a:noFill/>
              </a:ln>
              <a:solidFill>
                <a:srgbClr val="EF4051"/>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5" y="675896"/>
            <a:ext cx="11237119" cy="338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You will know you are done when…</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6" name="Group 5"/>
          <p:cNvGrpSpPr/>
          <p:nvPr/>
        </p:nvGrpSpPr>
        <p:grpSpPr>
          <a:xfrm>
            <a:off x="3411668" y="1842941"/>
            <a:ext cx="5368665" cy="3343011"/>
            <a:chOff x="451360" y="1842941"/>
            <a:chExt cx="5368665" cy="3343011"/>
          </a:xfrm>
        </p:grpSpPr>
        <p:grpSp>
          <p:nvGrpSpPr>
            <p:cNvPr id="5" name="Group 4"/>
            <p:cNvGrpSpPr/>
            <p:nvPr/>
          </p:nvGrpSpPr>
          <p:grpSpPr>
            <a:xfrm>
              <a:off x="451360" y="1842941"/>
              <a:ext cx="5368665" cy="3343011"/>
              <a:chOff x="486021" y="1423029"/>
              <a:chExt cx="5368665" cy="3597737"/>
            </a:xfrm>
          </p:grpSpPr>
          <p:sp>
            <p:nvSpPr>
              <p:cNvPr id="31" name="Rectangle 30"/>
              <p:cNvSpPr/>
              <p:nvPr/>
            </p:nvSpPr>
            <p:spPr>
              <a:xfrm>
                <a:off x="486021" y="1423029"/>
                <a:ext cx="5348424" cy="3597737"/>
              </a:xfrm>
              <a:prstGeom prst="rect">
                <a:avLst/>
              </a:prstGeom>
              <a:solidFill>
                <a:schemeClr val="bg1"/>
              </a:solidFill>
              <a:ln w="3175">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932918" y="1559905"/>
                <a:ext cx="4921768" cy="33239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Your build has been verified across all environments and successfully deployed to production</a:t>
                </a:r>
                <a:r>
                  <a:rPr kumimoji="0" lang="en-US" sz="1600" b="1" i="0" u="none" strike="noStrike" kern="1200" cap="none" spc="0" normalizeH="0" baseline="0" noProof="0" dirty="0" smtClean="0">
                    <a:ln>
                      <a:noFill/>
                    </a:ln>
                    <a:solidFill>
                      <a:srgbClr val="428BCE"/>
                    </a:solidFill>
                    <a:effectLst/>
                    <a:uLnTx/>
                    <a:uFillTx/>
                    <a:latin typeface="Century Gothic" panose="020B0502020202020204" pitchFamily="34" charset="0"/>
                    <a:ea typeface="+mn-ea"/>
                    <a:cs typeface="+mn-cs"/>
                  </a:rPr>
                  <a:t/>
                </a:r>
                <a:br>
                  <a:rPr kumimoji="0" lang="en-US" sz="1600" b="1" i="0" u="none" strike="noStrike" kern="1200" cap="none" spc="0" normalizeH="0" baseline="0" noProof="0" dirty="0" smtClean="0">
                    <a:ln>
                      <a:noFill/>
                    </a:ln>
                    <a:solidFill>
                      <a:srgbClr val="428BCE"/>
                    </a:solidFill>
                    <a:effectLst/>
                    <a:uLnTx/>
                    <a:uFillTx/>
                    <a:latin typeface="Century Gothic" panose="020B0502020202020204" pitchFamily="34" charset="0"/>
                    <a:ea typeface="+mn-ea"/>
                    <a:cs typeface="+mn-cs"/>
                  </a:rPr>
                </a:br>
                <a:endParaRPr kumimoji="0" lang="en-US" sz="1600" b="1" i="0" u="none" strike="noStrike" kern="1200" cap="none" spc="0" normalizeH="0" baseline="0" noProof="0" dirty="0" smtClean="0">
                  <a:ln>
                    <a:noFill/>
                  </a:ln>
                  <a:solidFill>
                    <a:srgbClr val="428BCE"/>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Your regression defects have been addressed</a:t>
                </a:r>
                <a:r>
                  <a:rPr kumimoji="0" lang="en-US" sz="1600" b="1" i="0" u="none" strike="noStrike" kern="1200" cap="none" spc="0" normalizeH="0" baseline="0" noProof="0" dirty="0" smtClean="0">
                    <a:ln>
                      <a:noFill/>
                    </a:ln>
                    <a:solidFill>
                      <a:srgbClr val="73B632"/>
                    </a:solidFill>
                    <a:effectLst/>
                    <a:uLnTx/>
                    <a:uFillTx/>
                    <a:latin typeface="Century Gothic" panose="020B0502020202020204" pitchFamily="34" charset="0"/>
                    <a:ea typeface="+mn-ea"/>
                    <a:cs typeface="+mn-cs"/>
                  </a:rPr>
                  <a:t/>
                </a:r>
                <a:br>
                  <a:rPr kumimoji="0" lang="en-US" sz="1600" b="1" i="0" u="none" strike="noStrike" kern="1200" cap="none" spc="0" normalizeH="0" baseline="0" noProof="0" dirty="0" smtClean="0">
                    <a:ln>
                      <a:noFill/>
                    </a:ln>
                    <a:solidFill>
                      <a:srgbClr val="73B632"/>
                    </a:solidFill>
                    <a:effectLst/>
                    <a:uLnTx/>
                    <a:uFillTx/>
                    <a:latin typeface="Century Gothic" panose="020B0502020202020204" pitchFamily="34" charset="0"/>
                    <a:ea typeface="+mn-ea"/>
                    <a:cs typeface="+mn-cs"/>
                  </a:rPr>
                </a:br>
                <a:endParaRPr kumimoji="0" lang="en-US" sz="1600" b="1" i="0" u="none" strike="noStrike" kern="1200" cap="none" spc="0" normalizeH="0" baseline="0" noProof="0" dirty="0" smtClean="0">
                  <a:ln>
                    <a:noFill/>
                  </a:ln>
                  <a:solidFill>
                    <a:srgbClr val="73B632"/>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Your communications have been set out</a:t>
                </a:r>
                <a:r>
                  <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
                </a:r>
                <a:br>
                  <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br>
                <a:endPar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Your training material has been completed</a:t>
                </a:r>
                <a:r>
                  <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
                </a:r>
                <a:br>
                  <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br>
                <a:endParaRPr kumimoji="0" lang="en-US" sz="1600" b="1"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black"/>
                    </a:solidFill>
                    <a:effectLst/>
                    <a:uLnTx/>
                    <a:uFillTx/>
                    <a:latin typeface="Century Gothic" panose="020B0502020202020204" pitchFamily="34" charset="0"/>
                    <a:ea typeface="+mn-ea"/>
                    <a:cs typeface="+mn-cs"/>
                  </a:rPr>
                  <a:t>Your maintenance transition meeting has occurred</a:t>
                </a:r>
                <a:endParaRPr kumimoji="0" lang="en-US" sz="16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p:txBody>
          </p:sp>
        </p:grpSp>
        <p:grpSp>
          <p:nvGrpSpPr>
            <p:cNvPr id="45" name="Group 299"/>
            <p:cNvGrpSpPr>
              <a:grpSpLocks noChangeAspect="1"/>
            </p:cNvGrpSpPr>
            <p:nvPr/>
          </p:nvGrpSpPr>
          <p:grpSpPr bwMode="auto">
            <a:xfrm>
              <a:off x="529544" y="2207624"/>
              <a:ext cx="368713" cy="367631"/>
              <a:chOff x="1166" y="1121"/>
              <a:chExt cx="341" cy="340"/>
            </a:xfrm>
            <a:solidFill>
              <a:schemeClr val="tx1"/>
            </a:solidFill>
          </p:grpSpPr>
          <p:sp>
            <p:nvSpPr>
              <p:cNvPr id="46" name="Freeform 300"/>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301"/>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8" name="Group 592"/>
            <p:cNvGrpSpPr>
              <a:grpSpLocks noChangeAspect="1"/>
            </p:cNvGrpSpPr>
            <p:nvPr/>
          </p:nvGrpSpPr>
          <p:grpSpPr bwMode="auto">
            <a:xfrm>
              <a:off x="529909" y="3931135"/>
              <a:ext cx="367982" cy="369064"/>
              <a:chOff x="2962" y="2760"/>
              <a:chExt cx="340" cy="341"/>
            </a:xfrm>
            <a:solidFill>
              <a:schemeClr val="tx1"/>
            </a:solidFill>
          </p:grpSpPr>
          <p:sp>
            <p:nvSpPr>
              <p:cNvPr id="49" name="Freeform 593"/>
              <p:cNvSpPr>
                <a:spLocks noEditPoints="1"/>
              </p:cNvSpPr>
              <p:nvPr/>
            </p:nvSpPr>
            <p:spPr bwMode="auto">
              <a:xfrm>
                <a:off x="2962" y="276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594"/>
              <p:cNvSpPr>
                <a:spLocks noEditPoints="1"/>
              </p:cNvSpPr>
              <p:nvPr/>
            </p:nvSpPr>
            <p:spPr bwMode="auto">
              <a:xfrm>
                <a:off x="3032" y="2838"/>
                <a:ext cx="199" cy="171"/>
              </a:xfrm>
              <a:custGeom>
                <a:avLst/>
                <a:gdLst>
                  <a:gd name="T0" fmla="*/ 292 w 299"/>
                  <a:gd name="T1" fmla="*/ 22 h 257"/>
                  <a:gd name="T2" fmla="*/ 150 w 299"/>
                  <a:gd name="T3" fmla="*/ 21 h 257"/>
                  <a:gd name="T4" fmla="*/ 8 w 299"/>
                  <a:gd name="T5" fmla="*/ 22 h 257"/>
                  <a:gd name="T6" fmla="*/ 0 w 299"/>
                  <a:gd name="T7" fmla="*/ 32 h 257"/>
                  <a:gd name="T8" fmla="*/ 0 w 299"/>
                  <a:gd name="T9" fmla="*/ 245 h 257"/>
                  <a:gd name="T10" fmla="*/ 5 w 299"/>
                  <a:gd name="T11" fmla="*/ 254 h 257"/>
                  <a:gd name="T12" fmla="*/ 15 w 299"/>
                  <a:gd name="T13" fmla="*/ 255 h 257"/>
                  <a:gd name="T14" fmla="*/ 147 w 299"/>
                  <a:gd name="T15" fmla="*/ 256 h 257"/>
                  <a:gd name="T16" fmla="*/ 150 w 299"/>
                  <a:gd name="T17" fmla="*/ 256 h 257"/>
                  <a:gd name="T18" fmla="*/ 154 w 299"/>
                  <a:gd name="T19" fmla="*/ 255 h 257"/>
                  <a:gd name="T20" fmla="*/ 154 w 299"/>
                  <a:gd name="T21" fmla="*/ 255 h 257"/>
                  <a:gd name="T22" fmla="*/ 285 w 299"/>
                  <a:gd name="T23" fmla="*/ 256 h 257"/>
                  <a:gd name="T24" fmla="*/ 295 w 299"/>
                  <a:gd name="T25" fmla="*/ 254 h 257"/>
                  <a:gd name="T26" fmla="*/ 299 w 299"/>
                  <a:gd name="T27" fmla="*/ 245 h 257"/>
                  <a:gd name="T28" fmla="*/ 299 w 299"/>
                  <a:gd name="T29" fmla="*/ 32 h 257"/>
                  <a:gd name="T30" fmla="*/ 292 w 299"/>
                  <a:gd name="T31" fmla="*/ 22 h 257"/>
                  <a:gd name="T32" fmla="*/ 22 w 299"/>
                  <a:gd name="T33" fmla="*/ 231 h 257"/>
                  <a:gd name="T34" fmla="*/ 22 w 299"/>
                  <a:gd name="T35" fmla="*/ 40 h 257"/>
                  <a:gd name="T36" fmla="*/ 139 w 299"/>
                  <a:gd name="T37" fmla="*/ 40 h 257"/>
                  <a:gd name="T38" fmla="*/ 139 w 299"/>
                  <a:gd name="T39" fmla="*/ 232 h 257"/>
                  <a:gd name="T40" fmla="*/ 22 w 299"/>
                  <a:gd name="T41" fmla="*/ 231 h 257"/>
                  <a:gd name="T42" fmla="*/ 278 w 299"/>
                  <a:gd name="T43" fmla="*/ 232 h 257"/>
                  <a:gd name="T44" fmla="*/ 160 w 299"/>
                  <a:gd name="T45" fmla="*/ 231 h 257"/>
                  <a:gd name="T46" fmla="*/ 160 w 299"/>
                  <a:gd name="T47" fmla="*/ 40 h 257"/>
                  <a:gd name="T48" fmla="*/ 278 w 299"/>
                  <a:gd name="T49" fmla="*/ 40 h 257"/>
                  <a:gd name="T50" fmla="*/ 278 w 299"/>
                  <a:gd name="T51" fmla="*/ 23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9" h="257">
                    <a:moveTo>
                      <a:pt x="292" y="22"/>
                    </a:moveTo>
                    <a:cubicBezTo>
                      <a:pt x="289" y="21"/>
                      <a:pt x="228" y="0"/>
                      <a:pt x="150" y="21"/>
                    </a:cubicBezTo>
                    <a:cubicBezTo>
                      <a:pt x="137" y="16"/>
                      <a:pt x="85" y="3"/>
                      <a:pt x="8" y="22"/>
                    </a:cubicBezTo>
                    <a:cubicBezTo>
                      <a:pt x="4" y="23"/>
                      <a:pt x="0" y="27"/>
                      <a:pt x="0" y="32"/>
                    </a:cubicBezTo>
                    <a:cubicBezTo>
                      <a:pt x="0" y="245"/>
                      <a:pt x="0" y="245"/>
                      <a:pt x="0" y="245"/>
                    </a:cubicBezTo>
                    <a:cubicBezTo>
                      <a:pt x="0" y="249"/>
                      <a:pt x="2" y="252"/>
                      <a:pt x="5" y="254"/>
                    </a:cubicBezTo>
                    <a:cubicBezTo>
                      <a:pt x="8" y="256"/>
                      <a:pt x="12" y="257"/>
                      <a:pt x="15" y="255"/>
                    </a:cubicBezTo>
                    <a:cubicBezTo>
                      <a:pt x="16" y="255"/>
                      <a:pt x="72" y="233"/>
                      <a:pt x="147" y="256"/>
                    </a:cubicBezTo>
                    <a:cubicBezTo>
                      <a:pt x="148" y="256"/>
                      <a:pt x="149" y="256"/>
                      <a:pt x="150" y="256"/>
                    </a:cubicBezTo>
                    <a:cubicBezTo>
                      <a:pt x="151" y="256"/>
                      <a:pt x="153" y="256"/>
                      <a:pt x="154" y="255"/>
                    </a:cubicBezTo>
                    <a:cubicBezTo>
                      <a:pt x="154" y="255"/>
                      <a:pt x="154" y="255"/>
                      <a:pt x="154" y="255"/>
                    </a:cubicBezTo>
                    <a:cubicBezTo>
                      <a:pt x="155" y="255"/>
                      <a:pt x="205" y="233"/>
                      <a:pt x="285" y="256"/>
                    </a:cubicBezTo>
                    <a:cubicBezTo>
                      <a:pt x="289" y="256"/>
                      <a:pt x="292" y="256"/>
                      <a:pt x="295" y="254"/>
                    </a:cubicBezTo>
                    <a:cubicBezTo>
                      <a:pt x="297" y="252"/>
                      <a:pt x="299" y="249"/>
                      <a:pt x="299" y="245"/>
                    </a:cubicBezTo>
                    <a:cubicBezTo>
                      <a:pt x="299" y="32"/>
                      <a:pt x="299" y="32"/>
                      <a:pt x="299" y="32"/>
                    </a:cubicBezTo>
                    <a:cubicBezTo>
                      <a:pt x="299" y="27"/>
                      <a:pt x="296" y="23"/>
                      <a:pt x="292" y="22"/>
                    </a:cubicBezTo>
                    <a:close/>
                    <a:moveTo>
                      <a:pt x="22" y="231"/>
                    </a:moveTo>
                    <a:cubicBezTo>
                      <a:pt x="22" y="40"/>
                      <a:pt x="22" y="40"/>
                      <a:pt x="22" y="40"/>
                    </a:cubicBezTo>
                    <a:cubicBezTo>
                      <a:pt x="81" y="27"/>
                      <a:pt x="123" y="36"/>
                      <a:pt x="139" y="40"/>
                    </a:cubicBezTo>
                    <a:cubicBezTo>
                      <a:pt x="139" y="232"/>
                      <a:pt x="139" y="232"/>
                      <a:pt x="139" y="232"/>
                    </a:cubicBezTo>
                    <a:cubicBezTo>
                      <a:pt x="86" y="219"/>
                      <a:pt x="43" y="225"/>
                      <a:pt x="22" y="231"/>
                    </a:cubicBezTo>
                    <a:close/>
                    <a:moveTo>
                      <a:pt x="278" y="232"/>
                    </a:moveTo>
                    <a:cubicBezTo>
                      <a:pt x="222" y="218"/>
                      <a:pt x="181" y="225"/>
                      <a:pt x="160" y="231"/>
                    </a:cubicBezTo>
                    <a:cubicBezTo>
                      <a:pt x="160" y="40"/>
                      <a:pt x="160" y="40"/>
                      <a:pt x="160" y="40"/>
                    </a:cubicBezTo>
                    <a:cubicBezTo>
                      <a:pt x="215" y="27"/>
                      <a:pt x="261" y="36"/>
                      <a:pt x="278" y="40"/>
                    </a:cubicBezTo>
                    <a:lnTo>
                      <a:pt x="278" y="2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1" name="Group 50"/>
            <p:cNvGrpSpPr>
              <a:grpSpLocks noChangeAspect="1"/>
            </p:cNvGrpSpPr>
            <p:nvPr/>
          </p:nvGrpSpPr>
          <p:grpSpPr>
            <a:xfrm>
              <a:off x="527464" y="3404043"/>
              <a:ext cx="372873" cy="370800"/>
              <a:chOff x="3441700" y="3584575"/>
              <a:chExt cx="2570163" cy="2555875"/>
            </a:xfrm>
            <a:solidFill>
              <a:schemeClr val="tx1"/>
            </a:solidFill>
          </p:grpSpPr>
          <p:sp>
            <p:nvSpPr>
              <p:cNvPr id="52" name="Freeform 17"/>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18"/>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4" name="Group 285"/>
            <p:cNvGrpSpPr>
              <a:grpSpLocks noChangeAspect="1"/>
            </p:cNvGrpSpPr>
            <p:nvPr/>
          </p:nvGrpSpPr>
          <p:grpSpPr bwMode="auto">
            <a:xfrm>
              <a:off x="527464" y="2929388"/>
              <a:ext cx="370763" cy="369676"/>
              <a:chOff x="388" y="758"/>
              <a:chExt cx="341" cy="340"/>
            </a:xfrm>
            <a:solidFill>
              <a:schemeClr val="tx1"/>
            </a:solidFill>
          </p:grpSpPr>
          <p:sp>
            <p:nvSpPr>
              <p:cNvPr id="55" name="Freeform 286"/>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87"/>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7" name="Group 480"/>
            <p:cNvGrpSpPr>
              <a:grpSpLocks noChangeAspect="1"/>
            </p:cNvGrpSpPr>
            <p:nvPr/>
          </p:nvGrpSpPr>
          <p:grpSpPr bwMode="auto">
            <a:xfrm>
              <a:off x="530850" y="4537373"/>
              <a:ext cx="367041" cy="367041"/>
              <a:chOff x="1027" y="2077"/>
              <a:chExt cx="340" cy="340"/>
            </a:xfrm>
            <a:solidFill>
              <a:schemeClr val="tx1"/>
            </a:solidFill>
          </p:grpSpPr>
          <p:sp>
            <p:nvSpPr>
              <p:cNvPr id="58"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3" name="Slide Number Placeholder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E5E640-B616-44A2-8A65-806F126B10FA}"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0" name="Picture 39"/>
          <p:cNvPicPr>
            <a:picLocks noChangeAspect="1"/>
          </p:cNvPicPr>
          <p:nvPr/>
        </p:nvPicPr>
        <p:blipFill>
          <a:blip r:embed="rId2"/>
          <a:stretch>
            <a:fillRect/>
          </a:stretch>
        </p:blipFill>
        <p:spPr>
          <a:xfrm>
            <a:off x="10120088" y="170388"/>
            <a:ext cx="1879599" cy="590637"/>
          </a:xfrm>
          <a:prstGeom prst="rect">
            <a:avLst/>
          </a:prstGeom>
        </p:spPr>
      </p:pic>
    </p:spTree>
    <p:extLst>
      <p:ext uri="{BB962C8B-B14F-4D97-AF65-F5344CB8AC3E}">
        <p14:creationId xmlns:p14="http://schemas.microsoft.com/office/powerpoint/2010/main" val="81755262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19" y="261582"/>
            <a:ext cx="7686243"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The Flow Through the Digital Playbook </a:t>
            </a:r>
            <a:endParaRPr kumimoji="0" lang="en-CA" sz="2800" b="1" i="0" u="none" strike="noStrike" kern="1200" cap="none" spc="0" normalizeH="0" baseline="0" noProof="0" dirty="0">
              <a:ln>
                <a:noFill/>
              </a:ln>
              <a:solidFill>
                <a:srgbClr val="EF4051"/>
              </a:solidFill>
              <a:effectLst/>
              <a:uLnTx/>
              <a:uFillTx/>
              <a:latin typeface="Century Gothic" pitchFamily="34" charset="0"/>
              <a:ea typeface="ヒラギノ角ゴ Pro W3" pitchFamily="126" charset="-128"/>
            </a:endParaRPr>
          </a:p>
        </p:txBody>
      </p:sp>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19" y="1713018"/>
            <a:ext cx="7345268" cy="3840729"/>
          </a:xfrm>
          <a:prstGeom prst="rect">
            <a:avLst/>
          </a:prstGeom>
        </p:spPr>
      </p:pic>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CA" sz="1600" b="1" dirty="0" smtClean="0">
                <a:solidFill>
                  <a:prstClr val="black"/>
                </a:solidFill>
              </a:rPr>
              <a:t>Bringing it all together…</a:t>
            </a:r>
            <a:endParaRPr kumimoji="0" lang="en-CA" sz="1600" b="1" i="0" u="none" strike="noStrike" kern="1200" cap="none" spc="0" normalizeH="0" baseline="0" noProof="0" dirty="0">
              <a:ln>
                <a:noFill/>
              </a:ln>
              <a:solidFill>
                <a:prstClr val="black"/>
              </a:solidFill>
              <a:effectLst/>
              <a:uLnTx/>
              <a:uFillTx/>
            </a:endParaRPr>
          </a:p>
        </p:txBody>
      </p:sp>
      <p:grpSp>
        <p:nvGrpSpPr>
          <p:cNvPr id="12" name="Group 11"/>
          <p:cNvGrpSpPr/>
          <p:nvPr/>
        </p:nvGrpSpPr>
        <p:grpSpPr>
          <a:xfrm>
            <a:off x="7865931" y="3865486"/>
            <a:ext cx="320040" cy="320040"/>
            <a:chOff x="7183438" y="3189288"/>
            <a:chExt cx="461963" cy="433388"/>
          </a:xfrm>
        </p:grpSpPr>
        <p:sp>
          <p:nvSpPr>
            <p:cNvPr id="13" name="Rectangle 796"/>
            <p:cNvSpPr>
              <a:spLocks noChangeArrowheads="1"/>
            </p:cNvSpPr>
            <p:nvPr/>
          </p:nvSpPr>
          <p:spPr bwMode="auto">
            <a:xfrm>
              <a:off x="7183438" y="3608388"/>
              <a:ext cx="4619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 name="Rectangle 797"/>
            <p:cNvSpPr>
              <a:spLocks noChangeArrowheads="1"/>
            </p:cNvSpPr>
            <p:nvPr/>
          </p:nvSpPr>
          <p:spPr bwMode="auto">
            <a:xfrm>
              <a:off x="7183438" y="3579813"/>
              <a:ext cx="4619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5" name="Freeform 798"/>
            <p:cNvSpPr>
              <a:spLocks/>
            </p:cNvSpPr>
            <p:nvPr/>
          </p:nvSpPr>
          <p:spPr bwMode="auto">
            <a:xfrm>
              <a:off x="7212013" y="3506788"/>
              <a:ext cx="231775" cy="79375"/>
            </a:xfrm>
            <a:custGeom>
              <a:avLst/>
              <a:gdLst>
                <a:gd name="T0" fmla="*/ 146 w 146"/>
                <a:gd name="T1" fmla="*/ 50 h 50"/>
                <a:gd name="T2" fmla="*/ 137 w 146"/>
                <a:gd name="T3" fmla="*/ 50 h 50"/>
                <a:gd name="T4" fmla="*/ 137 w 146"/>
                <a:gd name="T5" fmla="*/ 9 h 50"/>
                <a:gd name="T6" fmla="*/ 9 w 146"/>
                <a:gd name="T7" fmla="*/ 9 h 50"/>
                <a:gd name="T8" fmla="*/ 9 w 146"/>
                <a:gd name="T9" fmla="*/ 50 h 50"/>
                <a:gd name="T10" fmla="*/ 0 w 146"/>
                <a:gd name="T11" fmla="*/ 50 h 50"/>
                <a:gd name="T12" fmla="*/ 0 w 146"/>
                <a:gd name="T13" fmla="*/ 0 h 50"/>
                <a:gd name="T14" fmla="*/ 146 w 146"/>
                <a:gd name="T15" fmla="*/ 0 h 50"/>
                <a:gd name="T16" fmla="*/ 146 w 146"/>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50">
                  <a:moveTo>
                    <a:pt x="146" y="50"/>
                  </a:moveTo>
                  <a:lnTo>
                    <a:pt x="137" y="50"/>
                  </a:lnTo>
                  <a:lnTo>
                    <a:pt x="137" y="9"/>
                  </a:lnTo>
                  <a:lnTo>
                    <a:pt x="9" y="9"/>
                  </a:lnTo>
                  <a:lnTo>
                    <a:pt x="9" y="50"/>
                  </a:lnTo>
                  <a:lnTo>
                    <a:pt x="0" y="50"/>
                  </a:lnTo>
                  <a:lnTo>
                    <a:pt x="0" y="0"/>
                  </a:lnTo>
                  <a:lnTo>
                    <a:pt x="146" y="0"/>
                  </a:lnTo>
                  <a:lnTo>
                    <a:pt x="146" y="5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6" name="Rectangle 799"/>
            <p:cNvSpPr>
              <a:spLocks noChangeArrowheads="1"/>
            </p:cNvSpPr>
            <p:nvPr/>
          </p:nvSpPr>
          <p:spPr bwMode="auto">
            <a:xfrm>
              <a:off x="7285038" y="3551238"/>
              <a:ext cx="15081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7" name="Freeform 800"/>
            <p:cNvSpPr>
              <a:spLocks noEditPoints="1"/>
            </p:cNvSpPr>
            <p:nvPr/>
          </p:nvSpPr>
          <p:spPr bwMode="auto">
            <a:xfrm>
              <a:off x="7270751" y="3376613"/>
              <a:ext cx="114300" cy="115888"/>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8 h 64"/>
                <a:gd name="T12" fmla="*/ 8 w 64"/>
                <a:gd name="T13" fmla="*/ 32 h 64"/>
                <a:gd name="T14" fmla="*/ 32 w 64"/>
                <a:gd name="T15" fmla="*/ 56 h 64"/>
                <a:gd name="T16" fmla="*/ 56 w 64"/>
                <a:gd name="T17" fmla="*/ 32 h 64"/>
                <a:gd name="T18" fmla="*/ 32 w 64"/>
                <a:gd name="T19"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50"/>
                    <a:pt x="0" y="32"/>
                  </a:cubicBezTo>
                  <a:cubicBezTo>
                    <a:pt x="0" y="15"/>
                    <a:pt x="15" y="0"/>
                    <a:pt x="32" y="0"/>
                  </a:cubicBezTo>
                  <a:cubicBezTo>
                    <a:pt x="50" y="0"/>
                    <a:pt x="64" y="15"/>
                    <a:pt x="64" y="32"/>
                  </a:cubicBezTo>
                  <a:cubicBezTo>
                    <a:pt x="64" y="50"/>
                    <a:pt x="50" y="64"/>
                    <a:pt x="32" y="64"/>
                  </a:cubicBezTo>
                  <a:close/>
                  <a:moveTo>
                    <a:pt x="32" y="8"/>
                  </a:moveTo>
                  <a:cubicBezTo>
                    <a:pt x="19" y="8"/>
                    <a:pt x="8" y="19"/>
                    <a:pt x="8" y="32"/>
                  </a:cubicBezTo>
                  <a:cubicBezTo>
                    <a:pt x="8" y="46"/>
                    <a:pt x="19" y="56"/>
                    <a:pt x="32" y="56"/>
                  </a:cubicBezTo>
                  <a:cubicBezTo>
                    <a:pt x="46" y="56"/>
                    <a:pt x="56" y="46"/>
                    <a:pt x="56" y="32"/>
                  </a:cubicBezTo>
                  <a:cubicBezTo>
                    <a:pt x="56" y="19"/>
                    <a:pt x="46" y="8"/>
                    <a:pt x="32"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8" name="Rectangle 801"/>
            <p:cNvSpPr>
              <a:spLocks noChangeArrowheads="1"/>
            </p:cNvSpPr>
            <p:nvPr/>
          </p:nvSpPr>
          <p:spPr bwMode="auto">
            <a:xfrm>
              <a:off x="7370763" y="3435351"/>
              <a:ext cx="14288" cy="793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9" name="Freeform 802"/>
            <p:cNvSpPr>
              <a:spLocks/>
            </p:cNvSpPr>
            <p:nvPr/>
          </p:nvSpPr>
          <p:spPr bwMode="auto">
            <a:xfrm>
              <a:off x="7235826" y="3440113"/>
              <a:ext cx="49213" cy="77788"/>
            </a:xfrm>
            <a:custGeom>
              <a:avLst/>
              <a:gdLst>
                <a:gd name="T0" fmla="*/ 8 w 31"/>
                <a:gd name="T1" fmla="*/ 49 h 49"/>
                <a:gd name="T2" fmla="*/ 0 w 31"/>
                <a:gd name="T3" fmla="*/ 46 h 49"/>
                <a:gd name="T4" fmla="*/ 23 w 31"/>
                <a:gd name="T5" fmla="*/ 0 h 49"/>
                <a:gd name="T6" fmla="*/ 31 w 31"/>
                <a:gd name="T7" fmla="*/ 4 h 49"/>
                <a:gd name="T8" fmla="*/ 8 w 31"/>
                <a:gd name="T9" fmla="*/ 49 h 49"/>
              </a:gdLst>
              <a:ahLst/>
              <a:cxnLst>
                <a:cxn ang="0">
                  <a:pos x="T0" y="T1"/>
                </a:cxn>
                <a:cxn ang="0">
                  <a:pos x="T2" y="T3"/>
                </a:cxn>
                <a:cxn ang="0">
                  <a:pos x="T4" y="T5"/>
                </a:cxn>
                <a:cxn ang="0">
                  <a:pos x="T6" y="T7"/>
                </a:cxn>
                <a:cxn ang="0">
                  <a:pos x="T8" y="T9"/>
                </a:cxn>
              </a:cxnLst>
              <a:rect l="0" t="0" r="r" b="b"/>
              <a:pathLst>
                <a:path w="31" h="49">
                  <a:moveTo>
                    <a:pt x="8" y="49"/>
                  </a:moveTo>
                  <a:lnTo>
                    <a:pt x="0" y="46"/>
                  </a:lnTo>
                  <a:lnTo>
                    <a:pt x="23" y="0"/>
                  </a:lnTo>
                  <a:lnTo>
                    <a:pt x="31" y="4"/>
                  </a:lnTo>
                  <a:lnTo>
                    <a:pt x="8" y="4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0" name="Rectangle 803"/>
            <p:cNvSpPr>
              <a:spLocks noChangeArrowheads="1"/>
            </p:cNvSpPr>
            <p:nvPr/>
          </p:nvSpPr>
          <p:spPr bwMode="auto">
            <a:xfrm>
              <a:off x="7256463" y="35512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1" name="Freeform 804"/>
            <p:cNvSpPr>
              <a:spLocks noEditPoints="1"/>
            </p:cNvSpPr>
            <p:nvPr/>
          </p:nvSpPr>
          <p:spPr bwMode="auto">
            <a:xfrm>
              <a:off x="7299326" y="3406776"/>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8" y="32"/>
                    <a:pt x="0" y="25"/>
                    <a:pt x="0" y="16"/>
                  </a:cubicBezTo>
                  <a:cubicBezTo>
                    <a:pt x="0" y="8"/>
                    <a:pt x="8" y="0"/>
                    <a:pt x="16" y="0"/>
                  </a:cubicBezTo>
                  <a:cubicBezTo>
                    <a:pt x="25" y="0"/>
                    <a:pt x="32" y="8"/>
                    <a:pt x="32" y="16"/>
                  </a:cubicBezTo>
                  <a:cubicBezTo>
                    <a:pt x="32" y="25"/>
                    <a:pt x="25" y="32"/>
                    <a:pt x="16" y="32"/>
                  </a:cubicBezTo>
                  <a:close/>
                  <a:moveTo>
                    <a:pt x="16" y="8"/>
                  </a:moveTo>
                  <a:cubicBezTo>
                    <a:pt x="12" y="8"/>
                    <a:pt x="8" y="12"/>
                    <a:pt x="8" y="16"/>
                  </a:cubicBezTo>
                  <a:cubicBezTo>
                    <a:pt x="8" y="21"/>
                    <a:pt x="12" y="24"/>
                    <a:pt x="16" y="24"/>
                  </a:cubicBezTo>
                  <a:cubicBezTo>
                    <a:pt x="21" y="24"/>
                    <a:pt x="24" y="21"/>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2" name="Freeform 805"/>
            <p:cNvSpPr>
              <a:spLocks noEditPoints="1"/>
            </p:cNvSpPr>
            <p:nvPr/>
          </p:nvSpPr>
          <p:spPr bwMode="auto">
            <a:xfrm>
              <a:off x="7248526" y="3225801"/>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3" name="Freeform 806"/>
            <p:cNvSpPr>
              <a:spLocks/>
            </p:cNvSpPr>
            <p:nvPr/>
          </p:nvSpPr>
          <p:spPr bwMode="auto">
            <a:xfrm>
              <a:off x="7292976" y="3267076"/>
              <a:ext cx="77788" cy="134938"/>
            </a:xfrm>
            <a:custGeom>
              <a:avLst/>
              <a:gdLst>
                <a:gd name="T0" fmla="*/ 41 w 49"/>
                <a:gd name="T1" fmla="*/ 85 h 85"/>
                <a:gd name="T2" fmla="*/ 0 w 49"/>
                <a:gd name="T3" fmla="*/ 3 h 85"/>
                <a:gd name="T4" fmla="*/ 8 w 49"/>
                <a:gd name="T5" fmla="*/ 0 h 85"/>
                <a:gd name="T6" fmla="*/ 49 w 49"/>
                <a:gd name="T7" fmla="*/ 82 h 85"/>
                <a:gd name="T8" fmla="*/ 41 w 49"/>
                <a:gd name="T9" fmla="*/ 85 h 85"/>
              </a:gdLst>
              <a:ahLst/>
              <a:cxnLst>
                <a:cxn ang="0">
                  <a:pos x="T0" y="T1"/>
                </a:cxn>
                <a:cxn ang="0">
                  <a:pos x="T2" y="T3"/>
                </a:cxn>
                <a:cxn ang="0">
                  <a:pos x="T4" y="T5"/>
                </a:cxn>
                <a:cxn ang="0">
                  <a:pos x="T6" y="T7"/>
                </a:cxn>
                <a:cxn ang="0">
                  <a:pos x="T8" y="T9"/>
                </a:cxn>
              </a:cxnLst>
              <a:rect l="0" t="0" r="r" b="b"/>
              <a:pathLst>
                <a:path w="49" h="85">
                  <a:moveTo>
                    <a:pt x="41" y="85"/>
                  </a:moveTo>
                  <a:lnTo>
                    <a:pt x="0" y="3"/>
                  </a:lnTo>
                  <a:lnTo>
                    <a:pt x="8" y="0"/>
                  </a:lnTo>
                  <a:lnTo>
                    <a:pt x="49" y="82"/>
                  </a:lnTo>
                  <a:lnTo>
                    <a:pt x="41" y="8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4" name="Freeform 807"/>
            <p:cNvSpPr>
              <a:spLocks/>
            </p:cNvSpPr>
            <p:nvPr/>
          </p:nvSpPr>
          <p:spPr bwMode="auto">
            <a:xfrm>
              <a:off x="7235826" y="3275013"/>
              <a:ext cx="49213" cy="153988"/>
            </a:xfrm>
            <a:custGeom>
              <a:avLst/>
              <a:gdLst>
                <a:gd name="T0" fmla="*/ 23 w 31"/>
                <a:gd name="T1" fmla="*/ 97 h 97"/>
                <a:gd name="T2" fmla="*/ 0 w 31"/>
                <a:gd name="T3" fmla="*/ 2 h 97"/>
                <a:gd name="T4" fmla="*/ 8 w 31"/>
                <a:gd name="T5" fmla="*/ 0 h 97"/>
                <a:gd name="T6" fmla="*/ 31 w 31"/>
                <a:gd name="T7" fmla="*/ 95 h 97"/>
                <a:gd name="T8" fmla="*/ 23 w 31"/>
                <a:gd name="T9" fmla="*/ 97 h 97"/>
              </a:gdLst>
              <a:ahLst/>
              <a:cxnLst>
                <a:cxn ang="0">
                  <a:pos x="T0" y="T1"/>
                </a:cxn>
                <a:cxn ang="0">
                  <a:pos x="T2" y="T3"/>
                </a:cxn>
                <a:cxn ang="0">
                  <a:pos x="T4" y="T5"/>
                </a:cxn>
                <a:cxn ang="0">
                  <a:pos x="T6" y="T7"/>
                </a:cxn>
                <a:cxn ang="0">
                  <a:pos x="T8" y="T9"/>
                </a:cxn>
              </a:cxnLst>
              <a:rect l="0" t="0" r="r" b="b"/>
              <a:pathLst>
                <a:path w="31" h="97">
                  <a:moveTo>
                    <a:pt x="23" y="97"/>
                  </a:moveTo>
                  <a:lnTo>
                    <a:pt x="0" y="2"/>
                  </a:lnTo>
                  <a:lnTo>
                    <a:pt x="8" y="0"/>
                  </a:lnTo>
                  <a:lnTo>
                    <a:pt x="31" y="95"/>
                  </a:lnTo>
                  <a:lnTo>
                    <a:pt x="23" y="9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5" name="Freeform 809"/>
            <p:cNvSpPr>
              <a:spLocks/>
            </p:cNvSpPr>
            <p:nvPr/>
          </p:nvSpPr>
          <p:spPr bwMode="auto">
            <a:xfrm>
              <a:off x="7513638" y="3268663"/>
              <a:ext cx="42863" cy="106363"/>
            </a:xfrm>
            <a:custGeom>
              <a:avLst/>
              <a:gdLst>
                <a:gd name="T0" fmla="*/ 21 w 27"/>
                <a:gd name="T1" fmla="*/ 67 h 67"/>
                <a:gd name="T2" fmla="*/ 0 w 27"/>
                <a:gd name="T3" fmla="*/ 46 h 67"/>
                <a:gd name="T4" fmla="*/ 15 w 27"/>
                <a:gd name="T5" fmla="*/ 31 h 67"/>
                <a:gd name="T6" fmla="*/ 15 w 27"/>
                <a:gd name="T7" fmla="*/ 0 h 67"/>
                <a:gd name="T8" fmla="*/ 24 w 27"/>
                <a:gd name="T9" fmla="*/ 0 h 67"/>
                <a:gd name="T10" fmla="*/ 24 w 27"/>
                <a:gd name="T11" fmla="*/ 34 h 67"/>
                <a:gd name="T12" fmla="*/ 12 w 27"/>
                <a:gd name="T13" fmla="*/ 46 h 67"/>
                <a:gd name="T14" fmla="*/ 27 w 27"/>
                <a:gd name="T15" fmla="*/ 62 h 67"/>
                <a:gd name="T16" fmla="*/ 21 w 27"/>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7">
                  <a:moveTo>
                    <a:pt x="21" y="67"/>
                  </a:moveTo>
                  <a:lnTo>
                    <a:pt x="0" y="46"/>
                  </a:lnTo>
                  <a:lnTo>
                    <a:pt x="15" y="31"/>
                  </a:lnTo>
                  <a:lnTo>
                    <a:pt x="15" y="0"/>
                  </a:lnTo>
                  <a:lnTo>
                    <a:pt x="24" y="0"/>
                  </a:lnTo>
                  <a:lnTo>
                    <a:pt x="24" y="34"/>
                  </a:lnTo>
                  <a:lnTo>
                    <a:pt x="12" y="46"/>
                  </a:lnTo>
                  <a:lnTo>
                    <a:pt x="27" y="62"/>
                  </a:lnTo>
                  <a:lnTo>
                    <a:pt x="21" y="6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6" name="Freeform 810"/>
            <p:cNvSpPr>
              <a:spLocks/>
            </p:cNvSpPr>
            <p:nvPr/>
          </p:nvSpPr>
          <p:spPr bwMode="auto">
            <a:xfrm>
              <a:off x="7577138" y="3268663"/>
              <a:ext cx="42863" cy="106363"/>
            </a:xfrm>
            <a:custGeom>
              <a:avLst/>
              <a:gdLst>
                <a:gd name="T0" fmla="*/ 5 w 27"/>
                <a:gd name="T1" fmla="*/ 67 h 67"/>
                <a:gd name="T2" fmla="*/ 0 w 27"/>
                <a:gd name="T3" fmla="*/ 62 h 67"/>
                <a:gd name="T4" fmla="*/ 14 w 27"/>
                <a:gd name="T5" fmla="*/ 46 h 67"/>
                <a:gd name="T6" fmla="*/ 2 w 27"/>
                <a:gd name="T7" fmla="*/ 34 h 67"/>
                <a:gd name="T8" fmla="*/ 2 w 27"/>
                <a:gd name="T9" fmla="*/ 0 h 67"/>
                <a:gd name="T10" fmla="*/ 11 w 27"/>
                <a:gd name="T11" fmla="*/ 0 h 67"/>
                <a:gd name="T12" fmla="*/ 11 w 27"/>
                <a:gd name="T13" fmla="*/ 31 h 67"/>
                <a:gd name="T14" fmla="*/ 27 w 27"/>
                <a:gd name="T15" fmla="*/ 46 h 67"/>
                <a:gd name="T16" fmla="*/ 5 w 27"/>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7">
                  <a:moveTo>
                    <a:pt x="5" y="67"/>
                  </a:moveTo>
                  <a:lnTo>
                    <a:pt x="0" y="62"/>
                  </a:lnTo>
                  <a:lnTo>
                    <a:pt x="14" y="46"/>
                  </a:lnTo>
                  <a:lnTo>
                    <a:pt x="2" y="34"/>
                  </a:lnTo>
                  <a:lnTo>
                    <a:pt x="2" y="0"/>
                  </a:lnTo>
                  <a:lnTo>
                    <a:pt x="11" y="0"/>
                  </a:lnTo>
                  <a:lnTo>
                    <a:pt x="11" y="31"/>
                  </a:lnTo>
                  <a:lnTo>
                    <a:pt x="27" y="46"/>
                  </a:lnTo>
                  <a:lnTo>
                    <a:pt x="5" y="67"/>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27" name="Freeform 811"/>
            <p:cNvSpPr>
              <a:spLocks/>
            </p:cNvSpPr>
            <p:nvPr/>
          </p:nvSpPr>
          <p:spPr bwMode="auto">
            <a:xfrm>
              <a:off x="7291388" y="3203575"/>
              <a:ext cx="201613" cy="73025"/>
            </a:xfrm>
            <a:custGeom>
              <a:avLst/>
              <a:gdLst>
                <a:gd name="T0" fmla="*/ 127 w 127"/>
                <a:gd name="T1" fmla="*/ 46 h 46"/>
                <a:gd name="T2" fmla="*/ 5 w 127"/>
                <a:gd name="T3" fmla="*/ 46 h 46"/>
                <a:gd name="T4" fmla="*/ 5 w 127"/>
                <a:gd name="T5" fmla="*/ 37 h 46"/>
                <a:gd name="T6" fmla="*/ 118 w 127"/>
                <a:gd name="T7" fmla="*/ 37 h 46"/>
                <a:gd name="T8" fmla="*/ 118 w 127"/>
                <a:gd name="T9" fmla="*/ 9 h 46"/>
                <a:gd name="T10" fmla="*/ 0 w 127"/>
                <a:gd name="T11" fmla="*/ 9 h 46"/>
                <a:gd name="T12" fmla="*/ 0 w 127"/>
                <a:gd name="T13" fmla="*/ 0 h 46"/>
                <a:gd name="T14" fmla="*/ 127 w 127"/>
                <a:gd name="T15" fmla="*/ 0 h 46"/>
                <a:gd name="T16" fmla="*/ 127 w 127"/>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46">
                  <a:moveTo>
                    <a:pt x="127" y="46"/>
                  </a:moveTo>
                  <a:lnTo>
                    <a:pt x="5" y="46"/>
                  </a:lnTo>
                  <a:lnTo>
                    <a:pt x="5" y="37"/>
                  </a:lnTo>
                  <a:lnTo>
                    <a:pt x="118" y="37"/>
                  </a:lnTo>
                  <a:lnTo>
                    <a:pt x="118" y="9"/>
                  </a:lnTo>
                  <a:lnTo>
                    <a:pt x="0" y="9"/>
                  </a:lnTo>
                  <a:lnTo>
                    <a:pt x="0" y="0"/>
                  </a:lnTo>
                  <a:lnTo>
                    <a:pt x="127" y="0"/>
                  </a:lnTo>
                  <a:lnTo>
                    <a:pt x="127" y="4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0" name="Freeform 812"/>
            <p:cNvSpPr>
              <a:spLocks noEditPoints="1"/>
            </p:cNvSpPr>
            <p:nvPr/>
          </p:nvSpPr>
          <p:spPr bwMode="auto">
            <a:xfrm>
              <a:off x="7523163" y="3197225"/>
              <a:ext cx="85725" cy="85725"/>
            </a:xfrm>
            <a:custGeom>
              <a:avLst/>
              <a:gdLst>
                <a:gd name="T0" fmla="*/ 24 w 48"/>
                <a:gd name="T1" fmla="*/ 48 h 48"/>
                <a:gd name="T2" fmla="*/ 0 w 48"/>
                <a:gd name="T3" fmla="*/ 24 h 48"/>
                <a:gd name="T4" fmla="*/ 24 w 48"/>
                <a:gd name="T5" fmla="*/ 0 h 48"/>
                <a:gd name="T6" fmla="*/ 48 w 48"/>
                <a:gd name="T7" fmla="*/ 24 h 48"/>
                <a:gd name="T8" fmla="*/ 24 w 48"/>
                <a:gd name="T9" fmla="*/ 48 h 48"/>
                <a:gd name="T10" fmla="*/ 24 w 48"/>
                <a:gd name="T11" fmla="*/ 8 h 48"/>
                <a:gd name="T12" fmla="*/ 8 w 48"/>
                <a:gd name="T13" fmla="*/ 24 h 48"/>
                <a:gd name="T14" fmla="*/ 24 w 48"/>
                <a:gd name="T15" fmla="*/ 40 h 48"/>
                <a:gd name="T16" fmla="*/ 40 w 48"/>
                <a:gd name="T17" fmla="*/ 24 h 48"/>
                <a:gd name="T18" fmla="*/ 24 w 48"/>
                <a:gd name="T19"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11" y="48"/>
                    <a:pt x="0" y="38"/>
                    <a:pt x="0" y="24"/>
                  </a:cubicBezTo>
                  <a:cubicBezTo>
                    <a:pt x="0" y="11"/>
                    <a:pt x="11" y="0"/>
                    <a:pt x="24" y="0"/>
                  </a:cubicBezTo>
                  <a:cubicBezTo>
                    <a:pt x="38" y="0"/>
                    <a:pt x="48" y="11"/>
                    <a:pt x="48" y="24"/>
                  </a:cubicBezTo>
                  <a:cubicBezTo>
                    <a:pt x="48" y="38"/>
                    <a:pt x="38" y="48"/>
                    <a:pt x="24" y="48"/>
                  </a:cubicBezTo>
                  <a:close/>
                  <a:moveTo>
                    <a:pt x="24" y="8"/>
                  </a:moveTo>
                  <a:cubicBezTo>
                    <a:pt x="16" y="8"/>
                    <a:pt x="8" y="16"/>
                    <a:pt x="8" y="24"/>
                  </a:cubicBezTo>
                  <a:cubicBezTo>
                    <a:pt x="8" y="33"/>
                    <a:pt x="16" y="40"/>
                    <a:pt x="24" y="40"/>
                  </a:cubicBezTo>
                  <a:cubicBezTo>
                    <a:pt x="33" y="40"/>
                    <a:pt x="40" y="33"/>
                    <a:pt x="40" y="24"/>
                  </a:cubicBezTo>
                  <a:cubicBezTo>
                    <a:pt x="40" y="16"/>
                    <a:pt x="33" y="8"/>
                    <a:pt x="2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1" name="Freeform 813"/>
            <p:cNvSpPr>
              <a:spLocks noEditPoints="1"/>
            </p:cNvSpPr>
            <p:nvPr/>
          </p:nvSpPr>
          <p:spPr bwMode="auto">
            <a:xfrm>
              <a:off x="7551738" y="3225800"/>
              <a:ext cx="28575" cy="2857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8 h 16"/>
                <a:gd name="T12" fmla="*/ 8 w 16"/>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8"/>
                  </a:moveTo>
                  <a:cubicBezTo>
                    <a:pt x="8" y="8"/>
                    <a:pt x="8" y="8"/>
                    <a:pt x="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2" name="Rectangle 814"/>
            <p:cNvSpPr>
              <a:spLocks noChangeArrowheads="1"/>
            </p:cNvSpPr>
            <p:nvPr/>
          </p:nvSpPr>
          <p:spPr bwMode="auto">
            <a:xfrm>
              <a:off x="7486651" y="3217863"/>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 name="Rectangle 815"/>
            <p:cNvSpPr>
              <a:spLocks noChangeArrowheads="1"/>
            </p:cNvSpPr>
            <p:nvPr/>
          </p:nvSpPr>
          <p:spPr bwMode="auto">
            <a:xfrm>
              <a:off x="7486651" y="3248025"/>
              <a:ext cx="428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4" name="Rectangle 816"/>
            <p:cNvSpPr>
              <a:spLocks noChangeArrowheads="1"/>
            </p:cNvSpPr>
            <p:nvPr/>
          </p:nvSpPr>
          <p:spPr bwMode="auto">
            <a:xfrm>
              <a:off x="7305676" y="3232150"/>
              <a:ext cx="1809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5" name="Freeform 817"/>
            <p:cNvSpPr>
              <a:spLocks noEditPoints="1"/>
            </p:cNvSpPr>
            <p:nvPr/>
          </p:nvSpPr>
          <p:spPr bwMode="auto">
            <a:xfrm>
              <a:off x="7212013" y="3189288"/>
              <a:ext cx="101600" cy="101600"/>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8 h 56"/>
                <a:gd name="T12" fmla="*/ 8 w 56"/>
                <a:gd name="T13" fmla="*/ 28 h 56"/>
                <a:gd name="T14" fmla="*/ 28 w 56"/>
                <a:gd name="T15" fmla="*/ 48 h 56"/>
                <a:gd name="T16" fmla="*/ 48 w 56"/>
                <a:gd name="T17" fmla="*/ 28 h 56"/>
                <a:gd name="T18" fmla="*/ 28 w 56"/>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3" y="56"/>
                    <a:pt x="0" y="44"/>
                    <a:pt x="0" y="28"/>
                  </a:cubicBezTo>
                  <a:cubicBezTo>
                    <a:pt x="0" y="13"/>
                    <a:pt x="13" y="0"/>
                    <a:pt x="28" y="0"/>
                  </a:cubicBezTo>
                  <a:cubicBezTo>
                    <a:pt x="44" y="0"/>
                    <a:pt x="56" y="13"/>
                    <a:pt x="56" y="28"/>
                  </a:cubicBezTo>
                  <a:cubicBezTo>
                    <a:pt x="56" y="44"/>
                    <a:pt x="44" y="56"/>
                    <a:pt x="28" y="56"/>
                  </a:cubicBezTo>
                  <a:close/>
                  <a:moveTo>
                    <a:pt x="28" y="8"/>
                  </a:moveTo>
                  <a:cubicBezTo>
                    <a:pt x="17" y="8"/>
                    <a:pt x="8" y="17"/>
                    <a:pt x="8" y="28"/>
                  </a:cubicBezTo>
                  <a:cubicBezTo>
                    <a:pt x="8" y="39"/>
                    <a:pt x="17" y="48"/>
                    <a:pt x="28" y="48"/>
                  </a:cubicBezTo>
                  <a:cubicBezTo>
                    <a:pt x="39" y="48"/>
                    <a:pt x="48" y="39"/>
                    <a:pt x="48" y="28"/>
                  </a:cubicBezTo>
                  <a:cubicBezTo>
                    <a:pt x="48" y="17"/>
                    <a:pt x="39" y="8"/>
                    <a:pt x="28"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6" name="Freeform 818"/>
            <p:cNvSpPr>
              <a:spLocks noEditPoints="1"/>
            </p:cNvSpPr>
            <p:nvPr/>
          </p:nvSpPr>
          <p:spPr bwMode="auto">
            <a:xfrm>
              <a:off x="7472363" y="3463925"/>
              <a:ext cx="130175" cy="42863"/>
            </a:xfrm>
            <a:custGeom>
              <a:avLst/>
              <a:gdLst>
                <a:gd name="T0" fmla="*/ 82 w 82"/>
                <a:gd name="T1" fmla="*/ 27 h 27"/>
                <a:gd name="T2" fmla="*/ 0 w 82"/>
                <a:gd name="T3" fmla="*/ 27 h 27"/>
                <a:gd name="T4" fmla="*/ 0 w 82"/>
                <a:gd name="T5" fmla="*/ 0 h 27"/>
                <a:gd name="T6" fmla="*/ 82 w 82"/>
                <a:gd name="T7" fmla="*/ 0 h 27"/>
                <a:gd name="T8" fmla="*/ 82 w 82"/>
                <a:gd name="T9" fmla="*/ 27 h 27"/>
                <a:gd name="T10" fmla="*/ 9 w 82"/>
                <a:gd name="T11" fmla="*/ 18 h 27"/>
                <a:gd name="T12" fmla="*/ 72 w 82"/>
                <a:gd name="T13" fmla="*/ 18 h 27"/>
                <a:gd name="T14" fmla="*/ 72 w 82"/>
                <a:gd name="T15" fmla="*/ 9 h 27"/>
                <a:gd name="T16" fmla="*/ 9 w 82"/>
                <a:gd name="T17" fmla="*/ 9 h 27"/>
                <a:gd name="T18" fmla="*/ 9 w 82"/>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27">
                  <a:moveTo>
                    <a:pt x="82" y="27"/>
                  </a:moveTo>
                  <a:lnTo>
                    <a:pt x="0" y="27"/>
                  </a:lnTo>
                  <a:lnTo>
                    <a:pt x="0" y="0"/>
                  </a:lnTo>
                  <a:lnTo>
                    <a:pt x="82" y="0"/>
                  </a:lnTo>
                  <a:lnTo>
                    <a:pt x="82" y="27"/>
                  </a:lnTo>
                  <a:close/>
                  <a:moveTo>
                    <a:pt x="9" y="18"/>
                  </a:moveTo>
                  <a:lnTo>
                    <a:pt x="72" y="18"/>
                  </a:lnTo>
                  <a:lnTo>
                    <a:pt x="72"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7" name="Rectangle 819"/>
            <p:cNvSpPr>
              <a:spLocks noChangeArrowheads="1"/>
            </p:cNvSpPr>
            <p:nvPr/>
          </p:nvSpPr>
          <p:spPr bwMode="auto">
            <a:xfrm>
              <a:off x="7586663" y="3521075"/>
              <a:ext cx="15875"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8" name="Rectangle 820"/>
            <p:cNvSpPr>
              <a:spLocks noChangeArrowheads="1"/>
            </p:cNvSpPr>
            <p:nvPr/>
          </p:nvSpPr>
          <p:spPr bwMode="auto">
            <a:xfrm>
              <a:off x="7472363" y="35512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9" name="Freeform 821"/>
            <p:cNvSpPr>
              <a:spLocks/>
            </p:cNvSpPr>
            <p:nvPr/>
          </p:nvSpPr>
          <p:spPr bwMode="auto">
            <a:xfrm>
              <a:off x="7399338" y="3435350"/>
              <a:ext cx="231775" cy="150813"/>
            </a:xfrm>
            <a:custGeom>
              <a:avLst/>
              <a:gdLst>
                <a:gd name="T0" fmla="*/ 146 w 146"/>
                <a:gd name="T1" fmla="*/ 95 h 95"/>
                <a:gd name="T2" fmla="*/ 137 w 146"/>
                <a:gd name="T3" fmla="*/ 95 h 95"/>
                <a:gd name="T4" fmla="*/ 137 w 146"/>
                <a:gd name="T5" fmla="*/ 9 h 95"/>
                <a:gd name="T6" fmla="*/ 0 w 146"/>
                <a:gd name="T7" fmla="*/ 9 h 95"/>
                <a:gd name="T8" fmla="*/ 0 w 146"/>
                <a:gd name="T9" fmla="*/ 0 h 95"/>
                <a:gd name="T10" fmla="*/ 146 w 146"/>
                <a:gd name="T11" fmla="*/ 0 h 95"/>
                <a:gd name="T12" fmla="*/ 146 w 146"/>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6" h="95">
                  <a:moveTo>
                    <a:pt x="146" y="95"/>
                  </a:moveTo>
                  <a:lnTo>
                    <a:pt x="137" y="95"/>
                  </a:lnTo>
                  <a:lnTo>
                    <a:pt x="137" y="9"/>
                  </a:lnTo>
                  <a:lnTo>
                    <a:pt x="0" y="9"/>
                  </a:lnTo>
                  <a:lnTo>
                    <a:pt x="0" y="0"/>
                  </a:lnTo>
                  <a:lnTo>
                    <a:pt x="146" y="0"/>
                  </a:lnTo>
                  <a:lnTo>
                    <a:pt x="146" y="95"/>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0" name="Rectangle 822"/>
            <p:cNvSpPr>
              <a:spLocks noChangeArrowheads="1"/>
            </p:cNvSpPr>
            <p:nvPr/>
          </p:nvSpPr>
          <p:spPr bwMode="auto">
            <a:xfrm>
              <a:off x="7399338" y="3463925"/>
              <a:ext cx="587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1" name="Freeform 823"/>
            <p:cNvSpPr>
              <a:spLocks/>
            </p:cNvSpPr>
            <p:nvPr/>
          </p:nvSpPr>
          <p:spPr bwMode="auto">
            <a:xfrm>
              <a:off x="7472363" y="3521075"/>
              <a:ext cx="130175" cy="44450"/>
            </a:xfrm>
            <a:custGeom>
              <a:avLst/>
              <a:gdLst>
                <a:gd name="T0" fmla="*/ 82 w 82"/>
                <a:gd name="T1" fmla="*/ 28 h 28"/>
                <a:gd name="T2" fmla="*/ 54 w 82"/>
                <a:gd name="T3" fmla="*/ 28 h 28"/>
                <a:gd name="T4" fmla="*/ 54 w 82"/>
                <a:gd name="T5" fmla="*/ 10 h 28"/>
                <a:gd name="T6" fmla="*/ 45 w 82"/>
                <a:gd name="T7" fmla="*/ 10 h 28"/>
                <a:gd name="T8" fmla="*/ 45 w 82"/>
                <a:gd name="T9" fmla="*/ 28 h 28"/>
                <a:gd name="T10" fmla="*/ 18 w 82"/>
                <a:gd name="T11" fmla="*/ 28 h 28"/>
                <a:gd name="T12" fmla="*/ 18 w 82"/>
                <a:gd name="T13" fmla="*/ 10 h 28"/>
                <a:gd name="T14" fmla="*/ 0 w 82"/>
                <a:gd name="T15" fmla="*/ 10 h 28"/>
                <a:gd name="T16" fmla="*/ 0 w 82"/>
                <a:gd name="T17" fmla="*/ 0 h 28"/>
                <a:gd name="T18" fmla="*/ 27 w 82"/>
                <a:gd name="T19" fmla="*/ 0 h 28"/>
                <a:gd name="T20" fmla="*/ 27 w 82"/>
                <a:gd name="T21" fmla="*/ 19 h 28"/>
                <a:gd name="T22" fmla="*/ 36 w 82"/>
                <a:gd name="T23" fmla="*/ 19 h 28"/>
                <a:gd name="T24" fmla="*/ 36 w 82"/>
                <a:gd name="T25" fmla="*/ 0 h 28"/>
                <a:gd name="T26" fmla="*/ 63 w 82"/>
                <a:gd name="T27" fmla="*/ 0 h 28"/>
                <a:gd name="T28" fmla="*/ 63 w 82"/>
                <a:gd name="T29" fmla="*/ 19 h 28"/>
                <a:gd name="T30" fmla="*/ 82 w 82"/>
                <a:gd name="T31" fmla="*/ 19 h 28"/>
                <a:gd name="T32" fmla="*/ 82 w 82"/>
                <a:gd name="T3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2" h="28">
                  <a:moveTo>
                    <a:pt x="82" y="28"/>
                  </a:moveTo>
                  <a:lnTo>
                    <a:pt x="54" y="28"/>
                  </a:lnTo>
                  <a:lnTo>
                    <a:pt x="54" y="10"/>
                  </a:lnTo>
                  <a:lnTo>
                    <a:pt x="45" y="10"/>
                  </a:lnTo>
                  <a:lnTo>
                    <a:pt x="45" y="28"/>
                  </a:lnTo>
                  <a:lnTo>
                    <a:pt x="18" y="28"/>
                  </a:lnTo>
                  <a:lnTo>
                    <a:pt x="18" y="10"/>
                  </a:lnTo>
                  <a:lnTo>
                    <a:pt x="0" y="10"/>
                  </a:lnTo>
                  <a:lnTo>
                    <a:pt x="0" y="0"/>
                  </a:lnTo>
                  <a:lnTo>
                    <a:pt x="27" y="0"/>
                  </a:lnTo>
                  <a:lnTo>
                    <a:pt x="27" y="19"/>
                  </a:lnTo>
                  <a:lnTo>
                    <a:pt x="36" y="19"/>
                  </a:lnTo>
                  <a:lnTo>
                    <a:pt x="36" y="0"/>
                  </a:lnTo>
                  <a:lnTo>
                    <a:pt x="63" y="0"/>
                  </a:lnTo>
                  <a:lnTo>
                    <a:pt x="63" y="19"/>
                  </a:lnTo>
                  <a:lnTo>
                    <a:pt x="82" y="19"/>
                  </a:lnTo>
                  <a:lnTo>
                    <a:pt x="82" y="2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2" name="Rectangle 824"/>
            <p:cNvSpPr>
              <a:spLocks noChangeArrowheads="1"/>
            </p:cNvSpPr>
            <p:nvPr/>
          </p:nvSpPr>
          <p:spPr bwMode="auto">
            <a:xfrm>
              <a:off x="7543801" y="3297238"/>
              <a:ext cx="42863"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43" name="Group 42"/>
          <p:cNvGrpSpPr/>
          <p:nvPr/>
        </p:nvGrpSpPr>
        <p:grpSpPr>
          <a:xfrm>
            <a:off x="8344144" y="2597930"/>
            <a:ext cx="320040" cy="320040"/>
            <a:chOff x="8835304" y="5826812"/>
            <a:chExt cx="460375" cy="461963"/>
          </a:xfrm>
        </p:grpSpPr>
        <p:sp>
          <p:nvSpPr>
            <p:cNvPr id="44" name="Freeform 278"/>
            <p:cNvSpPr>
              <a:spLocks noEditPoints="1"/>
            </p:cNvSpPr>
            <p:nvPr/>
          </p:nvSpPr>
          <p:spPr bwMode="auto">
            <a:xfrm>
              <a:off x="8863879" y="5856975"/>
              <a:ext cx="374650" cy="374650"/>
            </a:xfrm>
            <a:custGeom>
              <a:avLst/>
              <a:gdLst>
                <a:gd name="T0" fmla="*/ 104 w 208"/>
                <a:gd name="T1" fmla="*/ 208 h 208"/>
                <a:gd name="T2" fmla="*/ 0 w 208"/>
                <a:gd name="T3" fmla="*/ 104 h 208"/>
                <a:gd name="T4" fmla="*/ 104 w 208"/>
                <a:gd name="T5" fmla="*/ 0 h 208"/>
                <a:gd name="T6" fmla="*/ 208 w 208"/>
                <a:gd name="T7" fmla="*/ 104 h 208"/>
                <a:gd name="T8" fmla="*/ 104 w 208"/>
                <a:gd name="T9" fmla="*/ 208 h 208"/>
                <a:gd name="T10" fmla="*/ 104 w 208"/>
                <a:gd name="T11" fmla="*/ 8 h 208"/>
                <a:gd name="T12" fmla="*/ 8 w 208"/>
                <a:gd name="T13" fmla="*/ 104 h 208"/>
                <a:gd name="T14" fmla="*/ 104 w 208"/>
                <a:gd name="T15" fmla="*/ 200 h 208"/>
                <a:gd name="T16" fmla="*/ 200 w 208"/>
                <a:gd name="T17" fmla="*/ 104 h 208"/>
                <a:gd name="T18" fmla="*/ 104 w 208"/>
                <a:gd name="T19" fmla="*/ 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47" y="208"/>
                    <a:pt x="0" y="161"/>
                    <a:pt x="0" y="104"/>
                  </a:cubicBezTo>
                  <a:cubicBezTo>
                    <a:pt x="0" y="47"/>
                    <a:pt x="47" y="0"/>
                    <a:pt x="104" y="0"/>
                  </a:cubicBezTo>
                  <a:cubicBezTo>
                    <a:pt x="161" y="0"/>
                    <a:pt x="208" y="47"/>
                    <a:pt x="208" y="104"/>
                  </a:cubicBezTo>
                  <a:cubicBezTo>
                    <a:pt x="208" y="161"/>
                    <a:pt x="161" y="208"/>
                    <a:pt x="104" y="208"/>
                  </a:cubicBezTo>
                  <a:close/>
                  <a:moveTo>
                    <a:pt x="104" y="8"/>
                  </a:moveTo>
                  <a:cubicBezTo>
                    <a:pt x="51" y="8"/>
                    <a:pt x="8" y="51"/>
                    <a:pt x="8" y="104"/>
                  </a:cubicBezTo>
                  <a:cubicBezTo>
                    <a:pt x="8" y="157"/>
                    <a:pt x="51" y="200"/>
                    <a:pt x="104" y="200"/>
                  </a:cubicBezTo>
                  <a:cubicBezTo>
                    <a:pt x="157" y="200"/>
                    <a:pt x="200" y="157"/>
                    <a:pt x="200" y="104"/>
                  </a:cubicBezTo>
                  <a:cubicBezTo>
                    <a:pt x="200" y="51"/>
                    <a:pt x="157" y="8"/>
                    <a:pt x="104"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48" name="Freeform 279"/>
            <p:cNvSpPr>
              <a:spLocks noEditPoints="1"/>
            </p:cNvSpPr>
            <p:nvPr/>
          </p:nvSpPr>
          <p:spPr bwMode="auto">
            <a:xfrm>
              <a:off x="8835304" y="5826812"/>
              <a:ext cx="431800" cy="433388"/>
            </a:xfrm>
            <a:custGeom>
              <a:avLst/>
              <a:gdLst>
                <a:gd name="T0" fmla="*/ 120 w 240"/>
                <a:gd name="T1" fmla="*/ 240 h 240"/>
                <a:gd name="T2" fmla="*/ 0 w 240"/>
                <a:gd name="T3" fmla="*/ 120 h 240"/>
                <a:gd name="T4" fmla="*/ 120 w 240"/>
                <a:gd name="T5" fmla="*/ 0 h 240"/>
                <a:gd name="T6" fmla="*/ 240 w 240"/>
                <a:gd name="T7" fmla="*/ 120 h 240"/>
                <a:gd name="T8" fmla="*/ 120 w 240"/>
                <a:gd name="T9" fmla="*/ 240 h 240"/>
                <a:gd name="T10" fmla="*/ 120 w 240"/>
                <a:gd name="T11" fmla="*/ 8 h 240"/>
                <a:gd name="T12" fmla="*/ 8 w 240"/>
                <a:gd name="T13" fmla="*/ 120 h 240"/>
                <a:gd name="T14" fmla="*/ 120 w 240"/>
                <a:gd name="T15" fmla="*/ 232 h 240"/>
                <a:gd name="T16" fmla="*/ 232 w 240"/>
                <a:gd name="T17" fmla="*/ 120 h 240"/>
                <a:gd name="T18" fmla="*/ 120 w 240"/>
                <a:gd name="T19" fmla="*/ 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40">
                  <a:moveTo>
                    <a:pt x="120" y="240"/>
                  </a:moveTo>
                  <a:cubicBezTo>
                    <a:pt x="54" y="240"/>
                    <a:pt x="0" y="186"/>
                    <a:pt x="0" y="120"/>
                  </a:cubicBezTo>
                  <a:cubicBezTo>
                    <a:pt x="0" y="54"/>
                    <a:pt x="54" y="0"/>
                    <a:pt x="120" y="0"/>
                  </a:cubicBezTo>
                  <a:cubicBezTo>
                    <a:pt x="186" y="0"/>
                    <a:pt x="240" y="54"/>
                    <a:pt x="240" y="120"/>
                  </a:cubicBezTo>
                  <a:cubicBezTo>
                    <a:pt x="240" y="186"/>
                    <a:pt x="186" y="240"/>
                    <a:pt x="120" y="240"/>
                  </a:cubicBezTo>
                  <a:close/>
                  <a:moveTo>
                    <a:pt x="120" y="8"/>
                  </a:moveTo>
                  <a:cubicBezTo>
                    <a:pt x="58" y="8"/>
                    <a:pt x="8" y="58"/>
                    <a:pt x="8" y="120"/>
                  </a:cubicBezTo>
                  <a:cubicBezTo>
                    <a:pt x="8" y="182"/>
                    <a:pt x="58" y="232"/>
                    <a:pt x="120" y="232"/>
                  </a:cubicBezTo>
                  <a:cubicBezTo>
                    <a:pt x="182" y="232"/>
                    <a:pt x="232" y="182"/>
                    <a:pt x="232" y="120"/>
                  </a:cubicBezTo>
                  <a:cubicBezTo>
                    <a:pt x="232" y="58"/>
                    <a:pt x="182" y="8"/>
                    <a:pt x="12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0" name="Freeform 280"/>
            <p:cNvSpPr>
              <a:spLocks/>
            </p:cNvSpPr>
            <p:nvPr/>
          </p:nvSpPr>
          <p:spPr bwMode="auto">
            <a:xfrm>
              <a:off x="9216304" y="6166537"/>
              <a:ext cx="79375" cy="79375"/>
            </a:xfrm>
            <a:custGeom>
              <a:avLst/>
              <a:gdLst>
                <a:gd name="T0" fmla="*/ 40 w 44"/>
                <a:gd name="T1" fmla="*/ 44 h 44"/>
                <a:gd name="T2" fmla="*/ 37 w 44"/>
                <a:gd name="T3" fmla="*/ 43 h 44"/>
                <a:gd name="T4" fmla="*/ 1 w 44"/>
                <a:gd name="T5" fmla="*/ 7 h 44"/>
                <a:gd name="T6" fmla="*/ 1 w 44"/>
                <a:gd name="T7" fmla="*/ 1 h 44"/>
                <a:gd name="T8" fmla="*/ 7 w 44"/>
                <a:gd name="T9" fmla="*/ 1 h 44"/>
                <a:gd name="T10" fmla="*/ 43 w 44"/>
                <a:gd name="T11" fmla="*/ 37 h 44"/>
                <a:gd name="T12" fmla="*/ 43 w 44"/>
                <a:gd name="T13" fmla="*/ 43 h 44"/>
                <a:gd name="T14" fmla="*/ 40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40" y="44"/>
                  </a:moveTo>
                  <a:cubicBezTo>
                    <a:pt x="39" y="44"/>
                    <a:pt x="38" y="44"/>
                    <a:pt x="37" y="43"/>
                  </a:cubicBezTo>
                  <a:cubicBezTo>
                    <a:pt x="1" y="7"/>
                    <a:pt x="1" y="7"/>
                    <a:pt x="1" y="7"/>
                  </a:cubicBezTo>
                  <a:cubicBezTo>
                    <a:pt x="0" y="5"/>
                    <a:pt x="0" y="3"/>
                    <a:pt x="1" y="1"/>
                  </a:cubicBezTo>
                  <a:cubicBezTo>
                    <a:pt x="3" y="0"/>
                    <a:pt x="5" y="0"/>
                    <a:pt x="7" y="1"/>
                  </a:cubicBezTo>
                  <a:cubicBezTo>
                    <a:pt x="43" y="37"/>
                    <a:pt x="43" y="37"/>
                    <a:pt x="43" y="37"/>
                  </a:cubicBezTo>
                  <a:cubicBezTo>
                    <a:pt x="44" y="39"/>
                    <a:pt x="44" y="41"/>
                    <a:pt x="43" y="43"/>
                  </a:cubicBezTo>
                  <a:cubicBezTo>
                    <a:pt x="42" y="44"/>
                    <a:pt x="41" y="44"/>
                    <a:pt x="40" y="4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1" name="Freeform 281"/>
            <p:cNvSpPr>
              <a:spLocks/>
            </p:cNvSpPr>
            <p:nvPr/>
          </p:nvSpPr>
          <p:spPr bwMode="auto">
            <a:xfrm>
              <a:off x="9173442" y="6209400"/>
              <a:ext cx="79375" cy="79375"/>
            </a:xfrm>
            <a:custGeom>
              <a:avLst/>
              <a:gdLst>
                <a:gd name="T0" fmla="*/ 40 w 44"/>
                <a:gd name="T1" fmla="*/ 44 h 44"/>
                <a:gd name="T2" fmla="*/ 37 w 44"/>
                <a:gd name="T3" fmla="*/ 43 h 44"/>
                <a:gd name="T4" fmla="*/ 1 w 44"/>
                <a:gd name="T5" fmla="*/ 7 h 44"/>
                <a:gd name="T6" fmla="*/ 1 w 44"/>
                <a:gd name="T7" fmla="*/ 1 h 44"/>
                <a:gd name="T8" fmla="*/ 7 w 44"/>
                <a:gd name="T9" fmla="*/ 1 h 44"/>
                <a:gd name="T10" fmla="*/ 43 w 44"/>
                <a:gd name="T11" fmla="*/ 37 h 44"/>
                <a:gd name="T12" fmla="*/ 43 w 44"/>
                <a:gd name="T13" fmla="*/ 43 h 44"/>
                <a:gd name="T14" fmla="*/ 40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40" y="44"/>
                  </a:moveTo>
                  <a:cubicBezTo>
                    <a:pt x="39" y="44"/>
                    <a:pt x="38" y="44"/>
                    <a:pt x="37" y="43"/>
                  </a:cubicBezTo>
                  <a:cubicBezTo>
                    <a:pt x="1" y="7"/>
                    <a:pt x="1" y="7"/>
                    <a:pt x="1" y="7"/>
                  </a:cubicBezTo>
                  <a:cubicBezTo>
                    <a:pt x="0" y="5"/>
                    <a:pt x="0" y="3"/>
                    <a:pt x="1" y="1"/>
                  </a:cubicBezTo>
                  <a:cubicBezTo>
                    <a:pt x="3" y="0"/>
                    <a:pt x="5" y="0"/>
                    <a:pt x="7" y="1"/>
                  </a:cubicBezTo>
                  <a:cubicBezTo>
                    <a:pt x="43" y="37"/>
                    <a:pt x="43" y="37"/>
                    <a:pt x="43" y="37"/>
                  </a:cubicBezTo>
                  <a:cubicBezTo>
                    <a:pt x="44" y="39"/>
                    <a:pt x="44" y="41"/>
                    <a:pt x="43" y="43"/>
                  </a:cubicBezTo>
                  <a:cubicBezTo>
                    <a:pt x="42" y="44"/>
                    <a:pt x="41" y="44"/>
                    <a:pt x="40" y="4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2" name="Freeform 282"/>
            <p:cNvSpPr>
              <a:spLocks/>
            </p:cNvSpPr>
            <p:nvPr/>
          </p:nvSpPr>
          <p:spPr bwMode="auto">
            <a:xfrm>
              <a:off x="9197254" y="6190350"/>
              <a:ext cx="53975" cy="53975"/>
            </a:xfrm>
            <a:custGeom>
              <a:avLst/>
              <a:gdLst>
                <a:gd name="T0" fmla="*/ 7 w 34"/>
                <a:gd name="T1" fmla="*/ 34 h 34"/>
                <a:gd name="T2" fmla="*/ 0 w 34"/>
                <a:gd name="T3" fmla="*/ 27 h 34"/>
                <a:gd name="T4" fmla="*/ 27 w 34"/>
                <a:gd name="T5" fmla="*/ 0 h 34"/>
                <a:gd name="T6" fmla="*/ 34 w 34"/>
                <a:gd name="T7" fmla="*/ 6 h 34"/>
                <a:gd name="T8" fmla="*/ 7 w 34"/>
                <a:gd name="T9" fmla="*/ 34 h 34"/>
              </a:gdLst>
              <a:ahLst/>
              <a:cxnLst>
                <a:cxn ang="0">
                  <a:pos x="T0" y="T1"/>
                </a:cxn>
                <a:cxn ang="0">
                  <a:pos x="T2" y="T3"/>
                </a:cxn>
                <a:cxn ang="0">
                  <a:pos x="T4" y="T5"/>
                </a:cxn>
                <a:cxn ang="0">
                  <a:pos x="T6" y="T7"/>
                </a:cxn>
                <a:cxn ang="0">
                  <a:pos x="T8" y="T9"/>
                </a:cxn>
              </a:cxnLst>
              <a:rect l="0" t="0" r="r" b="b"/>
              <a:pathLst>
                <a:path w="34" h="34">
                  <a:moveTo>
                    <a:pt x="7" y="34"/>
                  </a:moveTo>
                  <a:lnTo>
                    <a:pt x="0" y="27"/>
                  </a:lnTo>
                  <a:lnTo>
                    <a:pt x="27" y="0"/>
                  </a:lnTo>
                  <a:lnTo>
                    <a:pt x="34" y="6"/>
                  </a:lnTo>
                  <a:lnTo>
                    <a:pt x="7" y="3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55" name="Group 54"/>
          <p:cNvGrpSpPr/>
          <p:nvPr/>
        </p:nvGrpSpPr>
        <p:grpSpPr>
          <a:xfrm>
            <a:off x="8835300" y="4950948"/>
            <a:ext cx="320040" cy="320040"/>
            <a:chOff x="3932239" y="3165475"/>
            <a:chExt cx="461963" cy="433388"/>
          </a:xfrm>
          <a:solidFill>
            <a:schemeClr val="tx1"/>
          </a:solidFill>
        </p:grpSpPr>
        <p:sp>
          <p:nvSpPr>
            <p:cNvPr id="56" name="Freeform 296"/>
            <p:cNvSpPr>
              <a:spLocks/>
            </p:cNvSpPr>
            <p:nvPr/>
          </p:nvSpPr>
          <p:spPr bwMode="auto">
            <a:xfrm>
              <a:off x="3983039" y="3482975"/>
              <a:ext cx="184150" cy="115888"/>
            </a:xfrm>
            <a:custGeom>
              <a:avLst/>
              <a:gdLst>
                <a:gd name="T0" fmla="*/ 99 w 102"/>
                <a:gd name="T1" fmla="*/ 64 h 64"/>
                <a:gd name="T2" fmla="*/ 3 w 102"/>
                <a:gd name="T3" fmla="*/ 28 h 64"/>
                <a:gd name="T4" fmla="*/ 0 w 102"/>
                <a:gd name="T5" fmla="*/ 24 h 64"/>
                <a:gd name="T6" fmla="*/ 0 w 102"/>
                <a:gd name="T7" fmla="*/ 0 h 64"/>
                <a:gd name="T8" fmla="*/ 8 w 102"/>
                <a:gd name="T9" fmla="*/ 0 h 64"/>
                <a:gd name="T10" fmla="*/ 8 w 102"/>
                <a:gd name="T11" fmla="*/ 21 h 64"/>
                <a:gd name="T12" fmla="*/ 102 w 102"/>
                <a:gd name="T13" fmla="*/ 56 h 64"/>
                <a:gd name="T14" fmla="*/ 99 w 102"/>
                <a:gd name="T15" fmla="*/ 64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64">
                  <a:moveTo>
                    <a:pt x="99" y="64"/>
                  </a:moveTo>
                  <a:cubicBezTo>
                    <a:pt x="3" y="28"/>
                    <a:pt x="3" y="28"/>
                    <a:pt x="3" y="28"/>
                  </a:cubicBezTo>
                  <a:cubicBezTo>
                    <a:pt x="1" y="27"/>
                    <a:pt x="0" y="26"/>
                    <a:pt x="0" y="24"/>
                  </a:cubicBezTo>
                  <a:cubicBezTo>
                    <a:pt x="0" y="0"/>
                    <a:pt x="0" y="0"/>
                    <a:pt x="0" y="0"/>
                  </a:cubicBezTo>
                  <a:cubicBezTo>
                    <a:pt x="8" y="0"/>
                    <a:pt x="8" y="0"/>
                    <a:pt x="8" y="0"/>
                  </a:cubicBezTo>
                  <a:cubicBezTo>
                    <a:pt x="8" y="21"/>
                    <a:pt x="8" y="21"/>
                    <a:pt x="8" y="21"/>
                  </a:cubicBezTo>
                  <a:cubicBezTo>
                    <a:pt x="102" y="56"/>
                    <a:pt x="102" y="56"/>
                    <a:pt x="102" y="56"/>
                  </a:cubicBezTo>
                  <a:lnTo>
                    <a:pt x="9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 name="Freeform 297"/>
            <p:cNvSpPr>
              <a:spLocks/>
            </p:cNvSpPr>
            <p:nvPr/>
          </p:nvSpPr>
          <p:spPr bwMode="auto">
            <a:xfrm>
              <a:off x="4156076" y="3403600"/>
              <a:ext cx="187325" cy="195263"/>
            </a:xfrm>
            <a:custGeom>
              <a:avLst/>
              <a:gdLst>
                <a:gd name="T0" fmla="*/ 4 w 104"/>
                <a:gd name="T1" fmla="*/ 108 h 108"/>
                <a:gd name="T2" fmla="*/ 2 w 104"/>
                <a:gd name="T3" fmla="*/ 107 h 108"/>
                <a:gd name="T4" fmla="*/ 0 w 104"/>
                <a:gd name="T5" fmla="*/ 104 h 108"/>
                <a:gd name="T6" fmla="*/ 0 w 104"/>
                <a:gd name="T7" fmla="*/ 0 h 108"/>
                <a:gd name="T8" fmla="*/ 8 w 104"/>
                <a:gd name="T9" fmla="*/ 0 h 108"/>
                <a:gd name="T10" fmla="*/ 8 w 104"/>
                <a:gd name="T11" fmla="*/ 98 h 108"/>
                <a:gd name="T12" fmla="*/ 96 w 104"/>
                <a:gd name="T13" fmla="*/ 65 h 108"/>
                <a:gd name="T14" fmla="*/ 96 w 104"/>
                <a:gd name="T15" fmla="*/ 44 h 108"/>
                <a:gd name="T16" fmla="*/ 104 w 104"/>
                <a:gd name="T17" fmla="*/ 44 h 108"/>
                <a:gd name="T18" fmla="*/ 104 w 104"/>
                <a:gd name="T19" fmla="*/ 68 h 108"/>
                <a:gd name="T20" fmla="*/ 102 w 104"/>
                <a:gd name="T21" fmla="*/ 72 h 108"/>
                <a:gd name="T22" fmla="*/ 6 w 104"/>
                <a:gd name="T23" fmla="*/ 108 h 108"/>
                <a:gd name="T24" fmla="*/ 4 w 10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08">
                  <a:moveTo>
                    <a:pt x="4" y="108"/>
                  </a:moveTo>
                  <a:cubicBezTo>
                    <a:pt x="3" y="108"/>
                    <a:pt x="3" y="108"/>
                    <a:pt x="2" y="107"/>
                  </a:cubicBezTo>
                  <a:cubicBezTo>
                    <a:pt x="1" y="107"/>
                    <a:pt x="0" y="105"/>
                    <a:pt x="0" y="104"/>
                  </a:cubicBezTo>
                  <a:cubicBezTo>
                    <a:pt x="0" y="0"/>
                    <a:pt x="0" y="0"/>
                    <a:pt x="0" y="0"/>
                  </a:cubicBezTo>
                  <a:cubicBezTo>
                    <a:pt x="8" y="0"/>
                    <a:pt x="8" y="0"/>
                    <a:pt x="8" y="0"/>
                  </a:cubicBezTo>
                  <a:cubicBezTo>
                    <a:pt x="8" y="98"/>
                    <a:pt x="8" y="98"/>
                    <a:pt x="8" y="98"/>
                  </a:cubicBezTo>
                  <a:cubicBezTo>
                    <a:pt x="96" y="65"/>
                    <a:pt x="96" y="65"/>
                    <a:pt x="96" y="65"/>
                  </a:cubicBezTo>
                  <a:cubicBezTo>
                    <a:pt x="96" y="44"/>
                    <a:pt x="96" y="44"/>
                    <a:pt x="96" y="44"/>
                  </a:cubicBezTo>
                  <a:cubicBezTo>
                    <a:pt x="104" y="44"/>
                    <a:pt x="104" y="44"/>
                    <a:pt x="104" y="44"/>
                  </a:cubicBezTo>
                  <a:cubicBezTo>
                    <a:pt x="104" y="68"/>
                    <a:pt x="104" y="68"/>
                    <a:pt x="104" y="68"/>
                  </a:cubicBezTo>
                  <a:cubicBezTo>
                    <a:pt x="104" y="70"/>
                    <a:pt x="103" y="71"/>
                    <a:pt x="102" y="72"/>
                  </a:cubicBezTo>
                  <a:cubicBezTo>
                    <a:pt x="6" y="108"/>
                    <a:pt x="6" y="108"/>
                    <a:pt x="6" y="108"/>
                  </a:cubicBezTo>
                  <a:cubicBezTo>
                    <a:pt x="5" y="108"/>
                    <a:pt x="5" y="108"/>
                    <a:pt x="4"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 name="Freeform 298"/>
            <p:cNvSpPr>
              <a:spLocks/>
            </p:cNvSpPr>
            <p:nvPr/>
          </p:nvSpPr>
          <p:spPr bwMode="auto">
            <a:xfrm>
              <a:off x="3932239" y="3328988"/>
              <a:ext cx="238125" cy="176213"/>
            </a:xfrm>
            <a:custGeom>
              <a:avLst/>
              <a:gdLst>
                <a:gd name="T0" fmla="*/ 96 w 132"/>
                <a:gd name="T1" fmla="*/ 98 h 98"/>
                <a:gd name="T2" fmla="*/ 95 w 132"/>
                <a:gd name="T3" fmla="*/ 98 h 98"/>
                <a:gd name="T4" fmla="*/ 3 w 132"/>
                <a:gd name="T5" fmla="*/ 62 h 98"/>
                <a:gd name="T6" fmla="*/ 0 w 132"/>
                <a:gd name="T7" fmla="*/ 59 h 98"/>
                <a:gd name="T8" fmla="*/ 1 w 132"/>
                <a:gd name="T9" fmla="*/ 56 h 98"/>
                <a:gd name="T10" fmla="*/ 29 w 132"/>
                <a:gd name="T11" fmla="*/ 0 h 98"/>
                <a:gd name="T12" fmla="*/ 36 w 132"/>
                <a:gd name="T13" fmla="*/ 4 h 98"/>
                <a:gd name="T14" fmla="*/ 10 w 132"/>
                <a:gd name="T15" fmla="*/ 56 h 98"/>
                <a:gd name="T16" fmla="*/ 95 w 132"/>
                <a:gd name="T17" fmla="*/ 89 h 98"/>
                <a:gd name="T18" fmla="*/ 125 w 132"/>
                <a:gd name="T19" fmla="*/ 40 h 98"/>
                <a:gd name="T20" fmla="*/ 132 w 132"/>
                <a:gd name="T21" fmla="*/ 44 h 98"/>
                <a:gd name="T22" fmla="*/ 100 w 132"/>
                <a:gd name="T23" fmla="*/ 96 h 98"/>
                <a:gd name="T24" fmla="*/ 96 w 132"/>
                <a:gd name="T2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98">
                  <a:moveTo>
                    <a:pt x="96" y="98"/>
                  </a:moveTo>
                  <a:cubicBezTo>
                    <a:pt x="96" y="98"/>
                    <a:pt x="95" y="98"/>
                    <a:pt x="95" y="98"/>
                  </a:cubicBezTo>
                  <a:cubicBezTo>
                    <a:pt x="3" y="62"/>
                    <a:pt x="3" y="62"/>
                    <a:pt x="3" y="62"/>
                  </a:cubicBezTo>
                  <a:cubicBezTo>
                    <a:pt x="2" y="61"/>
                    <a:pt x="1" y="60"/>
                    <a:pt x="0" y="59"/>
                  </a:cubicBezTo>
                  <a:cubicBezTo>
                    <a:pt x="0" y="58"/>
                    <a:pt x="0" y="57"/>
                    <a:pt x="1" y="56"/>
                  </a:cubicBezTo>
                  <a:cubicBezTo>
                    <a:pt x="29" y="0"/>
                    <a:pt x="29" y="0"/>
                    <a:pt x="29" y="0"/>
                  </a:cubicBezTo>
                  <a:cubicBezTo>
                    <a:pt x="36" y="4"/>
                    <a:pt x="36" y="4"/>
                    <a:pt x="36" y="4"/>
                  </a:cubicBezTo>
                  <a:cubicBezTo>
                    <a:pt x="10" y="56"/>
                    <a:pt x="10" y="56"/>
                    <a:pt x="10" y="56"/>
                  </a:cubicBezTo>
                  <a:cubicBezTo>
                    <a:pt x="95" y="89"/>
                    <a:pt x="95" y="89"/>
                    <a:pt x="95" y="89"/>
                  </a:cubicBezTo>
                  <a:cubicBezTo>
                    <a:pt x="125" y="40"/>
                    <a:pt x="125" y="40"/>
                    <a:pt x="125" y="40"/>
                  </a:cubicBezTo>
                  <a:cubicBezTo>
                    <a:pt x="132" y="44"/>
                    <a:pt x="132" y="44"/>
                    <a:pt x="132" y="44"/>
                  </a:cubicBezTo>
                  <a:cubicBezTo>
                    <a:pt x="100" y="96"/>
                    <a:pt x="100" y="96"/>
                    <a:pt x="100" y="96"/>
                  </a:cubicBezTo>
                  <a:cubicBezTo>
                    <a:pt x="99" y="97"/>
                    <a:pt x="98" y="98"/>
                    <a:pt x="96"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 name="Freeform 299"/>
            <p:cNvSpPr>
              <a:spLocks/>
            </p:cNvSpPr>
            <p:nvPr/>
          </p:nvSpPr>
          <p:spPr bwMode="auto">
            <a:xfrm>
              <a:off x="4157664" y="3328988"/>
              <a:ext cx="236538" cy="176213"/>
            </a:xfrm>
            <a:custGeom>
              <a:avLst/>
              <a:gdLst>
                <a:gd name="T0" fmla="*/ 35 w 131"/>
                <a:gd name="T1" fmla="*/ 98 h 98"/>
                <a:gd name="T2" fmla="*/ 32 w 131"/>
                <a:gd name="T3" fmla="*/ 96 h 98"/>
                <a:gd name="T4" fmla="*/ 0 w 131"/>
                <a:gd name="T5" fmla="*/ 44 h 98"/>
                <a:gd name="T6" fmla="*/ 7 w 131"/>
                <a:gd name="T7" fmla="*/ 40 h 98"/>
                <a:gd name="T8" fmla="*/ 37 w 131"/>
                <a:gd name="T9" fmla="*/ 89 h 98"/>
                <a:gd name="T10" fmla="*/ 122 w 131"/>
                <a:gd name="T11" fmla="*/ 56 h 98"/>
                <a:gd name="T12" fmla="*/ 96 w 131"/>
                <a:gd name="T13" fmla="*/ 4 h 98"/>
                <a:gd name="T14" fmla="*/ 103 w 131"/>
                <a:gd name="T15" fmla="*/ 0 h 98"/>
                <a:gd name="T16" fmla="*/ 131 w 131"/>
                <a:gd name="T17" fmla="*/ 56 h 98"/>
                <a:gd name="T18" fmla="*/ 131 w 131"/>
                <a:gd name="T19" fmla="*/ 59 h 98"/>
                <a:gd name="T20" fmla="*/ 129 w 131"/>
                <a:gd name="T21" fmla="*/ 62 h 98"/>
                <a:gd name="T22" fmla="*/ 37 w 131"/>
                <a:gd name="T23" fmla="*/ 98 h 98"/>
                <a:gd name="T24" fmla="*/ 35 w 131"/>
                <a:gd name="T2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98">
                  <a:moveTo>
                    <a:pt x="35" y="98"/>
                  </a:moveTo>
                  <a:cubicBezTo>
                    <a:pt x="34" y="98"/>
                    <a:pt x="33" y="97"/>
                    <a:pt x="32" y="96"/>
                  </a:cubicBezTo>
                  <a:cubicBezTo>
                    <a:pt x="0" y="44"/>
                    <a:pt x="0" y="44"/>
                    <a:pt x="0" y="44"/>
                  </a:cubicBezTo>
                  <a:cubicBezTo>
                    <a:pt x="7" y="40"/>
                    <a:pt x="7" y="40"/>
                    <a:pt x="7" y="40"/>
                  </a:cubicBezTo>
                  <a:cubicBezTo>
                    <a:pt x="37" y="89"/>
                    <a:pt x="37" y="89"/>
                    <a:pt x="37" y="89"/>
                  </a:cubicBezTo>
                  <a:cubicBezTo>
                    <a:pt x="122" y="56"/>
                    <a:pt x="122" y="56"/>
                    <a:pt x="122" y="56"/>
                  </a:cubicBezTo>
                  <a:cubicBezTo>
                    <a:pt x="96" y="4"/>
                    <a:pt x="96" y="4"/>
                    <a:pt x="96" y="4"/>
                  </a:cubicBezTo>
                  <a:cubicBezTo>
                    <a:pt x="103" y="0"/>
                    <a:pt x="103" y="0"/>
                    <a:pt x="103" y="0"/>
                  </a:cubicBezTo>
                  <a:cubicBezTo>
                    <a:pt x="131" y="56"/>
                    <a:pt x="131" y="56"/>
                    <a:pt x="131" y="56"/>
                  </a:cubicBezTo>
                  <a:cubicBezTo>
                    <a:pt x="131" y="57"/>
                    <a:pt x="131" y="58"/>
                    <a:pt x="131" y="59"/>
                  </a:cubicBezTo>
                  <a:cubicBezTo>
                    <a:pt x="131" y="60"/>
                    <a:pt x="130" y="61"/>
                    <a:pt x="129" y="62"/>
                  </a:cubicBezTo>
                  <a:cubicBezTo>
                    <a:pt x="37" y="98"/>
                    <a:pt x="37" y="98"/>
                    <a:pt x="37" y="98"/>
                  </a:cubicBezTo>
                  <a:cubicBezTo>
                    <a:pt x="36" y="98"/>
                    <a:pt x="36" y="98"/>
                    <a:pt x="35"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 name="Freeform 300"/>
            <p:cNvSpPr>
              <a:spLocks/>
            </p:cNvSpPr>
            <p:nvPr/>
          </p:nvSpPr>
          <p:spPr bwMode="auto">
            <a:xfrm>
              <a:off x="3983039" y="3275013"/>
              <a:ext cx="360363" cy="136525"/>
            </a:xfrm>
            <a:custGeom>
              <a:avLst/>
              <a:gdLst>
                <a:gd name="T0" fmla="*/ 100 w 200"/>
                <a:gd name="T1" fmla="*/ 76 h 76"/>
                <a:gd name="T2" fmla="*/ 99 w 200"/>
                <a:gd name="T3" fmla="*/ 76 h 76"/>
                <a:gd name="T4" fmla="*/ 3 w 200"/>
                <a:gd name="T5" fmla="*/ 36 h 76"/>
                <a:gd name="T6" fmla="*/ 0 w 200"/>
                <a:gd name="T7" fmla="*/ 32 h 76"/>
                <a:gd name="T8" fmla="*/ 3 w 200"/>
                <a:gd name="T9" fmla="*/ 28 h 76"/>
                <a:gd name="T10" fmla="*/ 83 w 200"/>
                <a:gd name="T11" fmla="*/ 0 h 76"/>
                <a:gd name="T12" fmla="*/ 86 w 200"/>
                <a:gd name="T13" fmla="*/ 8 h 76"/>
                <a:gd name="T14" fmla="*/ 15 w 200"/>
                <a:gd name="T15" fmla="*/ 32 h 76"/>
                <a:gd name="T16" fmla="*/ 100 w 200"/>
                <a:gd name="T17" fmla="*/ 68 h 76"/>
                <a:gd name="T18" fmla="*/ 185 w 200"/>
                <a:gd name="T19" fmla="*/ 32 h 76"/>
                <a:gd name="T20" fmla="*/ 115 w 200"/>
                <a:gd name="T21" fmla="*/ 8 h 76"/>
                <a:gd name="T22" fmla="*/ 118 w 200"/>
                <a:gd name="T23" fmla="*/ 0 h 76"/>
                <a:gd name="T24" fmla="*/ 198 w 200"/>
                <a:gd name="T25" fmla="*/ 28 h 76"/>
                <a:gd name="T26" fmla="*/ 200 w 200"/>
                <a:gd name="T27" fmla="*/ 32 h 76"/>
                <a:gd name="T28" fmla="*/ 198 w 200"/>
                <a:gd name="T29" fmla="*/ 36 h 76"/>
                <a:gd name="T30" fmla="*/ 102 w 200"/>
                <a:gd name="T31" fmla="*/ 76 h 76"/>
                <a:gd name="T32" fmla="*/ 100 w 200"/>
                <a:gd name="T33"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76">
                  <a:moveTo>
                    <a:pt x="100" y="76"/>
                  </a:moveTo>
                  <a:cubicBezTo>
                    <a:pt x="100" y="76"/>
                    <a:pt x="99" y="76"/>
                    <a:pt x="99" y="76"/>
                  </a:cubicBezTo>
                  <a:cubicBezTo>
                    <a:pt x="3" y="36"/>
                    <a:pt x="3" y="36"/>
                    <a:pt x="3" y="36"/>
                  </a:cubicBezTo>
                  <a:cubicBezTo>
                    <a:pt x="1" y="35"/>
                    <a:pt x="0" y="34"/>
                    <a:pt x="0" y="32"/>
                  </a:cubicBezTo>
                  <a:cubicBezTo>
                    <a:pt x="0" y="30"/>
                    <a:pt x="1" y="29"/>
                    <a:pt x="3" y="28"/>
                  </a:cubicBezTo>
                  <a:cubicBezTo>
                    <a:pt x="83" y="0"/>
                    <a:pt x="83" y="0"/>
                    <a:pt x="83" y="0"/>
                  </a:cubicBezTo>
                  <a:cubicBezTo>
                    <a:pt x="86" y="8"/>
                    <a:pt x="86" y="8"/>
                    <a:pt x="86" y="8"/>
                  </a:cubicBezTo>
                  <a:cubicBezTo>
                    <a:pt x="15" y="32"/>
                    <a:pt x="15" y="32"/>
                    <a:pt x="15" y="32"/>
                  </a:cubicBezTo>
                  <a:cubicBezTo>
                    <a:pt x="100" y="68"/>
                    <a:pt x="100" y="68"/>
                    <a:pt x="100" y="68"/>
                  </a:cubicBezTo>
                  <a:cubicBezTo>
                    <a:pt x="185" y="32"/>
                    <a:pt x="185" y="32"/>
                    <a:pt x="185" y="32"/>
                  </a:cubicBezTo>
                  <a:cubicBezTo>
                    <a:pt x="115" y="8"/>
                    <a:pt x="115" y="8"/>
                    <a:pt x="115" y="8"/>
                  </a:cubicBezTo>
                  <a:cubicBezTo>
                    <a:pt x="118" y="0"/>
                    <a:pt x="118" y="0"/>
                    <a:pt x="118" y="0"/>
                  </a:cubicBezTo>
                  <a:cubicBezTo>
                    <a:pt x="198" y="28"/>
                    <a:pt x="198" y="28"/>
                    <a:pt x="198" y="28"/>
                  </a:cubicBezTo>
                  <a:cubicBezTo>
                    <a:pt x="199" y="29"/>
                    <a:pt x="200" y="30"/>
                    <a:pt x="200" y="32"/>
                  </a:cubicBezTo>
                  <a:cubicBezTo>
                    <a:pt x="200" y="34"/>
                    <a:pt x="199" y="35"/>
                    <a:pt x="198" y="36"/>
                  </a:cubicBezTo>
                  <a:cubicBezTo>
                    <a:pt x="102" y="76"/>
                    <a:pt x="102" y="76"/>
                    <a:pt x="102" y="76"/>
                  </a:cubicBezTo>
                  <a:cubicBezTo>
                    <a:pt x="101" y="76"/>
                    <a:pt x="101" y="76"/>
                    <a:pt x="10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 name="Freeform 301"/>
            <p:cNvSpPr>
              <a:spLocks/>
            </p:cNvSpPr>
            <p:nvPr/>
          </p:nvSpPr>
          <p:spPr bwMode="auto">
            <a:xfrm>
              <a:off x="4186239" y="3195638"/>
              <a:ext cx="207963" cy="139700"/>
            </a:xfrm>
            <a:custGeom>
              <a:avLst/>
              <a:gdLst>
                <a:gd name="T0" fmla="*/ 86 w 115"/>
                <a:gd name="T1" fmla="*/ 78 h 78"/>
                <a:gd name="T2" fmla="*/ 80 w 115"/>
                <a:gd name="T3" fmla="*/ 74 h 78"/>
                <a:gd name="T4" fmla="*/ 105 w 115"/>
                <a:gd name="T5" fmla="*/ 42 h 78"/>
                <a:gd name="T6" fmla="*/ 21 w 115"/>
                <a:gd name="T7" fmla="*/ 9 h 78"/>
                <a:gd name="T8" fmla="*/ 7 w 115"/>
                <a:gd name="T9" fmla="*/ 34 h 78"/>
                <a:gd name="T10" fmla="*/ 0 w 115"/>
                <a:gd name="T11" fmla="*/ 30 h 78"/>
                <a:gd name="T12" fmla="*/ 16 w 115"/>
                <a:gd name="T13" fmla="*/ 2 h 78"/>
                <a:gd name="T14" fmla="*/ 21 w 115"/>
                <a:gd name="T15" fmla="*/ 0 h 78"/>
                <a:gd name="T16" fmla="*/ 113 w 115"/>
                <a:gd name="T17" fmla="*/ 36 h 78"/>
                <a:gd name="T18" fmla="*/ 115 w 115"/>
                <a:gd name="T19" fmla="*/ 39 h 78"/>
                <a:gd name="T20" fmla="*/ 114 w 115"/>
                <a:gd name="T21" fmla="*/ 42 h 78"/>
                <a:gd name="T22" fmla="*/ 86 w 115"/>
                <a:gd name="T2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78">
                  <a:moveTo>
                    <a:pt x="86" y="78"/>
                  </a:moveTo>
                  <a:cubicBezTo>
                    <a:pt x="80" y="74"/>
                    <a:pt x="80" y="74"/>
                    <a:pt x="80" y="74"/>
                  </a:cubicBezTo>
                  <a:cubicBezTo>
                    <a:pt x="105" y="42"/>
                    <a:pt x="105" y="42"/>
                    <a:pt x="105" y="42"/>
                  </a:cubicBezTo>
                  <a:cubicBezTo>
                    <a:pt x="21" y="9"/>
                    <a:pt x="21" y="9"/>
                    <a:pt x="21" y="9"/>
                  </a:cubicBezTo>
                  <a:cubicBezTo>
                    <a:pt x="7" y="34"/>
                    <a:pt x="7" y="34"/>
                    <a:pt x="7" y="34"/>
                  </a:cubicBezTo>
                  <a:cubicBezTo>
                    <a:pt x="0" y="30"/>
                    <a:pt x="0" y="30"/>
                    <a:pt x="0" y="30"/>
                  </a:cubicBezTo>
                  <a:cubicBezTo>
                    <a:pt x="16" y="2"/>
                    <a:pt x="16" y="2"/>
                    <a:pt x="16" y="2"/>
                  </a:cubicBezTo>
                  <a:cubicBezTo>
                    <a:pt x="17" y="0"/>
                    <a:pt x="19" y="0"/>
                    <a:pt x="21" y="0"/>
                  </a:cubicBezTo>
                  <a:cubicBezTo>
                    <a:pt x="113" y="36"/>
                    <a:pt x="113" y="36"/>
                    <a:pt x="113" y="36"/>
                  </a:cubicBezTo>
                  <a:cubicBezTo>
                    <a:pt x="114" y="37"/>
                    <a:pt x="115" y="38"/>
                    <a:pt x="115" y="39"/>
                  </a:cubicBezTo>
                  <a:cubicBezTo>
                    <a:pt x="115" y="40"/>
                    <a:pt x="115" y="41"/>
                    <a:pt x="114" y="42"/>
                  </a:cubicBezTo>
                  <a:lnTo>
                    <a:pt x="86"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 name="Freeform 302"/>
            <p:cNvSpPr>
              <a:spLocks/>
            </p:cNvSpPr>
            <p:nvPr/>
          </p:nvSpPr>
          <p:spPr bwMode="auto">
            <a:xfrm>
              <a:off x="3932239" y="3195638"/>
              <a:ext cx="209550" cy="139700"/>
            </a:xfrm>
            <a:custGeom>
              <a:avLst/>
              <a:gdLst>
                <a:gd name="T0" fmla="*/ 29 w 116"/>
                <a:gd name="T1" fmla="*/ 78 h 78"/>
                <a:gd name="T2" fmla="*/ 1 w 116"/>
                <a:gd name="T3" fmla="*/ 42 h 78"/>
                <a:gd name="T4" fmla="*/ 0 w 116"/>
                <a:gd name="T5" fmla="*/ 39 h 78"/>
                <a:gd name="T6" fmla="*/ 3 w 116"/>
                <a:gd name="T7" fmla="*/ 36 h 78"/>
                <a:gd name="T8" fmla="*/ 95 w 116"/>
                <a:gd name="T9" fmla="*/ 0 h 78"/>
                <a:gd name="T10" fmla="*/ 100 w 116"/>
                <a:gd name="T11" fmla="*/ 2 h 78"/>
                <a:gd name="T12" fmla="*/ 116 w 116"/>
                <a:gd name="T13" fmla="*/ 30 h 78"/>
                <a:gd name="T14" fmla="*/ 109 w 116"/>
                <a:gd name="T15" fmla="*/ 34 h 78"/>
                <a:gd name="T16" fmla="*/ 94 w 116"/>
                <a:gd name="T17" fmla="*/ 9 h 78"/>
                <a:gd name="T18" fmla="*/ 11 w 116"/>
                <a:gd name="T19" fmla="*/ 42 h 78"/>
                <a:gd name="T20" fmla="*/ 35 w 116"/>
                <a:gd name="T21" fmla="*/ 74 h 78"/>
                <a:gd name="T22" fmla="*/ 29 w 116"/>
                <a:gd name="T23"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 h="78">
                  <a:moveTo>
                    <a:pt x="29" y="78"/>
                  </a:moveTo>
                  <a:cubicBezTo>
                    <a:pt x="1" y="42"/>
                    <a:pt x="1" y="42"/>
                    <a:pt x="1" y="42"/>
                  </a:cubicBezTo>
                  <a:cubicBezTo>
                    <a:pt x="0" y="41"/>
                    <a:pt x="0" y="40"/>
                    <a:pt x="0" y="39"/>
                  </a:cubicBezTo>
                  <a:cubicBezTo>
                    <a:pt x="1" y="38"/>
                    <a:pt x="2" y="37"/>
                    <a:pt x="3" y="36"/>
                  </a:cubicBezTo>
                  <a:cubicBezTo>
                    <a:pt x="95" y="0"/>
                    <a:pt x="95" y="0"/>
                    <a:pt x="95" y="0"/>
                  </a:cubicBezTo>
                  <a:cubicBezTo>
                    <a:pt x="97" y="0"/>
                    <a:pt x="99" y="0"/>
                    <a:pt x="100" y="2"/>
                  </a:cubicBezTo>
                  <a:cubicBezTo>
                    <a:pt x="116" y="30"/>
                    <a:pt x="116" y="30"/>
                    <a:pt x="116" y="30"/>
                  </a:cubicBezTo>
                  <a:cubicBezTo>
                    <a:pt x="109" y="34"/>
                    <a:pt x="109" y="34"/>
                    <a:pt x="109" y="34"/>
                  </a:cubicBezTo>
                  <a:cubicBezTo>
                    <a:pt x="94" y="9"/>
                    <a:pt x="94" y="9"/>
                    <a:pt x="94" y="9"/>
                  </a:cubicBezTo>
                  <a:cubicBezTo>
                    <a:pt x="11" y="42"/>
                    <a:pt x="11" y="42"/>
                    <a:pt x="11" y="42"/>
                  </a:cubicBezTo>
                  <a:cubicBezTo>
                    <a:pt x="35" y="74"/>
                    <a:pt x="35" y="74"/>
                    <a:pt x="35" y="74"/>
                  </a:cubicBezTo>
                  <a:lnTo>
                    <a:pt x="29"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 name="Rectangle 303"/>
            <p:cNvSpPr>
              <a:spLocks noChangeArrowheads="1"/>
            </p:cNvSpPr>
            <p:nvPr/>
          </p:nvSpPr>
          <p:spPr bwMode="auto">
            <a:xfrm>
              <a:off x="4156076" y="3165475"/>
              <a:ext cx="14288"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4" name="Freeform 304"/>
            <p:cNvSpPr>
              <a:spLocks/>
            </p:cNvSpPr>
            <p:nvPr/>
          </p:nvSpPr>
          <p:spPr bwMode="auto">
            <a:xfrm>
              <a:off x="4129089" y="3327400"/>
              <a:ext cx="68263" cy="41275"/>
            </a:xfrm>
            <a:custGeom>
              <a:avLst/>
              <a:gdLst>
                <a:gd name="T0" fmla="*/ 19 w 38"/>
                <a:gd name="T1" fmla="*/ 23 h 23"/>
                <a:gd name="T2" fmla="*/ 16 w 38"/>
                <a:gd name="T3" fmla="*/ 22 h 23"/>
                <a:gd name="T4" fmla="*/ 0 w 38"/>
                <a:gd name="T5" fmla="*/ 6 h 23"/>
                <a:gd name="T6" fmla="*/ 6 w 38"/>
                <a:gd name="T7" fmla="*/ 0 h 23"/>
                <a:gd name="T8" fmla="*/ 19 w 38"/>
                <a:gd name="T9" fmla="*/ 13 h 23"/>
                <a:gd name="T10" fmla="*/ 32 w 38"/>
                <a:gd name="T11" fmla="*/ 0 h 23"/>
                <a:gd name="T12" fmla="*/ 38 w 38"/>
                <a:gd name="T13" fmla="*/ 6 h 23"/>
                <a:gd name="T14" fmla="*/ 22 w 38"/>
                <a:gd name="T15" fmla="*/ 22 h 23"/>
                <a:gd name="T16" fmla="*/ 19 w 38"/>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19" y="23"/>
                  </a:moveTo>
                  <a:cubicBezTo>
                    <a:pt x="18" y="23"/>
                    <a:pt x="17" y="23"/>
                    <a:pt x="16" y="22"/>
                  </a:cubicBezTo>
                  <a:cubicBezTo>
                    <a:pt x="0" y="6"/>
                    <a:pt x="0" y="6"/>
                    <a:pt x="0" y="6"/>
                  </a:cubicBezTo>
                  <a:cubicBezTo>
                    <a:pt x="6" y="0"/>
                    <a:pt x="6" y="0"/>
                    <a:pt x="6" y="0"/>
                  </a:cubicBezTo>
                  <a:cubicBezTo>
                    <a:pt x="19" y="13"/>
                    <a:pt x="19" y="13"/>
                    <a:pt x="19" y="13"/>
                  </a:cubicBezTo>
                  <a:cubicBezTo>
                    <a:pt x="32" y="0"/>
                    <a:pt x="32" y="0"/>
                    <a:pt x="32" y="0"/>
                  </a:cubicBezTo>
                  <a:cubicBezTo>
                    <a:pt x="38" y="6"/>
                    <a:pt x="38" y="6"/>
                    <a:pt x="38" y="6"/>
                  </a:cubicBezTo>
                  <a:cubicBezTo>
                    <a:pt x="22" y="22"/>
                    <a:pt x="22" y="22"/>
                    <a:pt x="22" y="22"/>
                  </a:cubicBezTo>
                  <a:cubicBezTo>
                    <a:pt x="21" y="23"/>
                    <a:pt x="20" y="23"/>
                    <a:pt x="19"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65" name="Group 64"/>
          <p:cNvGrpSpPr/>
          <p:nvPr/>
        </p:nvGrpSpPr>
        <p:grpSpPr>
          <a:xfrm>
            <a:off x="7336434" y="1710944"/>
            <a:ext cx="320040" cy="320040"/>
            <a:chOff x="7997826" y="1612901"/>
            <a:chExt cx="460375" cy="460375"/>
          </a:xfrm>
        </p:grpSpPr>
        <p:sp>
          <p:nvSpPr>
            <p:cNvPr id="66" name="Rectangle 741"/>
            <p:cNvSpPr>
              <a:spLocks noChangeArrowheads="1"/>
            </p:cNvSpPr>
            <p:nvPr/>
          </p:nvSpPr>
          <p:spPr bwMode="auto">
            <a:xfrm>
              <a:off x="8148638" y="2001838"/>
              <a:ext cx="571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 name="Rectangle 742"/>
            <p:cNvSpPr>
              <a:spLocks noChangeArrowheads="1"/>
            </p:cNvSpPr>
            <p:nvPr/>
          </p:nvSpPr>
          <p:spPr bwMode="auto">
            <a:xfrm>
              <a:off x="8220076" y="2001838"/>
              <a:ext cx="87313"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8" name="Rectangle 743"/>
            <p:cNvSpPr>
              <a:spLocks noChangeArrowheads="1"/>
            </p:cNvSpPr>
            <p:nvPr/>
          </p:nvSpPr>
          <p:spPr bwMode="auto">
            <a:xfrm>
              <a:off x="8220076" y="1973263"/>
              <a:ext cx="87313"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 name="Rectangle 744"/>
            <p:cNvSpPr>
              <a:spLocks noChangeArrowheads="1"/>
            </p:cNvSpPr>
            <p:nvPr/>
          </p:nvSpPr>
          <p:spPr bwMode="auto">
            <a:xfrm>
              <a:off x="8148638" y="1973263"/>
              <a:ext cx="571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 name="Freeform 745"/>
            <p:cNvSpPr>
              <a:spLocks/>
            </p:cNvSpPr>
            <p:nvPr/>
          </p:nvSpPr>
          <p:spPr bwMode="auto">
            <a:xfrm>
              <a:off x="8134351" y="1892301"/>
              <a:ext cx="187325" cy="66675"/>
            </a:xfrm>
            <a:custGeom>
              <a:avLst/>
              <a:gdLst>
                <a:gd name="T0" fmla="*/ 104 w 118"/>
                <a:gd name="T1" fmla="*/ 42 h 42"/>
                <a:gd name="T2" fmla="*/ 13 w 118"/>
                <a:gd name="T3" fmla="*/ 42 h 42"/>
                <a:gd name="T4" fmla="*/ 9 w 118"/>
                <a:gd name="T5" fmla="*/ 38 h 42"/>
                <a:gd name="T6" fmla="*/ 0 w 118"/>
                <a:gd name="T7" fmla="*/ 2 h 42"/>
                <a:gd name="T8" fmla="*/ 9 w 118"/>
                <a:gd name="T9" fmla="*/ 0 h 42"/>
                <a:gd name="T10" fmla="*/ 17 w 118"/>
                <a:gd name="T11" fmla="*/ 33 h 42"/>
                <a:gd name="T12" fmla="*/ 101 w 118"/>
                <a:gd name="T13" fmla="*/ 33 h 42"/>
                <a:gd name="T14" fmla="*/ 109 w 118"/>
                <a:gd name="T15" fmla="*/ 0 h 42"/>
                <a:gd name="T16" fmla="*/ 118 w 118"/>
                <a:gd name="T17" fmla="*/ 2 h 42"/>
                <a:gd name="T18" fmla="*/ 109 w 118"/>
                <a:gd name="T19" fmla="*/ 38 h 42"/>
                <a:gd name="T20" fmla="*/ 104 w 118"/>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42">
                  <a:moveTo>
                    <a:pt x="104" y="42"/>
                  </a:moveTo>
                  <a:lnTo>
                    <a:pt x="13" y="42"/>
                  </a:lnTo>
                  <a:lnTo>
                    <a:pt x="9" y="38"/>
                  </a:lnTo>
                  <a:lnTo>
                    <a:pt x="0" y="2"/>
                  </a:lnTo>
                  <a:lnTo>
                    <a:pt x="9" y="0"/>
                  </a:lnTo>
                  <a:lnTo>
                    <a:pt x="17" y="33"/>
                  </a:lnTo>
                  <a:lnTo>
                    <a:pt x="101" y="33"/>
                  </a:lnTo>
                  <a:lnTo>
                    <a:pt x="109" y="0"/>
                  </a:lnTo>
                  <a:lnTo>
                    <a:pt x="118" y="2"/>
                  </a:lnTo>
                  <a:lnTo>
                    <a:pt x="109" y="38"/>
                  </a:lnTo>
                  <a:lnTo>
                    <a:pt x="104" y="4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 name="Freeform 746"/>
            <p:cNvSpPr>
              <a:spLocks/>
            </p:cNvSpPr>
            <p:nvPr/>
          </p:nvSpPr>
          <p:spPr bwMode="auto">
            <a:xfrm>
              <a:off x="8069263" y="1612901"/>
              <a:ext cx="315913" cy="303212"/>
            </a:xfrm>
            <a:custGeom>
              <a:avLst/>
              <a:gdLst>
                <a:gd name="T0" fmla="*/ 126 w 176"/>
                <a:gd name="T1" fmla="*/ 168 h 168"/>
                <a:gd name="T2" fmla="*/ 122 w 176"/>
                <a:gd name="T3" fmla="*/ 160 h 168"/>
                <a:gd name="T4" fmla="*/ 168 w 176"/>
                <a:gd name="T5" fmla="*/ 88 h 168"/>
                <a:gd name="T6" fmla="*/ 88 w 176"/>
                <a:gd name="T7" fmla="*/ 8 h 168"/>
                <a:gd name="T8" fmla="*/ 8 w 176"/>
                <a:gd name="T9" fmla="*/ 88 h 168"/>
                <a:gd name="T10" fmla="*/ 54 w 176"/>
                <a:gd name="T11" fmla="*/ 160 h 168"/>
                <a:gd name="T12" fmla="*/ 50 w 176"/>
                <a:gd name="T13" fmla="*/ 168 h 168"/>
                <a:gd name="T14" fmla="*/ 0 w 176"/>
                <a:gd name="T15" fmla="*/ 88 h 168"/>
                <a:gd name="T16" fmla="*/ 88 w 176"/>
                <a:gd name="T17" fmla="*/ 0 h 168"/>
                <a:gd name="T18" fmla="*/ 176 w 176"/>
                <a:gd name="T19" fmla="*/ 88 h 168"/>
                <a:gd name="T20" fmla="*/ 126 w 176"/>
                <a:gd name="T21"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6" h="168">
                  <a:moveTo>
                    <a:pt x="126" y="168"/>
                  </a:moveTo>
                  <a:cubicBezTo>
                    <a:pt x="122" y="160"/>
                    <a:pt x="122" y="160"/>
                    <a:pt x="122" y="160"/>
                  </a:cubicBezTo>
                  <a:cubicBezTo>
                    <a:pt x="150" y="147"/>
                    <a:pt x="168" y="119"/>
                    <a:pt x="168" y="88"/>
                  </a:cubicBezTo>
                  <a:cubicBezTo>
                    <a:pt x="168" y="44"/>
                    <a:pt x="132" y="8"/>
                    <a:pt x="88" y="8"/>
                  </a:cubicBezTo>
                  <a:cubicBezTo>
                    <a:pt x="44" y="8"/>
                    <a:pt x="8" y="44"/>
                    <a:pt x="8" y="88"/>
                  </a:cubicBezTo>
                  <a:cubicBezTo>
                    <a:pt x="8" y="119"/>
                    <a:pt x="26" y="147"/>
                    <a:pt x="54" y="160"/>
                  </a:cubicBezTo>
                  <a:cubicBezTo>
                    <a:pt x="50" y="168"/>
                    <a:pt x="50" y="168"/>
                    <a:pt x="50" y="168"/>
                  </a:cubicBezTo>
                  <a:cubicBezTo>
                    <a:pt x="20" y="153"/>
                    <a:pt x="0" y="122"/>
                    <a:pt x="0" y="88"/>
                  </a:cubicBezTo>
                  <a:cubicBezTo>
                    <a:pt x="0" y="39"/>
                    <a:pt x="39" y="0"/>
                    <a:pt x="88" y="0"/>
                  </a:cubicBezTo>
                  <a:cubicBezTo>
                    <a:pt x="137" y="0"/>
                    <a:pt x="176" y="39"/>
                    <a:pt x="176" y="88"/>
                  </a:cubicBezTo>
                  <a:cubicBezTo>
                    <a:pt x="176" y="122"/>
                    <a:pt x="156" y="153"/>
                    <a:pt x="126" y="16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2" name="Rectangle 747"/>
            <p:cNvSpPr>
              <a:spLocks noChangeArrowheads="1"/>
            </p:cNvSpPr>
            <p:nvPr/>
          </p:nvSpPr>
          <p:spPr bwMode="auto">
            <a:xfrm>
              <a:off x="7997826" y="2058988"/>
              <a:ext cx="222250"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3" name="Freeform 748"/>
            <p:cNvSpPr>
              <a:spLocks/>
            </p:cNvSpPr>
            <p:nvPr/>
          </p:nvSpPr>
          <p:spPr bwMode="auto">
            <a:xfrm>
              <a:off x="8262938" y="2038351"/>
              <a:ext cx="195263" cy="34925"/>
            </a:xfrm>
            <a:custGeom>
              <a:avLst/>
              <a:gdLst>
                <a:gd name="T0" fmla="*/ 123 w 123"/>
                <a:gd name="T1" fmla="*/ 22 h 22"/>
                <a:gd name="T2" fmla="*/ 0 w 123"/>
                <a:gd name="T3" fmla="*/ 22 h 22"/>
                <a:gd name="T4" fmla="*/ 0 w 123"/>
                <a:gd name="T5" fmla="*/ 0 h 22"/>
                <a:gd name="T6" fmla="*/ 9 w 123"/>
                <a:gd name="T7" fmla="*/ 0 h 22"/>
                <a:gd name="T8" fmla="*/ 9 w 123"/>
                <a:gd name="T9" fmla="*/ 13 h 22"/>
                <a:gd name="T10" fmla="*/ 123 w 123"/>
                <a:gd name="T11" fmla="*/ 13 h 22"/>
                <a:gd name="T12" fmla="*/ 123 w 123"/>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123" h="22">
                  <a:moveTo>
                    <a:pt x="123" y="22"/>
                  </a:moveTo>
                  <a:lnTo>
                    <a:pt x="0" y="22"/>
                  </a:lnTo>
                  <a:lnTo>
                    <a:pt x="0" y="0"/>
                  </a:lnTo>
                  <a:lnTo>
                    <a:pt x="9" y="0"/>
                  </a:lnTo>
                  <a:lnTo>
                    <a:pt x="9" y="13"/>
                  </a:lnTo>
                  <a:lnTo>
                    <a:pt x="123" y="13"/>
                  </a:lnTo>
                  <a:lnTo>
                    <a:pt x="123" y="2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4" name="Freeform 749"/>
            <p:cNvSpPr>
              <a:spLocks/>
            </p:cNvSpPr>
            <p:nvPr/>
          </p:nvSpPr>
          <p:spPr bwMode="auto">
            <a:xfrm>
              <a:off x="8162926" y="1951038"/>
              <a:ext cx="42863" cy="93662"/>
            </a:xfrm>
            <a:custGeom>
              <a:avLst/>
              <a:gdLst>
                <a:gd name="T0" fmla="*/ 27 w 27"/>
                <a:gd name="T1" fmla="*/ 59 h 59"/>
                <a:gd name="T2" fmla="*/ 0 w 27"/>
                <a:gd name="T3" fmla="*/ 59 h 59"/>
                <a:gd name="T4" fmla="*/ 0 w 27"/>
                <a:gd name="T5" fmla="*/ 0 h 59"/>
                <a:gd name="T6" fmla="*/ 9 w 27"/>
                <a:gd name="T7" fmla="*/ 0 h 59"/>
                <a:gd name="T8" fmla="*/ 9 w 27"/>
                <a:gd name="T9" fmla="*/ 50 h 59"/>
                <a:gd name="T10" fmla="*/ 27 w 27"/>
                <a:gd name="T11" fmla="*/ 50 h 59"/>
                <a:gd name="T12" fmla="*/ 27 w 27"/>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7" h="59">
                  <a:moveTo>
                    <a:pt x="27" y="59"/>
                  </a:moveTo>
                  <a:lnTo>
                    <a:pt x="0" y="59"/>
                  </a:lnTo>
                  <a:lnTo>
                    <a:pt x="0" y="0"/>
                  </a:lnTo>
                  <a:lnTo>
                    <a:pt x="9" y="0"/>
                  </a:lnTo>
                  <a:lnTo>
                    <a:pt x="9" y="50"/>
                  </a:lnTo>
                  <a:lnTo>
                    <a:pt x="27" y="50"/>
                  </a:lnTo>
                  <a:lnTo>
                    <a:pt x="27" y="5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5" name="Freeform 750"/>
            <p:cNvSpPr>
              <a:spLocks/>
            </p:cNvSpPr>
            <p:nvPr/>
          </p:nvSpPr>
          <p:spPr bwMode="auto">
            <a:xfrm>
              <a:off x="8220076" y="1951038"/>
              <a:ext cx="73025" cy="93662"/>
            </a:xfrm>
            <a:custGeom>
              <a:avLst/>
              <a:gdLst>
                <a:gd name="T0" fmla="*/ 46 w 46"/>
                <a:gd name="T1" fmla="*/ 59 h 59"/>
                <a:gd name="T2" fmla="*/ 0 w 46"/>
                <a:gd name="T3" fmla="*/ 59 h 59"/>
                <a:gd name="T4" fmla="*/ 0 w 46"/>
                <a:gd name="T5" fmla="*/ 50 h 59"/>
                <a:gd name="T6" fmla="*/ 36 w 46"/>
                <a:gd name="T7" fmla="*/ 50 h 59"/>
                <a:gd name="T8" fmla="*/ 36 w 46"/>
                <a:gd name="T9" fmla="*/ 0 h 59"/>
                <a:gd name="T10" fmla="*/ 46 w 46"/>
                <a:gd name="T11" fmla="*/ 0 h 59"/>
                <a:gd name="T12" fmla="*/ 46 w 46"/>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46" h="59">
                  <a:moveTo>
                    <a:pt x="46" y="59"/>
                  </a:moveTo>
                  <a:lnTo>
                    <a:pt x="0" y="59"/>
                  </a:lnTo>
                  <a:lnTo>
                    <a:pt x="0" y="50"/>
                  </a:lnTo>
                  <a:lnTo>
                    <a:pt x="36" y="50"/>
                  </a:lnTo>
                  <a:lnTo>
                    <a:pt x="36" y="0"/>
                  </a:lnTo>
                  <a:lnTo>
                    <a:pt x="46" y="0"/>
                  </a:lnTo>
                  <a:lnTo>
                    <a:pt x="46" y="5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6" name="Rectangle 751"/>
            <p:cNvSpPr>
              <a:spLocks noChangeArrowheads="1"/>
            </p:cNvSpPr>
            <p:nvPr/>
          </p:nvSpPr>
          <p:spPr bwMode="auto">
            <a:xfrm>
              <a:off x="8177213" y="2038351"/>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7" name="Rectangle 752"/>
            <p:cNvSpPr>
              <a:spLocks noChangeArrowheads="1"/>
            </p:cNvSpPr>
            <p:nvPr/>
          </p:nvSpPr>
          <p:spPr bwMode="auto">
            <a:xfrm>
              <a:off x="8234363" y="2058988"/>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8" name="Rectangle 753"/>
            <p:cNvSpPr>
              <a:spLocks noChangeArrowheads="1"/>
            </p:cNvSpPr>
            <p:nvPr/>
          </p:nvSpPr>
          <p:spPr bwMode="auto">
            <a:xfrm>
              <a:off x="8321676" y="2001838"/>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9" name="Rectangle 754"/>
            <p:cNvSpPr>
              <a:spLocks noChangeArrowheads="1"/>
            </p:cNvSpPr>
            <p:nvPr/>
          </p:nvSpPr>
          <p:spPr bwMode="auto">
            <a:xfrm>
              <a:off x="8321676" y="19732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0" name="Rectangle 755"/>
            <p:cNvSpPr>
              <a:spLocks noChangeArrowheads="1"/>
            </p:cNvSpPr>
            <p:nvPr/>
          </p:nvSpPr>
          <p:spPr bwMode="auto">
            <a:xfrm>
              <a:off x="8120063" y="197326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1" name="Rectangle 756"/>
            <p:cNvSpPr>
              <a:spLocks noChangeArrowheads="1"/>
            </p:cNvSpPr>
            <p:nvPr/>
          </p:nvSpPr>
          <p:spPr bwMode="auto">
            <a:xfrm>
              <a:off x="8120063" y="2001838"/>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2" name="Freeform 760"/>
            <p:cNvSpPr>
              <a:spLocks/>
            </p:cNvSpPr>
            <p:nvPr/>
          </p:nvSpPr>
          <p:spPr bwMode="auto">
            <a:xfrm>
              <a:off x="8097838" y="1641476"/>
              <a:ext cx="258763" cy="288925"/>
            </a:xfrm>
            <a:custGeom>
              <a:avLst/>
              <a:gdLst>
                <a:gd name="T0" fmla="*/ 76 w 144"/>
                <a:gd name="T1" fmla="*/ 160 h 160"/>
                <a:gd name="T2" fmla="*/ 68 w 144"/>
                <a:gd name="T3" fmla="*/ 160 h 160"/>
                <a:gd name="T4" fmla="*/ 68 w 144"/>
                <a:gd name="T5" fmla="*/ 144 h 160"/>
                <a:gd name="T6" fmla="*/ 0 w 144"/>
                <a:gd name="T7" fmla="*/ 72 h 160"/>
                <a:gd name="T8" fmla="*/ 72 w 144"/>
                <a:gd name="T9" fmla="*/ 0 h 160"/>
                <a:gd name="T10" fmla="*/ 144 w 144"/>
                <a:gd name="T11" fmla="*/ 72 h 160"/>
                <a:gd name="T12" fmla="*/ 103 w 144"/>
                <a:gd name="T13" fmla="*/ 137 h 160"/>
                <a:gd name="T14" fmla="*/ 100 w 144"/>
                <a:gd name="T15" fmla="*/ 130 h 160"/>
                <a:gd name="T16" fmla="*/ 136 w 144"/>
                <a:gd name="T17" fmla="*/ 72 h 160"/>
                <a:gd name="T18" fmla="*/ 72 w 144"/>
                <a:gd name="T19" fmla="*/ 8 h 160"/>
                <a:gd name="T20" fmla="*/ 8 w 144"/>
                <a:gd name="T21" fmla="*/ 72 h 160"/>
                <a:gd name="T22" fmla="*/ 72 w 144"/>
                <a:gd name="T23" fmla="*/ 136 h 160"/>
                <a:gd name="T24" fmla="*/ 76 w 144"/>
                <a:gd name="T25" fmla="*/ 136 h 160"/>
                <a:gd name="T26" fmla="*/ 76 w 144"/>
                <a:gd name="T27"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 h="160">
                  <a:moveTo>
                    <a:pt x="76" y="160"/>
                  </a:moveTo>
                  <a:cubicBezTo>
                    <a:pt x="68" y="160"/>
                    <a:pt x="68" y="160"/>
                    <a:pt x="68" y="160"/>
                  </a:cubicBezTo>
                  <a:cubicBezTo>
                    <a:pt x="68" y="144"/>
                    <a:pt x="68" y="144"/>
                    <a:pt x="68" y="144"/>
                  </a:cubicBezTo>
                  <a:cubicBezTo>
                    <a:pt x="30" y="142"/>
                    <a:pt x="0" y="110"/>
                    <a:pt x="0" y="72"/>
                  </a:cubicBezTo>
                  <a:cubicBezTo>
                    <a:pt x="0" y="32"/>
                    <a:pt x="32" y="0"/>
                    <a:pt x="72" y="0"/>
                  </a:cubicBezTo>
                  <a:cubicBezTo>
                    <a:pt x="112" y="0"/>
                    <a:pt x="144" y="32"/>
                    <a:pt x="144" y="72"/>
                  </a:cubicBezTo>
                  <a:cubicBezTo>
                    <a:pt x="144" y="100"/>
                    <a:pt x="128" y="125"/>
                    <a:pt x="103" y="137"/>
                  </a:cubicBezTo>
                  <a:cubicBezTo>
                    <a:pt x="100" y="130"/>
                    <a:pt x="100" y="130"/>
                    <a:pt x="100" y="130"/>
                  </a:cubicBezTo>
                  <a:cubicBezTo>
                    <a:pt x="122" y="119"/>
                    <a:pt x="136" y="96"/>
                    <a:pt x="136" y="72"/>
                  </a:cubicBezTo>
                  <a:cubicBezTo>
                    <a:pt x="136" y="37"/>
                    <a:pt x="107" y="8"/>
                    <a:pt x="72" y="8"/>
                  </a:cubicBezTo>
                  <a:cubicBezTo>
                    <a:pt x="37" y="8"/>
                    <a:pt x="8" y="37"/>
                    <a:pt x="8" y="72"/>
                  </a:cubicBezTo>
                  <a:cubicBezTo>
                    <a:pt x="8" y="107"/>
                    <a:pt x="37" y="136"/>
                    <a:pt x="72" y="136"/>
                  </a:cubicBezTo>
                  <a:cubicBezTo>
                    <a:pt x="76" y="136"/>
                    <a:pt x="76" y="136"/>
                    <a:pt x="76" y="136"/>
                  </a:cubicBezTo>
                  <a:lnTo>
                    <a:pt x="76" y="16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83" name="Title 1">
            <a:extLst>
              <a:ext uri="{FF2B5EF4-FFF2-40B4-BE49-F238E27FC236}">
                <a16:creationId xmlns:a16="http://schemas.microsoft.com/office/drawing/2014/main" xmlns="" id="{C4CC0F66-F716-9E4A-A350-90E627E348D3}"/>
              </a:ext>
            </a:extLst>
          </p:cNvPr>
          <p:cNvSpPr txBox="1">
            <a:spLocks/>
          </p:cNvSpPr>
          <p:nvPr/>
        </p:nvSpPr>
        <p:spPr bwMode="auto">
          <a:xfrm>
            <a:off x="7675538" y="1573048"/>
            <a:ext cx="3646894" cy="595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100" dirty="0" smtClean="0">
                <a:solidFill>
                  <a:schemeClr val="tx1"/>
                </a:solidFill>
              </a:rPr>
              <a:t>Start </a:t>
            </a:r>
            <a:r>
              <a:rPr lang="en-US" sz="1100" b="1" dirty="0" smtClean="0">
                <a:solidFill>
                  <a:srgbClr val="5B9BD5"/>
                </a:solidFill>
              </a:rPr>
              <a:t>Ideation</a:t>
            </a:r>
            <a:r>
              <a:rPr lang="en-US" sz="1100" dirty="0" smtClean="0">
                <a:solidFill>
                  <a:srgbClr val="5B9BD5"/>
                </a:solidFill>
              </a:rPr>
              <a:t> </a:t>
            </a:r>
            <a:r>
              <a:rPr lang="en-US" sz="1100" dirty="0" smtClean="0">
                <a:solidFill>
                  <a:schemeClr val="tx1"/>
                </a:solidFill>
              </a:rPr>
              <a:t>with new ideas and use an </a:t>
            </a:r>
            <a:r>
              <a:rPr lang="en-US" sz="1100" b="1" dirty="0" smtClean="0">
                <a:solidFill>
                  <a:schemeClr val="tx1"/>
                </a:solidFill>
              </a:rPr>
              <a:t>Opportunity Canvas </a:t>
            </a:r>
            <a:r>
              <a:rPr lang="en-US" sz="1100" dirty="0" smtClean="0">
                <a:solidFill>
                  <a:schemeClr val="tx1"/>
                </a:solidFill>
              </a:rPr>
              <a:t>to facilitate a structured discussion about the business problem or idea. </a:t>
            </a:r>
            <a:endParaRPr kumimoji="0" lang="en-CA" sz="1100" i="0" u="none" strike="noStrike" kern="1200" cap="none" spc="0" normalizeH="0" baseline="0" noProof="0" dirty="0">
              <a:ln>
                <a:noFill/>
              </a:ln>
              <a:solidFill>
                <a:schemeClr val="tx1"/>
              </a:solidFill>
              <a:effectLst/>
              <a:uLnTx/>
              <a:uFillTx/>
            </a:endParaRPr>
          </a:p>
        </p:txBody>
      </p:sp>
      <p:sp>
        <p:nvSpPr>
          <p:cNvPr id="84" name="Title 1">
            <a:extLst>
              <a:ext uri="{FF2B5EF4-FFF2-40B4-BE49-F238E27FC236}">
                <a16:creationId xmlns:a16="http://schemas.microsoft.com/office/drawing/2014/main" xmlns="" id="{C4CC0F66-F716-9E4A-A350-90E627E348D3}"/>
              </a:ext>
            </a:extLst>
          </p:cNvPr>
          <p:cNvSpPr txBox="1">
            <a:spLocks/>
          </p:cNvSpPr>
          <p:nvPr/>
        </p:nvSpPr>
        <p:spPr bwMode="auto">
          <a:xfrm>
            <a:off x="8664184" y="2454903"/>
            <a:ext cx="3137047" cy="733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100" dirty="0" smtClean="0">
                <a:solidFill>
                  <a:schemeClr val="tx1"/>
                </a:solidFill>
              </a:rPr>
              <a:t>The idea is to learn during each iteration of </a:t>
            </a:r>
            <a:r>
              <a:rPr lang="en-US" sz="1100" b="1" dirty="0" smtClean="0">
                <a:solidFill>
                  <a:srgbClr val="E47623"/>
                </a:solidFill>
              </a:rPr>
              <a:t>Discovery</a:t>
            </a:r>
            <a:r>
              <a:rPr lang="en-US" sz="1100" dirty="0" smtClean="0">
                <a:solidFill>
                  <a:schemeClr val="tx1"/>
                </a:solidFill>
              </a:rPr>
              <a:t>.</a:t>
            </a:r>
            <a:r>
              <a:rPr lang="en-US" sz="1100" b="1" dirty="0" smtClean="0">
                <a:solidFill>
                  <a:schemeClr val="tx1"/>
                </a:solidFill>
              </a:rPr>
              <a:t> </a:t>
            </a:r>
            <a:r>
              <a:rPr lang="en-US" sz="1100" dirty="0" smtClean="0">
                <a:solidFill>
                  <a:schemeClr val="tx1"/>
                </a:solidFill>
              </a:rPr>
              <a:t>Use what you have learned and user research to create a </a:t>
            </a:r>
            <a:r>
              <a:rPr lang="en-US" sz="1100" b="1" dirty="0" smtClean="0">
                <a:solidFill>
                  <a:schemeClr val="tx1"/>
                </a:solidFill>
              </a:rPr>
              <a:t>Validated Product Backlog</a:t>
            </a:r>
            <a:r>
              <a:rPr lang="en-US" sz="1100" dirty="0" smtClean="0">
                <a:solidFill>
                  <a:schemeClr val="tx1"/>
                </a:solidFill>
              </a:rPr>
              <a:t>.</a:t>
            </a:r>
            <a:endParaRPr kumimoji="0" lang="en-CA" sz="1100" i="0" u="none" strike="noStrike" kern="1200" cap="none" spc="0" normalizeH="0" baseline="0" noProof="0" dirty="0">
              <a:ln>
                <a:noFill/>
              </a:ln>
              <a:solidFill>
                <a:schemeClr val="tx1"/>
              </a:solidFill>
              <a:effectLst/>
              <a:uLnTx/>
              <a:uFillTx/>
            </a:endParaRPr>
          </a:p>
        </p:txBody>
      </p:sp>
      <p:sp>
        <p:nvSpPr>
          <p:cNvPr id="85" name="Title 1">
            <a:extLst>
              <a:ext uri="{FF2B5EF4-FFF2-40B4-BE49-F238E27FC236}">
                <a16:creationId xmlns:a16="http://schemas.microsoft.com/office/drawing/2014/main" xmlns="" id="{C4CC0F66-F716-9E4A-A350-90E627E348D3}"/>
              </a:ext>
            </a:extLst>
          </p:cNvPr>
          <p:cNvSpPr txBox="1">
            <a:spLocks/>
          </p:cNvSpPr>
          <p:nvPr/>
        </p:nvSpPr>
        <p:spPr bwMode="auto">
          <a:xfrm>
            <a:off x="8181572" y="3617727"/>
            <a:ext cx="3137047" cy="904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100" noProof="0" dirty="0" smtClean="0">
                <a:solidFill>
                  <a:schemeClr val="tx1"/>
                </a:solidFill>
              </a:rPr>
              <a:t>Start </a:t>
            </a:r>
            <a:r>
              <a:rPr lang="en-US" sz="1100" b="1" noProof="0" dirty="0" smtClean="0">
                <a:solidFill>
                  <a:srgbClr val="73B632"/>
                </a:solidFill>
              </a:rPr>
              <a:t>Delivery</a:t>
            </a:r>
            <a:r>
              <a:rPr lang="en-US" sz="1100" b="1" noProof="0" dirty="0" smtClean="0">
                <a:solidFill>
                  <a:schemeClr val="tx1"/>
                </a:solidFill>
              </a:rPr>
              <a:t> </a:t>
            </a:r>
            <a:r>
              <a:rPr lang="en-US" sz="1100" noProof="0" dirty="0" smtClean="0">
                <a:solidFill>
                  <a:schemeClr val="tx1"/>
                </a:solidFill>
              </a:rPr>
              <a:t>with the highest priority items from the Validated Product Backlog. Focus on designing and coding through a series of sprints in order to </a:t>
            </a:r>
            <a:r>
              <a:rPr lang="en-US" sz="1100" b="1" noProof="0" dirty="0" smtClean="0">
                <a:solidFill>
                  <a:schemeClr val="tx1"/>
                </a:solidFill>
              </a:rPr>
              <a:t>Validate Product Increments</a:t>
            </a:r>
            <a:r>
              <a:rPr lang="en-US" sz="1100" noProof="0" dirty="0" smtClean="0">
                <a:solidFill>
                  <a:schemeClr val="tx1"/>
                </a:solidFill>
              </a:rPr>
              <a:t>.</a:t>
            </a:r>
            <a:endParaRPr kumimoji="0" lang="en-CA" sz="1100" i="0" u="none" strike="noStrike" kern="1200" cap="none" spc="0" normalizeH="0" baseline="0" noProof="0" dirty="0">
              <a:ln>
                <a:noFill/>
              </a:ln>
              <a:solidFill>
                <a:schemeClr val="tx1"/>
              </a:solidFill>
              <a:effectLst/>
              <a:uLnTx/>
              <a:uFillTx/>
            </a:endParaRPr>
          </a:p>
        </p:txBody>
      </p:sp>
      <p:sp>
        <p:nvSpPr>
          <p:cNvPr id="86" name="Title 1">
            <a:extLst>
              <a:ext uri="{FF2B5EF4-FFF2-40B4-BE49-F238E27FC236}">
                <a16:creationId xmlns:a16="http://schemas.microsoft.com/office/drawing/2014/main" xmlns="" id="{C4CC0F66-F716-9E4A-A350-90E627E348D3}"/>
              </a:ext>
            </a:extLst>
          </p:cNvPr>
          <p:cNvSpPr txBox="1">
            <a:spLocks/>
          </p:cNvSpPr>
          <p:nvPr/>
        </p:nvSpPr>
        <p:spPr bwMode="auto">
          <a:xfrm>
            <a:off x="9187684" y="4746805"/>
            <a:ext cx="2876587" cy="1005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100" noProof="0" dirty="0" smtClean="0">
                <a:solidFill>
                  <a:schemeClr val="tx1"/>
                </a:solidFill>
              </a:rPr>
              <a:t>As we iteratively build, we need one final regression test to ensure everything works together. Then we need to schedule a </a:t>
            </a:r>
            <a:r>
              <a:rPr lang="en-US" sz="1100" b="1" noProof="0" dirty="0" smtClean="0">
                <a:solidFill>
                  <a:srgbClr val="EF4051"/>
                </a:solidFill>
              </a:rPr>
              <a:t>Release</a:t>
            </a:r>
            <a:r>
              <a:rPr lang="en-US" sz="1100" b="1" noProof="0" dirty="0" smtClean="0">
                <a:solidFill>
                  <a:schemeClr val="tx1"/>
                </a:solidFill>
              </a:rPr>
              <a:t> </a:t>
            </a:r>
            <a:r>
              <a:rPr lang="en-US" sz="1100" noProof="0" dirty="0" smtClean="0">
                <a:solidFill>
                  <a:schemeClr val="tx1"/>
                </a:solidFill>
              </a:rPr>
              <a:t>of the </a:t>
            </a:r>
            <a:r>
              <a:rPr lang="en-US" sz="1100" b="1" noProof="0" dirty="0" smtClean="0">
                <a:solidFill>
                  <a:schemeClr val="tx1"/>
                </a:solidFill>
              </a:rPr>
              <a:t>Accepted Product.</a:t>
            </a:r>
            <a:endParaRPr kumimoji="0" lang="en-CA" sz="1100" i="0" u="none" strike="noStrike" kern="1200" cap="none" spc="0" normalizeH="0" baseline="0" noProof="0" dirty="0">
              <a:ln>
                <a:noFill/>
              </a:ln>
              <a:solidFill>
                <a:schemeClr val="tx1"/>
              </a:solidFill>
              <a:effectLst/>
              <a:uLnTx/>
              <a:uFillTx/>
            </a:endParaRPr>
          </a:p>
        </p:txBody>
      </p:sp>
      <p:sp>
        <p:nvSpPr>
          <p:cNvPr id="2" name="Curved Right Arrow 1"/>
          <p:cNvSpPr/>
          <p:nvPr/>
        </p:nvSpPr>
        <p:spPr>
          <a:xfrm rot="19363064">
            <a:off x="7812040" y="2274400"/>
            <a:ext cx="228757" cy="601288"/>
          </a:xfrm>
          <a:prstGeom prst="curv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7" name="Curved Right Arrow 86"/>
          <p:cNvSpPr/>
          <p:nvPr/>
        </p:nvSpPr>
        <p:spPr>
          <a:xfrm rot="409422" flipH="1">
            <a:off x="11343063" y="3114262"/>
            <a:ext cx="228757" cy="601288"/>
          </a:xfrm>
          <a:prstGeom prst="curv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8" name="Curved Right Arrow 87"/>
          <p:cNvSpPr/>
          <p:nvPr/>
        </p:nvSpPr>
        <p:spPr>
          <a:xfrm rot="19363064">
            <a:off x="8336513" y="4702559"/>
            <a:ext cx="228757" cy="601288"/>
          </a:xfrm>
          <a:prstGeom prst="curv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8760292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62</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fontScale="85000" lnSpcReduction="10000"/>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a:solidFill>
                  <a:schemeClr val="bg1"/>
                </a:solidFill>
              </a:rPr>
              <a:t>Exercise: </a:t>
            </a:r>
            <a:r>
              <a:rPr lang="en-CA" sz="5300" dirty="0" smtClean="0">
                <a:solidFill>
                  <a:schemeClr val="bg1"/>
                </a:solidFill>
              </a:rPr>
              <a:t>Course Retrospective</a:t>
            </a:r>
            <a:endParaRPr lang="en-CA" sz="5300" dirty="0">
              <a:solidFill>
                <a:schemeClr val="bg1"/>
              </a:solidFill>
            </a:endParaRPr>
          </a:p>
        </p:txBody>
      </p:sp>
    </p:spTree>
    <p:extLst>
      <p:ext uri="{BB962C8B-B14F-4D97-AF65-F5344CB8AC3E}">
        <p14:creationId xmlns:p14="http://schemas.microsoft.com/office/powerpoint/2010/main" val="180998517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8075564-AF6E-40FC-905A-F6C5E8D29614}" type="slidenum">
              <a:rPr lang="en-US" altLang="en-US" smtClean="0"/>
              <a:pPr/>
              <a:t>63</a:t>
            </a:fld>
            <a:endParaRPr lang="en-US" altLang="en-US" dirty="0"/>
          </a:p>
        </p:txBody>
      </p:sp>
      <p:pic>
        <p:nvPicPr>
          <p:cNvPr id="1026" name="Picture 2" descr="image2018-6-27_14-21-4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75" y="942315"/>
            <a:ext cx="11782425" cy="4933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83733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CC0F66-F716-9E4A-A350-90E627E348D3}"/>
              </a:ext>
            </a:extLst>
          </p:cNvPr>
          <p:cNvSpPr txBox="1">
            <a:spLocks/>
          </p:cNvSpPr>
          <p:nvPr/>
        </p:nvSpPr>
        <p:spPr bwMode="auto">
          <a:xfrm>
            <a:off x="557212" y="2424333"/>
            <a:ext cx="8229600" cy="643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4000" b="0" i="0" u="none" strike="noStrike" kern="1200" cap="none" spc="0" normalizeH="0" baseline="0" noProof="0" dirty="0" smtClean="0">
                <a:ln>
                  <a:noFill/>
                </a:ln>
                <a:solidFill>
                  <a:prstClr val="white"/>
                </a:solidFill>
                <a:effectLst/>
                <a:uLnTx/>
                <a:uFillTx/>
                <a:latin typeface="Century Gothic" pitchFamily="34" charset="0"/>
                <a:ea typeface="ヒラギノ角ゴ Pro W3" pitchFamily="126" charset="-128"/>
              </a:rPr>
              <a:t>Appendix</a:t>
            </a:r>
            <a:endParaRPr kumimoji="0" lang="en-CA" sz="4000" b="0" i="0" u="none" strike="noStrike" kern="1200" cap="none" spc="0" normalizeH="0" baseline="0" noProof="0" dirty="0">
              <a:ln>
                <a:noFill/>
              </a:ln>
              <a:solidFill>
                <a:prstClr val="white"/>
              </a:solidFill>
              <a:effectLst/>
              <a:uLnTx/>
              <a:uFillTx/>
              <a:latin typeface="Century Gothic" pitchFamily="34" charset="0"/>
              <a:ea typeface="ヒラギノ角ゴ Pro W3" pitchFamily="126" charset="-128"/>
            </a:endParaRPr>
          </a:p>
        </p:txBody>
      </p:sp>
      <p:grpSp>
        <p:nvGrpSpPr>
          <p:cNvPr id="3" name="Group 2"/>
          <p:cNvGrpSpPr/>
          <p:nvPr/>
        </p:nvGrpSpPr>
        <p:grpSpPr>
          <a:xfrm>
            <a:off x="636750" y="3108809"/>
            <a:ext cx="5079129" cy="0"/>
            <a:chOff x="4091013" y="859956"/>
            <a:chExt cx="3983631" cy="0"/>
          </a:xfrm>
        </p:grpSpPr>
        <p:cxnSp>
          <p:nvCxnSpPr>
            <p:cNvPr id="4" name="Straight Connector 3">
              <a:extLst>
                <a:ext uri="{FF2B5EF4-FFF2-40B4-BE49-F238E27FC236}">
                  <a16:creationId xmlns:a16="http://schemas.microsoft.com/office/drawing/2014/main" xmlns="" id="{85759687-866C-467B-BA30-9804C89769DC}"/>
                </a:ext>
              </a:extLst>
            </p:cNvPr>
            <p:cNvCxnSpPr/>
            <p:nvPr/>
          </p:nvCxnSpPr>
          <p:spPr>
            <a:xfrm>
              <a:off x="4091013" y="859956"/>
              <a:ext cx="1280160" cy="0"/>
            </a:xfrm>
            <a:prstGeom prst="line">
              <a:avLst/>
            </a:prstGeom>
            <a:noFill/>
            <a:ln w="66675" cap="flat" cmpd="sng" algn="ctr">
              <a:solidFill>
                <a:srgbClr val="E47623"/>
              </a:solidFill>
              <a:prstDash val="solid"/>
            </a:ln>
            <a:effectLst/>
          </p:spPr>
        </p:cxnSp>
        <p:cxnSp>
          <p:nvCxnSpPr>
            <p:cNvPr id="5" name="Straight Connector 4">
              <a:extLst>
                <a:ext uri="{FF2B5EF4-FFF2-40B4-BE49-F238E27FC236}">
                  <a16:creationId xmlns:a16="http://schemas.microsoft.com/office/drawing/2014/main" xmlns="" id="{85759687-866C-467B-BA30-9804C89769DC}"/>
                </a:ext>
              </a:extLst>
            </p:cNvPr>
            <p:cNvCxnSpPr/>
            <p:nvPr/>
          </p:nvCxnSpPr>
          <p:spPr>
            <a:xfrm>
              <a:off x="5439389" y="859956"/>
              <a:ext cx="1280160" cy="0"/>
            </a:xfrm>
            <a:prstGeom prst="line">
              <a:avLst/>
            </a:prstGeom>
            <a:noFill/>
            <a:ln w="66675" cap="flat" cmpd="sng" algn="ctr">
              <a:solidFill>
                <a:srgbClr val="5B9BD5"/>
              </a:solidFill>
              <a:prstDash val="solid"/>
            </a:ln>
            <a:effectLst/>
          </p:spPr>
        </p:cxnSp>
        <p:cxnSp>
          <p:nvCxnSpPr>
            <p:cNvPr id="6" name="Straight Connector 5">
              <a:extLst>
                <a:ext uri="{FF2B5EF4-FFF2-40B4-BE49-F238E27FC236}">
                  <a16:creationId xmlns:a16="http://schemas.microsoft.com/office/drawing/2014/main" xmlns="" id="{85759687-866C-467B-BA30-9804C89769DC}"/>
                </a:ext>
              </a:extLst>
            </p:cNvPr>
            <p:cNvCxnSpPr/>
            <p:nvPr/>
          </p:nvCxnSpPr>
          <p:spPr>
            <a:xfrm>
              <a:off x="6794484" y="859956"/>
              <a:ext cx="1280160" cy="0"/>
            </a:xfrm>
            <a:prstGeom prst="line">
              <a:avLst/>
            </a:prstGeom>
            <a:noFill/>
            <a:ln w="66675" cap="flat" cmpd="sng" algn="ctr">
              <a:solidFill>
                <a:srgbClr val="73B632"/>
              </a:solidFill>
              <a:prstDash val="solid"/>
            </a:ln>
            <a:effectLst/>
          </p:spPr>
        </p:cxnSp>
      </p:grpSp>
      <p:cxnSp>
        <p:nvCxnSpPr>
          <p:cNvPr id="7" name="Straight Connector 6">
            <a:extLst>
              <a:ext uri="{FF2B5EF4-FFF2-40B4-BE49-F238E27FC236}">
                <a16:creationId xmlns:a16="http://schemas.microsoft.com/office/drawing/2014/main" xmlns="" id="{85759687-866C-467B-BA30-9804C89769DC}"/>
              </a:ext>
            </a:extLst>
          </p:cNvPr>
          <p:cNvCxnSpPr/>
          <p:nvPr/>
        </p:nvCxnSpPr>
        <p:spPr>
          <a:xfrm>
            <a:off x="5793569" y="3108809"/>
            <a:ext cx="1632204" cy="0"/>
          </a:xfrm>
          <a:prstGeom prst="line">
            <a:avLst/>
          </a:prstGeom>
          <a:noFill/>
          <a:ln w="66675" cap="flat" cmpd="sng" algn="ctr">
            <a:solidFill>
              <a:srgbClr val="EF4051"/>
            </a:solidFill>
            <a:prstDash val="solid"/>
          </a:ln>
          <a:effectLst/>
        </p:spPr>
      </p:cxnSp>
    </p:spTree>
    <p:extLst>
      <p:ext uri="{BB962C8B-B14F-4D97-AF65-F5344CB8AC3E}">
        <p14:creationId xmlns:p14="http://schemas.microsoft.com/office/powerpoint/2010/main" val="171573681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125835" y="985209"/>
            <a:ext cx="11946505"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269819" y="261582"/>
            <a:ext cx="7686243" cy="40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The </a:t>
            </a:r>
            <a:r>
              <a:rPr kumimoji="0" lang="en-CA" sz="2800" b="1" i="0" u="none" strike="noStrike" kern="1200" cap="none" spc="0" normalizeH="0" baseline="0" noProof="0" smtClean="0">
                <a:ln>
                  <a:noFill/>
                </a:ln>
                <a:solidFill>
                  <a:srgbClr val="E47623"/>
                </a:solidFill>
                <a:effectLst/>
                <a:uLnTx/>
                <a:uFillTx/>
                <a:latin typeface="Century Gothic" pitchFamily="34" charset="0"/>
                <a:ea typeface="ヒラギノ角ゴ Pro W3" pitchFamily="126" charset="-128"/>
              </a:rPr>
              <a:t>Digital Playbook </a:t>
            </a:r>
            <a:endParaRPr kumimoji="0" lang="en-CA" sz="28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69820"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2" name="Group 1"/>
          <p:cNvGrpSpPr>
            <a:grpSpLocks noChangeAspect="1"/>
          </p:cNvGrpSpPr>
          <p:nvPr/>
        </p:nvGrpSpPr>
        <p:grpSpPr>
          <a:xfrm>
            <a:off x="175979" y="1335567"/>
            <a:ext cx="11840042" cy="2661999"/>
            <a:chOff x="-2130000" y="1579549"/>
            <a:chExt cx="16452000" cy="3698902"/>
          </a:xfrm>
        </p:grpSpPr>
        <p:sp>
          <p:nvSpPr>
            <p:cNvPr id="97" name="Rectangle 96">
              <a:extLst>
                <a:ext uri="{FF2B5EF4-FFF2-40B4-BE49-F238E27FC236}">
                  <a16:creationId xmlns:a16="http://schemas.microsoft.com/office/drawing/2014/main" xmlns="" id="{099E9CE5-34C5-654B-8BAD-43D258AAD679}"/>
                </a:ext>
              </a:extLst>
            </p:cNvPr>
            <p:cNvSpPr>
              <a:spLocks/>
            </p:cNvSpPr>
            <p:nvPr/>
          </p:nvSpPr>
          <p:spPr>
            <a:xfrm>
              <a:off x="6471096" y="2034167"/>
              <a:ext cx="3780000" cy="288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8" name="Rectangle 97">
              <a:extLst>
                <a:ext uri="{FF2B5EF4-FFF2-40B4-BE49-F238E27FC236}">
                  <a16:creationId xmlns:a16="http://schemas.microsoft.com/office/drawing/2014/main" xmlns="" id="{67AC4A3B-ED56-0745-9E0A-96E6BE1F20AF}"/>
                </a:ext>
              </a:extLst>
            </p:cNvPr>
            <p:cNvSpPr>
              <a:spLocks noChangeAspect="1"/>
            </p:cNvSpPr>
            <p:nvPr/>
          </p:nvSpPr>
          <p:spPr>
            <a:xfrm>
              <a:off x="10766128" y="2034167"/>
              <a:ext cx="2880000" cy="2880000"/>
            </a:xfrm>
            <a:prstGeom prst="rect">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9" name="Oval 98">
              <a:extLst>
                <a:ext uri="{FF2B5EF4-FFF2-40B4-BE49-F238E27FC236}">
                  <a16:creationId xmlns:a16="http://schemas.microsoft.com/office/drawing/2014/main" xmlns="" id="{1DA4A88D-094A-D849-BF1C-1E4ABAFCFBCD}"/>
                </a:ext>
              </a:extLst>
            </p:cNvPr>
            <p:cNvSpPr/>
            <p:nvPr/>
          </p:nvSpPr>
          <p:spPr>
            <a:xfrm>
              <a:off x="11284039" y="2552078"/>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b="1" dirty="0">
                  <a:latin typeface="Century Gothic" panose="020B0502020202020204" pitchFamily="34" charset="0"/>
                </a:rPr>
                <a:t>Release</a:t>
              </a:r>
            </a:p>
          </p:txBody>
        </p:sp>
        <p:grpSp>
          <p:nvGrpSpPr>
            <p:cNvPr id="100" name="Group 99">
              <a:extLst>
                <a:ext uri="{FF2B5EF4-FFF2-40B4-BE49-F238E27FC236}">
                  <a16:creationId xmlns:a16="http://schemas.microsoft.com/office/drawing/2014/main" xmlns="" id="{ECCCA397-EDC6-BA4D-A2C3-6F87908A8989}"/>
                </a:ext>
              </a:extLst>
            </p:cNvPr>
            <p:cNvGrpSpPr/>
            <p:nvPr/>
          </p:nvGrpSpPr>
          <p:grpSpPr>
            <a:xfrm>
              <a:off x="12152395" y="2432754"/>
              <a:ext cx="326735" cy="238647"/>
              <a:chOff x="6190861" y="2268538"/>
              <a:chExt cx="326735" cy="238647"/>
            </a:xfrm>
          </p:grpSpPr>
          <p:sp>
            <p:nvSpPr>
              <p:cNvPr id="159" name="Triangle 77">
                <a:extLst>
                  <a:ext uri="{FF2B5EF4-FFF2-40B4-BE49-F238E27FC236}">
                    <a16:creationId xmlns:a16="http://schemas.microsoft.com/office/drawing/2014/main" xmlns="" id="{C8F78633-6F8E-DC41-BA30-28B82316C782}"/>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60" name="Straight Connector 159">
                <a:extLst>
                  <a:ext uri="{FF2B5EF4-FFF2-40B4-BE49-F238E27FC236}">
                    <a16:creationId xmlns:a16="http://schemas.microsoft.com/office/drawing/2014/main" xmlns="" id="{817B0831-3811-BA46-A1B0-01CDB589D9E6}"/>
                  </a:ext>
                </a:extLst>
              </p:cNvPr>
              <p:cNvCxnSpPr>
                <a:cxnSpLocks/>
              </p:cNvCxnSpPr>
              <p:nvPr/>
            </p:nvCxnSpPr>
            <p:spPr>
              <a:xfrm>
                <a:off x="6190861" y="2268538"/>
                <a:ext cx="293914" cy="238647"/>
              </a:xfrm>
              <a:prstGeom prst="line">
                <a:avLst/>
              </a:prstGeom>
              <a:ln w="28575">
                <a:solidFill>
                  <a:srgbClr val="EF4051"/>
                </a:solidFill>
              </a:ln>
            </p:spPr>
            <p:style>
              <a:lnRef idx="1">
                <a:schemeClr val="accent1"/>
              </a:lnRef>
              <a:fillRef idx="0">
                <a:schemeClr val="accent1"/>
              </a:fillRef>
              <a:effectRef idx="0">
                <a:schemeClr val="accent1"/>
              </a:effectRef>
              <a:fontRef idx="minor">
                <a:schemeClr val="tx1"/>
              </a:fontRef>
            </p:style>
          </p:cxnSp>
        </p:grpSp>
        <p:sp>
          <p:nvSpPr>
            <p:cNvPr id="101" name="Rectangle 100">
              <a:extLst>
                <a:ext uri="{FF2B5EF4-FFF2-40B4-BE49-F238E27FC236}">
                  <a16:creationId xmlns:a16="http://schemas.microsoft.com/office/drawing/2014/main" xmlns="" id="{EE7023D8-2976-154C-93B4-31E27283C74B}"/>
                </a:ext>
              </a:extLst>
            </p:cNvPr>
            <p:cNvSpPr/>
            <p:nvPr/>
          </p:nvSpPr>
          <p:spPr>
            <a:xfrm>
              <a:off x="13232515" y="3679099"/>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dirty="0">
                  <a:latin typeface="Century Gothic" panose="020B0502020202020204" pitchFamily="34" charset="0"/>
                </a:rPr>
                <a:t>Product</a:t>
              </a:r>
            </a:p>
            <a:p>
              <a:pPr algn="ctr"/>
              <a:r>
                <a:rPr lang="en-US" sz="1200" b="1" dirty="0">
                  <a:latin typeface="Century Gothic" panose="020B0502020202020204" pitchFamily="34" charset="0"/>
                </a:rPr>
                <a:t>Release</a:t>
              </a:r>
            </a:p>
          </p:txBody>
        </p:sp>
        <p:sp>
          <p:nvSpPr>
            <p:cNvPr id="102" name="Rectangle 101">
              <a:extLst>
                <a:ext uri="{FF2B5EF4-FFF2-40B4-BE49-F238E27FC236}">
                  <a16:creationId xmlns:a16="http://schemas.microsoft.com/office/drawing/2014/main" xmlns="" id="{E63C279D-DD21-7344-BCAD-F81A76005857}"/>
                </a:ext>
              </a:extLst>
            </p:cNvPr>
            <p:cNvSpPr/>
            <p:nvPr/>
          </p:nvSpPr>
          <p:spPr>
            <a:xfrm>
              <a:off x="11257663" y="4637276"/>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Success</a:t>
              </a:r>
            </a:p>
            <a:p>
              <a:pPr algn="ctr"/>
              <a:r>
                <a:rPr lang="en-US" sz="1200" dirty="0">
                  <a:latin typeface="Century Gothic" panose="020B0502020202020204" pitchFamily="34" charset="0"/>
                </a:rPr>
                <a:t>Stories</a:t>
              </a:r>
            </a:p>
          </p:txBody>
        </p:sp>
        <p:sp>
          <p:nvSpPr>
            <p:cNvPr id="103" name="TextBox 82">
              <a:extLst>
                <a:ext uri="{FF2B5EF4-FFF2-40B4-BE49-F238E27FC236}">
                  <a16:creationId xmlns:a16="http://schemas.microsoft.com/office/drawing/2014/main" xmlns="" id="{519F5D56-54D4-0A4C-80C8-3500EDACD696}"/>
                </a:ext>
              </a:extLst>
            </p:cNvPr>
            <p:cNvSpPr txBox="1">
              <a:spLocks/>
            </p:cNvSpPr>
            <p:nvPr/>
          </p:nvSpPr>
          <p:spPr>
            <a:xfrm>
              <a:off x="11291386" y="255876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b="1" dirty="0">
                  <a:solidFill>
                    <a:srgbClr val="EF4051"/>
                  </a:solidFill>
                  <a:latin typeface="Century Gothic" panose="020B0502020202020204" pitchFamily="34" charset="0"/>
                </a:rPr>
                <a:t>Test</a:t>
              </a:r>
              <a:endParaRPr lang="fr-CA" sz="800" b="1" dirty="0">
                <a:solidFill>
                  <a:srgbClr val="EF4051"/>
                </a:solidFill>
                <a:latin typeface="Century Gothic" panose="020B0502020202020204" pitchFamily="34" charset="0"/>
              </a:endParaRPr>
            </a:p>
          </p:txBody>
        </p:sp>
        <p:sp>
          <p:nvSpPr>
            <p:cNvPr id="104" name="TextBox 83">
              <a:extLst>
                <a:ext uri="{FF2B5EF4-FFF2-40B4-BE49-F238E27FC236}">
                  <a16:creationId xmlns:a16="http://schemas.microsoft.com/office/drawing/2014/main" xmlns="" id="{F9069370-BA65-904B-8D6F-D407F2B0EA46}"/>
                </a:ext>
              </a:extLst>
            </p:cNvPr>
            <p:cNvSpPr txBox="1">
              <a:spLocks/>
            </p:cNvSpPr>
            <p:nvPr/>
          </p:nvSpPr>
          <p:spPr>
            <a:xfrm>
              <a:off x="12831365" y="3070977"/>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600" b="1" dirty="0">
                  <a:solidFill>
                    <a:srgbClr val="EF4051"/>
                  </a:solidFill>
                  <a:latin typeface="Century Gothic" panose="020B0502020202020204" pitchFamily="34" charset="0"/>
                </a:rPr>
                <a:t>Launch</a:t>
              </a:r>
              <a:endParaRPr lang="en-US" sz="600" b="1" dirty="0">
                <a:solidFill>
                  <a:srgbClr val="EF4051"/>
                </a:solidFill>
                <a:latin typeface="Century Gothic" panose="020B0502020202020204" pitchFamily="34" charset="0"/>
              </a:endParaRPr>
            </a:p>
          </p:txBody>
        </p:sp>
        <p:sp>
          <p:nvSpPr>
            <p:cNvPr id="105" name="TextBox 84">
              <a:extLst>
                <a:ext uri="{FF2B5EF4-FFF2-40B4-BE49-F238E27FC236}">
                  <a16:creationId xmlns:a16="http://schemas.microsoft.com/office/drawing/2014/main" xmlns="" id="{4E6E1FEC-C834-EF43-B700-5BA471C2B4FF}"/>
                </a:ext>
              </a:extLst>
            </p:cNvPr>
            <p:cNvSpPr txBox="1">
              <a:spLocks/>
            </p:cNvSpPr>
            <p:nvPr/>
          </p:nvSpPr>
          <p:spPr>
            <a:xfrm>
              <a:off x="11291386" y="3888815"/>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 b="1" dirty="0">
                  <a:solidFill>
                    <a:srgbClr val="EF4051"/>
                  </a:solidFill>
                  <a:latin typeface="Century Gothic" panose="020B0502020202020204" pitchFamily="34" charset="0"/>
                </a:rPr>
                <a:t>Deploy</a:t>
              </a:r>
              <a:endParaRPr lang="fr-CA" sz="600" b="1" dirty="0">
                <a:solidFill>
                  <a:srgbClr val="EF4051"/>
                </a:solidFill>
                <a:latin typeface="Century Gothic" panose="020B0502020202020204" pitchFamily="34" charset="0"/>
              </a:endParaRPr>
            </a:p>
          </p:txBody>
        </p:sp>
        <p:sp>
          <p:nvSpPr>
            <p:cNvPr id="106" name="TextBox 85">
              <a:extLst>
                <a:ext uri="{FF2B5EF4-FFF2-40B4-BE49-F238E27FC236}">
                  <a16:creationId xmlns:a16="http://schemas.microsoft.com/office/drawing/2014/main" xmlns="" id="{8B184E26-4DC4-CE45-B54E-4507B8847AE1}"/>
                </a:ext>
              </a:extLst>
            </p:cNvPr>
            <p:cNvSpPr txBox="1">
              <a:spLocks/>
            </p:cNvSpPr>
            <p:nvPr/>
          </p:nvSpPr>
          <p:spPr>
            <a:xfrm>
              <a:off x="12857660" y="2173055"/>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600" b="1" dirty="0">
                  <a:solidFill>
                    <a:srgbClr val="EF4051"/>
                  </a:solidFill>
                  <a:latin typeface="Century Gothic" panose="020B0502020202020204" pitchFamily="34" charset="0"/>
                </a:rPr>
                <a:t>Support</a:t>
              </a:r>
              <a:endParaRPr lang="en-US" sz="600" b="1" dirty="0">
                <a:solidFill>
                  <a:srgbClr val="EF4051"/>
                </a:solidFill>
                <a:latin typeface="Century Gothic" panose="020B0502020202020204" pitchFamily="34" charset="0"/>
              </a:endParaRPr>
            </a:p>
          </p:txBody>
        </p:sp>
        <p:sp>
          <p:nvSpPr>
            <p:cNvPr id="107" name="Rectangle 106">
              <a:extLst>
                <a:ext uri="{FF2B5EF4-FFF2-40B4-BE49-F238E27FC236}">
                  <a16:creationId xmlns:a16="http://schemas.microsoft.com/office/drawing/2014/main" xmlns="" id="{D61CF6A8-203F-D240-B93A-5B4E01F884C7}"/>
                </a:ext>
              </a:extLst>
            </p:cNvPr>
            <p:cNvSpPr>
              <a:spLocks/>
            </p:cNvSpPr>
            <p:nvPr/>
          </p:nvSpPr>
          <p:spPr>
            <a:xfrm>
              <a:off x="2180329" y="2034863"/>
              <a:ext cx="3780000" cy="28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8" name="Rectangle 107">
              <a:extLst>
                <a:ext uri="{FF2B5EF4-FFF2-40B4-BE49-F238E27FC236}">
                  <a16:creationId xmlns:a16="http://schemas.microsoft.com/office/drawing/2014/main" xmlns="" id="{88C76E30-D323-EE4C-A44A-A5CA3FAC8301}"/>
                </a:ext>
              </a:extLst>
            </p:cNvPr>
            <p:cNvSpPr/>
            <p:nvPr/>
          </p:nvSpPr>
          <p:spPr>
            <a:xfrm>
              <a:off x="5953527" y="2034863"/>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09" name="Group 108">
              <a:extLst>
                <a:ext uri="{FF2B5EF4-FFF2-40B4-BE49-F238E27FC236}">
                  <a16:creationId xmlns:a16="http://schemas.microsoft.com/office/drawing/2014/main" xmlns="" id="{85FD5466-1E51-054C-BA03-331226F78222}"/>
                </a:ext>
              </a:extLst>
            </p:cNvPr>
            <p:cNvGrpSpPr/>
            <p:nvPr/>
          </p:nvGrpSpPr>
          <p:grpSpPr>
            <a:xfrm>
              <a:off x="2700297" y="2364849"/>
              <a:ext cx="1844178" cy="1963502"/>
              <a:chOff x="6116913" y="2218734"/>
              <a:chExt cx="1844178" cy="1963502"/>
            </a:xfrm>
          </p:grpSpPr>
          <p:sp>
            <p:nvSpPr>
              <p:cNvPr id="155" name="Oval 154">
                <a:extLst>
                  <a:ext uri="{FF2B5EF4-FFF2-40B4-BE49-F238E27FC236}">
                    <a16:creationId xmlns:a16="http://schemas.microsoft.com/office/drawing/2014/main" xmlns="" id="{AE59724A-DAE5-C143-8966-6EA10727DEB3}"/>
                  </a:ext>
                </a:extLst>
              </p:cNvPr>
              <p:cNvSpPr/>
              <p:nvPr/>
            </p:nvSpPr>
            <p:spPr>
              <a:xfrm>
                <a:off x="6116913" y="2338058"/>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dirty="0">
                    <a:latin typeface="Century Gothic" panose="020B0502020202020204" pitchFamily="34" charset="0"/>
                  </a:rPr>
                  <a:t>Discovery</a:t>
                </a:r>
              </a:p>
            </p:txBody>
          </p:sp>
          <p:grpSp>
            <p:nvGrpSpPr>
              <p:cNvPr id="156" name="Group 155">
                <a:extLst>
                  <a:ext uri="{FF2B5EF4-FFF2-40B4-BE49-F238E27FC236}">
                    <a16:creationId xmlns:a16="http://schemas.microsoft.com/office/drawing/2014/main" xmlns="" id="{A5DF677C-795C-414C-A676-E04E6D842C16}"/>
                  </a:ext>
                </a:extLst>
              </p:cNvPr>
              <p:cNvGrpSpPr/>
              <p:nvPr/>
            </p:nvGrpSpPr>
            <p:grpSpPr>
              <a:xfrm>
                <a:off x="6983963" y="2218734"/>
                <a:ext cx="331400" cy="238647"/>
                <a:chOff x="6186196" y="2263873"/>
                <a:chExt cx="331400" cy="238647"/>
              </a:xfrm>
            </p:grpSpPr>
            <p:sp>
              <p:nvSpPr>
                <p:cNvPr id="157" name="Triangle 44">
                  <a:extLst>
                    <a:ext uri="{FF2B5EF4-FFF2-40B4-BE49-F238E27FC236}">
                      <a16:creationId xmlns:a16="http://schemas.microsoft.com/office/drawing/2014/main" xmlns="" id="{7CF1E5D5-4079-214D-8C02-250D6AAC78E0}"/>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8" name="Straight Connector 157">
                  <a:extLst>
                    <a:ext uri="{FF2B5EF4-FFF2-40B4-BE49-F238E27FC236}">
                      <a16:creationId xmlns:a16="http://schemas.microsoft.com/office/drawing/2014/main" xmlns="" id="{D2160EE9-F0ED-9B45-9E7B-40064D7D8A1E}"/>
                    </a:ext>
                  </a:extLst>
                </p:cNvPr>
                <p:cNvCxnSpPr>
                  <a:cxnSpLocks/>
                </p:cNvCxnSpPr>
                <p:nvPr/>
              </p:nvCxnSpPr>
              <p:spPr>
                <a:xfrm>
                  <a:off x="6186196" y="2263873"/>
                  <a:ext cx="293914" cy="238647"/>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110" name="Rectangle 109">
              <a:extLst>
                <a:ext uri="{FF2B5EF4-FFF2-40B4-BE49-F238E27FC236}">
                  <a16:creationId xmlns:a16="http://schemas.microsoft.com/office/drawing/2014/main" xmlns="" id="{98CA5E82-7125-4B49-939D-7E482471EEB7}"/>
                </a:ext>
              </a:extLst>
            </p:cNvPr>
            <p:cNvSpPr/>
            <p:nvPr/>
          </p:nvSpPr>
          <p:spPr>
            <a:xfrm>
              <a:off x="5667738" y="3681183"/>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b="1" dirty="0">
                  <a:latin typeface="Century Gothic" panose="020B0502020202020204" pitchFamily="34" charset="0"/>
                </a:rPr>
                <a:t>Validated</a:t>
              </a:r>
            </a:p>
            <a:p>
              <a:pPr algn="ctr"/>
              <a:r>
                <a:rPr lang="en-US" sz="900" b="1" dirty="0">
                  <a:latin typeface="Century Gothic" panose="020B0502020202020204" pitchFamily="34" charset="0"/>
                </a:rPr>
                <a:t>Product</a:t>
              </a:r>
            </a:p>
            <a:p>
              <a:pPr algn="ctr"/>
              <a:r>
                <a:rPr lang="en-US" sz="900" b="1" dirty="0">
                  <a:latin typeface="Century Gothic" panose="020B0502020202020204" pitchFamily="34" charset="0"/>
                </a:rPr>
                <a:t>Backlog</a:t>
              </a:r>
            </a:p>
          </p:txBody>
        </p:sp>
        <p:sp>
          <p:nvSpPr>
            <p:cNvPr id="111" name="Rectangle 110">
              <a:extLst>
                <a:ext uri="{FF2B5EF4-FFF2-40B4-BE49-F238E27FC236}">
                  <a16:creationId xmlns:a16="http://schemas.microsoft.com/office/drawing/2014/main" xmlns="" id="{F336CAC1-FB2D-254D-964C-C5A454EA17F6}"/>
                </a:ext>
              </a:extLst>
            </p:cNvPr>
            <p:cNvSpPr/>
            <p:nvPr/>
          </p:nvSpPr>
          <p:spPr>
            <a:xfrm>
              <a:off x="2685411" y="1602121"/>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Standards</a:t>
              </a:r>
            </a:p>
          </p:txBody>
        </p:sp>
        <p:sp>
          <p:nvSpPr>
            <p:cNvPr id="112" name="Oval 111">
              <a:extLst>
                <a:ext uri="{FF2B5EF4-FFF2-40B4-BE49-F238E27FC236}">
                  <a16:creationId xmlns:a16="http://schemas.microsoft.com/office/drawing/2014/main" xmlns="" id="{FBD2E5C7-D84D-1444-8706-00B5860EBBED}"/>
                </a:ext>
              </a:extLst>
            </p:cNvPr>
            <p:cNvSpPr/>
            <p:nvPr/>
          </p:nvSpPr>
          <p:spPr>
            <a:xfrm>
              <a:off x="4305897" y="2352061"/>
              <a:ext cx="617573" cy="617572"/>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500" b="1" dirty="0">
                  <a:latin typeface="Century Gothic" panose="020B0502020202020204" pitchFamily="34" charset="0"/>
                </a:rPr>
                <a:t>Validate</a:t>
              </a:r>
            </a:p>
          </p:txBody>
        </p:sp>
        <p:sp>
          <p:nvSpPr>
            <p:cNvPr id="113" name="Triangle 50">
              <a:extLst>
                <a:ext uri="{FF2B5EF4-FFF2-40B4-BE49-F238E27FC236}">
                  <a16:creationId xmlns:a16="http://schemas.microsoft.com/office/drawing/2014/main" xmlns="" id="{D5101649-3D4C-CD46-A9CD-C7722D56638F}"/>
                </a:ext>
              </a:extLst>
            </p:cNvPr>
            <p:cNvSpPr/>
            <p:nvPr/>
          </p:nvSpPr>
          <p:spPr>
            <a:xfrm rot="17329629">
              <a:off x="4610132" y="2258468"/>
              <a:ext cx="147442" cy="19906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00"/>
            </a:p>
          </p:txBody>
        </p:sp>
        <p:sp>
          <p:nvSpPr>
            <p:cNvPr id="114" name="TextBox 51">
              <a:extLst>
                <a:ext uri="{FF2B5EF4-FFF2-40B4-BE49-F238E27FC236}">
                  <a16:creationId xmlns:a16="http://schemas.microsoft.com/office/drawing/2014/main" xmlns="" id="{725DCE10-E1D0-7B4C-B3F6-3D7B27204F7E}"/>
                </a:ext>
              </a:extLst>
            </p:cNvPr>
            <p:cNvSpPr txBox="1">
              <a:spLocks/>
            </p:cNvSpPr>
            <p:nvPr/>
          </p:nvSpPr>
          <p:spPr>
            <a:xfrm>
              <a:off x="2727870" y="2413825"/>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b="1" dirty="0">
                  <a:solidFill>
                    <a:schemeClr val="accent2"/>
                  </a:solidFill>
                  <a:latin typeface="Century Gothic" panose="020B0502020202020204" pitchFamily="34" charset="0"/>
                </a:rPr>
                <a:t>Story</a:t>
              </a:r>
            </a:p>
            <a:p>
              <a:pPr algn="ctr"/>
              <a:r>
                <a:rPr lang="en-US" sz="800" b="1" dirty="0">
                  <a:solidFill>
                    <a:schemeClr val="accent2"/>
                  </a:solidFill>
                  <a:latin typeface="Century Gothic" panose="020B0502020202020204" pitchFamily="34" charset="0"/>
                </a:rPr>
                <a:t>Map</a:t>
              </a:r>
              <a:endParaRPr lang="fr-CA" sz="800" b="1" dirty="0">
                <a:solidFill>
                  <a:schemeClr val="accent2"/>
                </a:solidFill>
                <a:latin typeface="Century Gothic" panose="020B0502020202020204" pitchFamily="34" charset="0"/>
              </a:endParaRPr>
            </a:p>
          </p:txBody>
        </p:sp>
        <p:sp>
          <p:nvSpPr>
            <p:cNvPr id="115" name="TextBox 52">
              <a:extLst>
                <a:ext uri="{FF2B5EF4-FFF2-40B4-BE49-F238E27FC236}">
                  <a16:creationId xmlns:a16="http://schemas.microsoft.com/office/drawing/2014/main" xmlns="" id="{01FB6A75-A8FA-8B46-AC13-07B8BC888F47}"/>
                </a:ext>
              </a:extLst>
            </p:cNvPr>
            <p:cNvSpPr txBox="1">
              <a:spLocks/>
            </p:cNvSpPr>
            <p:nvPr/>
          </p:nvSpPr>
          <p:spPr>
            <a:xfrm>
              <a:off x="4254390" y="3316515"/>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700" b="1" dirty="0">
                  <a:solidFill>
                    <a:schemeClr val="accent2"/>
                  </a:solidFill>
                  <a:latin typeface="Century Gothic" panose="020B0502020202020204" pitchFamily="34" charset="0"/>
                </a:rPr>
                <a:t>User</a:t>
              </a:r>
              <a:endParaRPr lang="fr-CA" sz="700" b="1" dirty="0">
                <a:solidFill>
                  <a:schemeClr val="accent2"/>
                </a:solidFill>
                <a:latin typeface="Century Gothic" panose="020B0502020202020204" pitchFamily="34" charset="0"/>
              </a:endParaRPr>
            </a:p>
            <a:p>
              <a:pPr algn="ctr"/>
              <a:r>
                <a:rPr lang="fr-CA" sz="700" b="1" dirty="0">
                  <a:solidFill>
                    <a:schemeClr val="accent2"/>
                  </a:solidFill>
                  <a:latin typeface="Century Gothic" panose="020B0502020202020204" pitchFamily="34" charset="0"/>
                </a:rPr>
                <a:t>Stories</a:t>
              </a:r>
              <a:endParaRPr lang="en-US" sz="700" b="1" dirty="0">
                <a:solidFill>
                  <a:schemeClr val="accent2"/>
                </a:solidFill>
                <a:latin typeface="Century Gothic" panose="020B0502020202020204" pitchFamily="34" charset="0"/>
              </a:endParaRPr>
            </a:p>
          </p:txBody>
        </p:sp>
        <p:sp>
          <p:nvSpPr>
            <p:cNvPr id="116" name="TextBox 53">
              <a:extLst>
                <a:ext uri="{FF2B5EF4-FFF2-40B4-BE49-F238E27FC236}">
                  <a16:creationId xmlns:a16="http://schemas.microsoft.com/office/drawing/2014/main" xmlns="" id="{18401123-C7DF-E948-931B-0A0118011A42}"/>
                </a:ext>
              </a:extLst>
            </p:cNvPr>
            <p:cNvSpPr txBox="1">
              <a:spLocks/>
            </p:cNvSpPr>
            <p:nvPr/>
          </p:nvSpPr>
          <p:spPr>
            <a:xfrm>
              <a:off x="2559451" y="363012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 b="1" dirty="0">
                  <a:solidFill>
                    <a:schemeClr val="accent2"/>
                  </a:solidFill>
                  <a:latin typeface="Century Gothic" panose="020B0502020202020204" pitchFamily="34" charset="0"/>
                </a:rPr>
                <a:t>Design</a:t>
              </a:r>
            </a:p>
          </p:txBody>
        </p:sp>
        <p:sp>
          <p:nvSpPr>
            <p:cNvPr id="117" name="TextBox 54">
              <a:extLst>
                <a:ext uri="{FF2B5EF4-FFF2-40B4-BE49-F238E27FC236}">
                  <a16:creationId xmlns:a16="http://schemas.microsoft.com/office/drawing/2014/main" xmlns="" id="{A7E23498-5869-9249-8628-9540848FEC1C}"/>
                </a:ext>
              </a:extLst>
            </p:cNvPr>
            <p:cNvSpPr txBox="1">
              <a:spLocks/>
            </p:cNvSpPr>
            <p:nvPr/>
          </p:nvSpPr>
          <p:spPr>
            <a:xfrm>
              <a:off x="4625143" y="4081468"/>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700" b="1" dirty="0">
                  <a:solidFill>
                    <a:schemeClr val="accent2"/>
                  </a:solidFill>
                  <a:latin typeface="Century Gothic" panose="020B0502020202020204" pitchFamily="34" charset="0"/>
                </a:rPr>
                <a:t>Define</a:t>
              </a:r>
            </a:p>
            <a:p>
              <a:pPr algn="ctr"/>
              <a:r>
                <a:rPr lang="en-CA" sz="700" b="1" dirty="0">
                  <a:solidFill>
                    <a:schemeClr val="accent2"/>
                  </a:solidFill>
                  <a:latin typeface="Century Gothic" panose="020B0502020202020204" pitchFamily="34" charset="0"/>
                </a:rPr>
                <a:t>MVR</a:t>
              </a:r>
              <a:endParaRPr lang="en-US" sz="700" b="1" dirty="0">
                <a:solidFill>
                  <a:schemeClr val="accent2"/>
                </a:solidFill>
                <a:latin typeface="Century Gothic" panose="020B0502020202020204" pitchFamily="34" charset="0"/>
              </a:endParaRPr>
            </a:p>
          </p:txBody>
        </p:sp>
        <p:cxnSp>
          <p:nvCxnSpPr>
            <p:cNvPr id="118" name="Straight Connector 117">
              <a:extLst>
                <a:ext uri="{FF2B5EF4-FFF2-40B4-BE49-F238E27FC236}">
                  <a16:creationId xmlns:a16="http://schemas.microsoft.com/office/drawing/2014/main" xmlns="" id="{8B6092C2-C61D-2846-A354-FAAD0AAE543D}"/>
                </a:ext>
              </a:extLst>
            </p:cNvPr>
            <p:cNvCxnSpPr>
              <a:cxnSpLocks/>
            </p:cNvCxnSpPr>
            <p:nvPr/>
          </p:nvCxnSpPr>
          <p:spPr>
            <a:xfrm>
              <a:off x="4556808" y="2302803"/>
              <a:ext cx="196388" cy="1813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xmlns="" id="{16622DCB-2363-3141-A43A-45BBD1F3F825}"/>
                </a:ext>
              </a:extLst>
            </p:cNvPr>
            <p:cNvSpPr>
              <a:spLocks noChangeAspect="1"/>
            </p:cNvSpPr>
            <p:nvPr/>
          </p:nvSpPr>
          <p:spPr>
            <a:xfrm>
              <a:off x="-1217582" y="2034863"/>
              <a:ext cx="2880000" cy="2880000"/>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u="none" strike="noStrike" kern="1200" cap="none" spc="0" normalizeH="0" baseline="0" noProof="0" dirty="0">
                <a:ln>
                  <a:noFill/>
                </a:ln>
                <a:solidFill>
                  <a:prstClr val="white"/>
                </a:solidFill>
                <a:effectLst/>
                <a:uLnTx/>
                <a:uFillTx/>
                <a:latin typeface="Century Gothic" panose="020B0502020202020204" pitchFamily="34" charset="0"/>
              </a:endParaRPr>
            </a:p>
          </p:txBody>
        </p:sp>
        <p:sp>
          <p:nvSpPr>
            <p:cNvPr id="120" name="Rectangle 119">
              <a:extLst>
                <a:ext uri="{FF2B5EF4-FFF2-40B4-BE49-F238E27FC236}">
                  <a16:creationId xmlns:a16="http://schemas.microsoft.com/office/drawing/2014/main" xmlns="" id="{6BE7B9CE-1E12-A140-829D-A0077E197AAA}"/>
                </a:ext>
              </a:extLst>
            </p:cNvPr>
            <p:cNvSpPr/>
            <p:nvPr/>
          </p:nvSpPr>
          <p:spPr>
            <a:xfrm>
              <a:off x="1662418" y="2034863"/>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400">
                <a:latin typeface="Century Gothic" panose="020B0502020202020204" pitchFamily="34" charset="0"/>
              </a:endParaRPr>
            </a:p>
          </p:txBody>
        </p:sp>
        <p:sp>
          <p:nvSpPr>
            <p:cNvPr id="121" name="Rectangle 120">
              <a:extLst>
                <a:ext uri="{FF2B5EF4-FFF2-40B4-BE49-F238E27FC236}">
                  <a16:creationId xmlns:a16="http://schemas.microsoft.com/office/drawing/2014/main" xmlns="" id="{F4CF96B4-111D-3C47-8352-D8D7C36649E8}"/>
                </a:ext>
              </a:extLst>
            </p:cNvPr>
            <p:cNvSpPr/>
            <p:nvPr/>
          </p:nvSpPr>
          <p:spPr>
            <a:xfrm>
              <a:off x="1376631" y="3684251"/>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800" b="1" dirty="0">
                  <a:latin typeface="Century Gothic" panose="020B0502020202020204" pitchFamily="34" charset="0"/>
                </a:rPr>
                <a:t>Opportunity</a:t>
              </a:r>
            </a:p>
            <a:p>
              <a:pPr algn="ctr"/>
              <a:r>
                <a:rPr lang="en-US" sz="800" b="1" dirty="0">
                  <a:latin typeface="Century Gothic" panose="020B0502020202020204" pitchFamily="34" charset="0"/>
                </a:rPr>
                <a:t>Canvas</a:t>
              </a:r>
            </a:p>
          </p:txBody>
        </p:sp>
        <p:sp>
          <p:nvSpPr>
            <p:cNvPr id="122" name="Rectangle 121">
              <a:extLst>
                <a:ext uri="{FF2B5EF4-FFF2-40B4-BE49-F238E27FC236}">
                  <a16:creationId xmlns:a16="http://schemas.microsoft.com/office/drawing/2014/main" xmlns="" id="{3A0815A9-D21D-8F46-AE9E-D3C2018F36DE}"/>
                </a:ext>
              </a:extLst>
            </p:cNvPr>
            <p:cNvSpPr/>
            <p:nvPr/>
          </p:nvSpPr>
          <p:spPr>
            <a:xfrm>
              <a:off x="-2130000" y="2227806"/>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Standards</a:t>
              </a:r>
            </a:p>
          </p:txBody>
        </p:sp>
        <p:grpSp>
          <p:nvGrpSpPr>
            <p:cNvPr id="123" name="Group 122">
              <a:extLst>
                <a:ext uri="{FF2B5EF4-FFF2-40B4-BE49-F238E27FC236}">
                  <a16:creationId xmlns:a16="http://schemas.microsoft.com/office/drawing/2014/main" xmlns="" id="{C63FC0F2-D6C3-2140-9E8A-51E898B6CA3D}"/>
                </a:ext>
              </a:extLst>
            </p:cNvPr>
            <p:cNvGrpSpPr/>
            <p:nvPr/>
          </p:nvGrpSpPr>
          <p:grpSpPr>
            <a:xfrm>
              <a:off x="-737771" y="2466397"/>
              <a:ext cx="1844178" cy="1930555"/>
              <a:chOff x="5221367" y="2263873"/>
              <a:chExt cx="1844178" cy="1930555"/>
            </a:xfrm>
          </p:grpSpPr>
          <p:sp>
            <p:nvSpPr>
              <p:cNvPr id="151" name="Oval 150">
                <a:extLst>
                  <a:ext uri="{FF2B5EF4-FFF2-40B4-BE49-F238E27FC236}">
                    <a16:creationId xmlns:a16="http://schemas.microsoft.com/office/drawing/2014/main" xmlns="" id="{64380100-3ABB-FF49-9580-1D8008AB3EA6}"/>
                  </a:ext>
                </a:extLst>
              </p:cNvPr>
              <p:cNvSpPr/>
              <p:nvPr/>
            </p:nvSpPr>
            <p:spPr>
              <a:xfrm>
                <a:off x="5221367" y="2350250"/>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b="1" dirty="0">
                    <a:latin typeface="Century Gothic" panose="020B0502020202020204" pitchFamily="34" charset="0"/>
                  </a:rPr>
                  <a:t>Ideation</a:t>
                </a:r>
              </a:p>
            </p:txBody>
          </p:sp>
          <p:grpSp>
            <p:nvGrpSpPr>
              <p:cNvPr id="152" name="Group 151">
                <a:extLst>
                  <a:ext uri="{FF2B5EF4-FFF2-40B4-BE49-F238E27FC236}">
                    <a16:creationId xmlns:a16="http://schemas.microsoft.com/office/drawing/2014/main" xmlns="" id="{1E800F4F-993A-9F46-A51F-034D603630E8}"/>
                  </a:ext>
                </a:extLst>
              </p:cNvPr>
              <p:cNvGrpSpPr/>
              <p:nvPr/>
            </p:nvGrpSpPr>
            <p:grpSpPr>
              <a:xfrm>
                <a:off x="6186196" y="2263873"/>
                <a:ext cx="331400" cy="238647"/>
                <a:chOff x="6186196" y="2263873"/>
                <a:chExt cx="331400" cy="238647"/>
              </a:xfrm>
            </p:grpSpPr>
            <p:sp>
              <p:nvSpPr>
                <p:cNvPr id="153" name="Triangle 9">
                  <a:extLst>
                    <a:ext uri="{FF2B5EF4-FFF2-40B4-BE49-F238E27FC236}">
                      <a16:creationId xmlns:a16="http://schemas.microsoft.com/office/drawing/2014/main" xmlns="" id="{FD38B125-0072-6F44-9312-F84D12BFBF99}"/>
                    </a:ext>
                  </a:extLst>
                </p:cNvPr>
                <p:cNvSpPr/>
                <p:nvPr/>
              </p:nvSpPr>
              <p:spPr>
                <a:xfrm rot="17329629">
                  <a:off x="6304550" y="2243663"/>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4" name="Straight Connector 153">
                  <a:extLst>
                    <a:ext uri="{FF2B5EF4-FFF2-40B4-BE49-F238E27FC236}">
                      <a16:creationId xmlns:a16="http://schemas.microsoft.com/office/drawing/2014/main" xmlns="" id="{A5B6B0CF-7C08-A343-84DD-5D5C79523631}"/>
                    </a:ext>
                  </a:extLst>
                </p:cNvPr>
                <p:cNvCxnSpPr>
                  <a:cxnSpLocks/>
                </p:cNvCxnSpPr>
                <p:nvPr/>
              </p:nvCxnSpPr>
              <p:spPr>
                <a:xfrm>
                  <a:off x="6186196" y="2263873"/>
                  <a:ext cx="293914" cy="238647"/>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24" name="Rectangle 123">
              <a:extLst>
                <a:ext uri="{FF2B5EF4-FFF2-40B4-BE49-F238E27FC236}">
                  <a16:creationId xmlns:a16="http://schemas.microsoft.com/office/drawing/2014/main" xmlns="" id="{6BAD157F-6C4E-8548-B673-1FCA5CFA7A8E}"/>
                </a:ext>
              </a:extLst>
            </p:cNvPr>
            <p:cNvSpPr/>
            <p:nvPr/>
          </p:nvSpPr>
          <p:spPr>
            <a:xfrm>
              <a:off x="-732400" y="1579549"/>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Success</a:t>
              </a:r>
            </a:p>
            <a:p>
              <a:pPr algn="ctr"/>
              <a:r>
                <a:rPr lang="en-US" sz="1200" dirty="0">
                  <a:latin typeface="Century Gothic" panose="020B0502020202020204" pitchFamily="34" charset="0"/>
                </a:rPr>
                <a:t>Stories</a:t>
              </a:r>
            </a:p>
          </p:txBody>
        </p:sp>
        <p:sp>
          <p:nvSpPr>
            <p:cNvPr id="125" name="TextBox 12">
              <a:extLst>
                <a:ext uri="{FF2B5EF4-FFF2-40B4-BE49-F238E27FC236}">
                  <a16:creationId xmlns:a16="http://schemas.microsoft.com/office/drawing/2014/main" xmlns="" id="{5A55B622-AFBA-994D-A3FF-A4C7848376B4}"/>
                </a:ext>
              </a:extLst>
            </p:cNvPr>
            <p:cNvSpPr txBox="1">
              <a:spLocks/>
            </p:cNvSpPr>
            <p:nvPr/>
          </p:nvSpPr>
          <p:spPr>
            <a:xfrm>
              <a:off x="-680572" y="2479044"/>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 b="1" dirty="0">
                  <a:solidFill>
                    <a:schemeClr val="accent1"/>
                  </a:solidFill>
                  <a:latin typeface="Century Gothic" panose="020B0502020202020204" pitchFamily="34" charset="0"/>
                </a:rPr>
                <a:t>Identify</a:t>
              </a:r>
            </a:p>
            <a:p>
              <a:pPr algn="ctr"/>
              <a:r>
                <a:rPr lang="en-US" sz="600" b="1" dirty="0">
                  <a:solidFill>
                    <a:schemeClr val="accent1"/>
                  </a:solidFill>
                  <a:latin typeface="Century Gothic" panose="020B0502020202020204" pitchFamily="34" charset="0"/>
                </a:rPr>
                <a:t>Users</a:t>
              </a:r>
              <a:endParaRPr lang="fr-CA" sz="600" b="1" dirty="0">
                <a:solidFill>
                  <a:schemeClr val="accent1"/>
                </a:solidFill>
                <a:latin typeface="Century Gothic" panose="020B0502020202020204" pitchFamily="34" charset="0"/>
              </a:endParaRPr>
            </a:p>
          </p:txBody>
        </p:sp>
        <p:sp>
          <p:nvSpPr>
            <p:cNvPr id="126" name="TextBox 13">
              <a:extLst>
                <a:ext uri="{FF2B5EF4-FFF2-40B4-BE49-F238E27FC236}">
                  <a16:creationId xmlns:a16="http://schemas.microsoft.com/office/drawing/2014/main" xmlns="" id="{5638E8AA-7699-7D4E-A4EE-40B2B6259133}"/>
                </a:ext>
              </a:extLst>
            </p:cNvPr>
            <p:cNvSpPr txBox="1">
              <a:spLocks/>
            </p:cNvSpPr>
            <p:nvPr/>
          </p:nvSpPr>
          <p:spPr>
            <a:xfrm>
              <a:off x="-854627" y="3716488"/>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 b="1" dirty="0">
                  <a:solidFill>
                    <a:schemeClr val="accent1"/>
                  </a:solidFill>
                  <a:latin typeface="Century Gothic" panose="020B0502020202020204" pitchFamily="34" charset="0"/>
                </a:rPr>
                <a:t>Success</a:t>
              </a:r>
              <a:br>
                <a:rPr lang="en-US" sz="600" b="1" dirty="0">
                  <a:solidFill>
                    <a:schemeClr val="accent1"/>
                  </a:solidFill>
                  <a:latin typeface="Century Gothic" panose="020B0502020202020204" pitchFamily="34" charset="0"/>
                </a:rPr>
              </a:br>
              <a:r>
                <a:rPr lang="en-US" sz="600" b="1" dirty="0">
                  <a:solidFill>
                    <a:schemeClr val="accent1"/>
                  </a:solidFill>
                  <a:latin typeface="Century Gothic" panose="020B0502020202020204" pitchFamily="34" charset="0"/>
                </a:rPr>
                <a:t>Measures</a:t>
              </a:r>
              <a:endParaRPr lang="fr-CA" sz="600" b="1" dirty="0">
                <a:solidFill>
                  <a:schemeClr val="accent1"/>
                </a:solidFill>
                <a:latin typeface="Century Gothic" panose="020B0502020202020204" pitchFamily="34" charset="0"/>
              </a:endParaRPr>
            </a:p>
          </p:txBody>
        </p:sp>
        <p:sp>
          <p:nvSpPr>
            <p:cNvPr id="127" name="TextBox 14">
              <a:extLst>
                <a:ext uri="{FF2B5EF4-FFF2-40B4-BE49-F238E27FC236}">
                  <a16:creationId xmlns:a16="http://schemas.microsoft.com/office/drawing/2014/main" xmlns="" id="{8D6716AC-2C63-2146-851C-14DABB2F29A1}"/>
                </a:ext>
              </a:extLst>
            </p:cNvPr>
            <p:cNvSpPr txBox="1">
              <a:spLocks/>
            </p:cNvSpPr>
            <p:nvPr/>
          </p:nvSpPr>
          <p:spPr>
            <a:xfrm>
              <a:off x="747274" y="3580672"/>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00" b="1" dirty="0">
                  <a:solidFill>
                    <a:schemeClr val="accent1"/>
                  </a:solidFill>
                  <a:latin typeface="Century Gothic" panose="020B0502020202020204" pitchFamily="34" charset="0"/>
                </a:rPr>
                <a:t>Product</a:t>
              </a:r>
              <a:r>
                <a:rPr lang="en-US" sz="600" b="1" dirty="0">
                  <a:solidFill>
                    <a:schemeClr val="accent1"/>
                  </a:solidFill>
                  <a:latin typeface="Century Gothic" panose="020B0502020202020204" pitchFamily="34" charset="0"/>
                </a:rPr>
                <a:t> Vision</a:t>
              </a:r>
              <a:endParaRPr lang="fr-CA" sz="600" b="1" dirty="0">
                <a:solidFill>
                  <a:schemeClr val="accent1"/>
                </a:solidFill>
                <a:latin typeface="Century Gothic" panose="020B0502020202020204" pitchFamily="34" charset="0"/>
              </a:endParaRPr>
            </a:p>
          </p:txBody>
        </p:sp>
        <p:grpSp>
          <p:nvGrpSpPr>
            <p:cNvPr id="128" name="Group 127">
              <a:extLst>
                <a:ext uri="{FF2B5EF4-FFF2-40B4-BE49-F238E27FC236}">
                  <a16:creationId xmlns:a16="http://schemas.microsoft.com/office/drawing/2014/main" xmlns="" id="{C92CCB4A-9F72-544E-9C9E-D33627523BF1}"/>
                </a:ext>
              </a:extLst>
            </p:cNvPr>
            <p:cNvGrpSpPr/>
            <p:nvPr/>
          </p:nvGrpSpPr>
          <p:grpSpPr>
            <a:xfrm>
              <a:off x="920284" y="2116935"/>
              <a:ext cx="617573" cy="685355"/>
              <a:chOff x="5221367" y="2147839"/>
              <a:chExt cx="1844178" cy="2046589"/>
            </a:xfrm>
          </p:grpSpPr>
          <p:sp>
            <p:nvSpPr>
              <p:cNvPr id="147" name="Oval 146">
                <a:extLst>
                  <a:ext uri="{FF2B5EF4-FFF2-40B4-BE49-F238E27FC236}">
                    <a16:creationId xmlns:a16="http://schemas.microsoft.com/office/drawing/2014/main" xmlns="" id="{7961482A-F73E-FA45-8EBB-EE4415CE90F5}"/>
                  </a:ext>
                </a:extLst>
              </p:cNvPr>
              <p:cNvSpPr/>
              <p:nvPr/>
            </p:nvSpPr>
            <p:spPr>
              <a:xfrm>
                <a:off x="5221367" y="2350250"/>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500" b="1" dirty="0">
                    <a:latin typeface="Century Gothic" panose="020B0502020202020204" pitchFamily="34" charset="0"/>
                  </a:rPr>
                  <a:t>Validate</a:t>
                </a:r>
              </a:p>
            </p:txBody>
          </p:sp>
          <p:grpSp>
            <p:nvGrpSpPr>
              <p:cNvPr id="148" name="Group 147">
                <a:extLst>
                  <a:ext uri="{FF2B5EF4-FFF2-40B4-BE49-F238E27FC236}">
                    <a16:creationId xmlns:a16="http://schemas.microsoft.com/office/drawing/2014/main" xmlns="" id="{4ED96BC1-1DCC-9A47-A069-3DF2DDB10108}"/>
                  </a:ext>
                </a:extLst>
              </p:cNvPr>
              <p:cNvGrpSpPr/>
              <p:nvPr/>
            </p:nvGrpSpPr>
            <p:grpSpPr>
              <a:xfrm>
                <a:off x="5997649" y="2147839"/>
                <a:ext cx="649576" cy="601882"/>
                <a:chOff x="5997649" y="2147839"/>
                <a:chExt cx="649576" cy="601882"/>
              </a:xfrm>
            </p:grpSpPr>
            <p:sp>
              <p:nvSpPr>
                <p:cNvPr id="149" name="Triangle 18">
                  <a:extLst>
                    <a:ext uri="{FF2B5EF4-FFF2-40B4-BE49-F238E27FC236}">
                      <a16:creationId xmlns:a16="http://schemas.microsoft.com/office/drawing/2014/main" xmlns="" id="{1181B77D-B425-C34D-8130-7EAC63E4C540}"/>
                    </a:ext>
                  </a:extLst>
                </p:cNvPr>
                <p:cNvSpPr/>
                <p:nvPr/>
              </p:nvSpPr>
              <p:spPr>
                <a:xfrm rot="17329629">
                  <a:off x="6129865" y="2070767"/>
                  <a:ext cx="440287" cy="59443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00"/>
                </a:p>
              </p:txBody>
            </p:sp>
            <p:cxnSp>
              <p:nvCxnSpPr>
                <p:cNvPr id="150" name="Straight Connector 149">
                  <a:extLst>
                    <a:ext uri="{FF2B5EF4-FFF2-40B4-BE49-F238E27FC236}">
                      <a16:creationId xmlns:a16="http://schemas.microsoft.com/office/drawing/2014/main" xmlns="" id="{01CF334C-6159-9848-8CE9-A6D16BFBF4B3}"/>
                    </a:ext>
                  </a:extLst>
                </p:cNvPr>
                <p:cNvCxnSpPr>
                  <a:cxnSpLocks/>
                </p:cNvCxnSpPr>
                <p:nvPr/>
              </p:nvCxnSpPr>
              <p:spPr>
                <a:xfrm>
                  <a:off x="5997649" y="2208121"/>
                  <a:ext cx="586448" cy="541600"/>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29" name="Rectangle 128">
              <a:extLst>
                <a:ext uri="{FF2B5EF4-FFF2-40B4-BE49-F238E27FC236}">
                  <a16:creationId xmlns:a16="http://schemas.microsoft.com/office/drawing/2014/main" xmlns="" id="{923D3257-F21D-D142-A28F-F57467CDFD1C}"/>
                </a:ext>
              </a:extLst>
            </p:cNvPr>
            <p:cNvSpPr/>
            <p:nvPr/>
          </p:nvSpPr>
          <p:spPr>
            <a:xfrm>
              <a:off x="10245016" y="2034167"/>
              <a:ext cx="517911"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30" name="Group 129">
              <a:extLst>
                <a:ext uri="{FF2B5EF4-FFF2-40B4-BE49-F238E27FC236}">
                  <a16:creationId xmlns:a16="http://schemas.microsoft.com/office/drawing/2014/main" xmlns="" id="{21A6033F-2B5D-DA44-9FD0-D35F2C6A9264}"/>
                </a:ext>
              </a:extLst>
            </p:cNvPr>
            <p:cNvGrpSpPr/>
            <p:nvPr/>
          </p:nvGrpSpPr>
          <p:grpSpPr>
            <a:xfrm>
              <a:off x="7656883" y="2415663"/>
              <a:ext cx="1844178" cy="1963502"/>
              <a:chOff x="5289484" y="2218734"/>
              <a:chExt cx="1844178" cy="1963502"/>
            </a:xfrm>
          </p:grpSpPr>
          <p:sp>
            <p:nvSpPr>
              <p:cNvPr id="143" name="Oval 142">
                <a:extLst>
                  <a:ext uri="{FF2B5EF4-FFF2-40B4-BE49-F238E27FC236}">
                    <a16:creationId xmlns:a16="http://schemas.microsoft.com/office/drawing/2014/main" xmlns="" id="{7AE43528-5084-DE4C-8250-77B2A9D02F09}"/>
                  </a:ext>
                </a:extLst>
              </p:cNvPr>
              <p:cNvSpPr/>
              <p:nvPr/>
            </p:nvSpPr>
            <p:spPr>
              <a:xfrm>
                <a:off x="5289484" y="2338058"/>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b="1" dirty="0">
                    <a:latin typeface="Century Gothic" panose="020B0502020202020204" pitchFamily="34" charset="0"/>
                  </a:rPr>
                  <a:t>Delivery</a:t>
                </a:r>
              </a:p>
            </p:txBody>
          </p:sp>
          <p:grpSp>
            <p:nvGrpSpPr>
              <p:cNvPr id="144" name="Group 143">
                <a:extLst>
                  <a:ext uri="{FF2B5EF4-FFF2-40B4-BE49-F238E27FC236}">
                    <a16:creationId xmlns:a16="http://schemas.microsoft.com/office/drawing/2014/main" xmlns="" id="{4F52AAD4-C289-134A-9BCD-E108511510EA}"/>
                  </a:ext>
                </a:extLst>
              </p:cNvPr>
              <p:cNvGrpSpPr/>
              <p:nvPr/>
            </p:nvGrpSpPr>
            <p:grpSpPr>
              <a:xfrm>
                <a:off x="6176081" y="2218734"/>
                <a:ext cx="331400" cy="238647"/>
                <a:chOff x="6186196" y="2263873"/>
                <a:chExt cx="331400" cy="238647"/>
              </a:xfrm>
            </p:grpSpPr>
            <p:sp>
              <p:nvSpPr>
                <p:cNvPr id="145" name="Triangle 61">
                  <a:extLst>
                    <a:ext uri="{FF2B5EF4-FFF2-40B4-BE49-F238E27FC236}">
                      <a16:creationId xmlns:a16="http://schemas.microsoft.com/office/drawing/2014/main" xmlns="" id="{3306271D-9ABF-A045-9CD2-1CD8D75C2B82}"/>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6" name="Straight Connector 145">
                  <a:extLst>
                    <a:ext uri="{FF2B5EF4-FFF2-40B4-BE49-F238E27FC236}">
                      <a16:creationId xmlns:a16="http://schemas.microsoft.com/office/drawing/2014/main" xmlns="" id="{2AEF0F4E-309F-C748-B6DA-3D354A033E2E}"/>
                    </a:ext>
                  </a:extLst>
                </p:cNvPr>
                <p:cNvCxnSpPr>
                  <a:cxnSpLocks/>
                </p:cNvCxnSpPr>
                <p:nvPr/>
              </p:nvCxnSpPr>
              <p:spPr>
                <a:xfrm>
                  <a:off x="6186196" y="2263873"/>
                  <a:ext cx="293914" cy="238647"/>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grpSp>
        <p:sp>
          <p:nvSpPr>
            <p:cNvPr id="131" name="Rectangle 130">
              <a:extLst>
                <a:ext uri="{FF2B5EF4-FFF2-40B4-BE49-F238E27FC236}">
                  <a16:creationId xmlns:a16="http://schemas.microsoft.com/office/drawing/2014/main" xmlns="" id="{033E6073-BB4F-5943-8598-9E16A1DEBB59}"/>
                </a:ext>
              </a:extLst>
            </p:cNvPr>
            <p:cNvSpPr/>
            <p:nvPr/>
          </p:nvSpPr>
          <p:spPr>
            <a:xfrm>
              <a:off x="9979232" y="3664615"/>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b="1" dirty="0">
                  <a:latin typeface="Century Gothic" panose="020B0502020202020204" pitchFamily="34" charset="0"/>
                </a:rPr>
                <a:t>Accepted</a:t>
              </a:r>
            </a:p>
            <a:p>
              <a:pPr algn="ctr"/>
              <a:r>
                <a:rPr lang="en-US" sz="900" b="1" dirty="0">
                  <a:latin typeface="Century Gothic" panose="020B0502020202020204" pitchFamily="34" charset="0"/>
                </a:rPr>
                <a:t>Product </a:t>
              </a:r>
            </a:p>
            <a:p>
              <a:pPr algn="ctr"/>
              <a:r>
                <a:rPr lang="en-US" sz="900" b="1" dirty="0">
                  <a:latin typeface="Century Gothic" panose="020B0502020202020204" pitchFamily="34" charset="0"/>
                </a:rPr>
                <a:t>Increment</a:t>
              </a:r>
            </a:p>
          </p:txBody>
        </p:sp>
        <p:sp>
          <p:nvSpPr>
            <p:cNvPr id="132" name="Rectangle 131">
              <a:extLst>
                <a:ext uri="{FF2B5EF4-FFF2-40B4-BE49-F238E27FC236}">
                  <a16:creationId xmlns:a16="http://schemas.microsoft.com/office/drawing/2014/main" xmlns="" id="{0CCFAF2C-3672-CE4C-91BA-0C95C6997D04}"/>
                </a:ext>
              </a:extLst>
            </p:cNvPr>
            <p:cNvSpPr/>
            <p:nvPr/>
          </p:nvSpPr>
          <p:spPr>
            <a:xfrm>
              <a:off x="6962973" y="4684563"/>
              <a:ext cx="1291472" cy="59388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latin typeface="Century Gothic" panose="020B0502020202020204" pitchFamily="34" charset="0"/>
                </a:rPr>
                <a:t>Standards</a:t>
              </a:r>
            </a:p>
          </p:txBody>
        </p:sp>
        <p:sp>
          <p:nvSpPr>
            <p:cNvPr id="133" name="Oval 132">
              <a:extLst>
                <a:ext uri="{FF2B5EF4-FFF2-40B4-BE49-F238E27FC236}">
                  <a16:creationId xmlns:a16="http://schemas.microsoft.com/office/drawing/2014/main" xmlns="" id="{3A4D9A46-62E3-8147-9EAE-BC1807C5693B}"/>
                </a:ext>
              </a:extLst>
            </p:cNvPr>
            <p:cNvSpPr/>
            <p:nvPr/>
          </p:nvSpPr>
          <p:spPr>
            <a:xfrm>
              <a:off x="9216245" y="2345524"/>
              <a:ext cx="617573" cy="617572"/>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500" b="1" dirty="0">
                  <a:latin typeface="Century Gothic" panose="020B0502020202020204" pitchFamily="34" charset="0"/>
                </a:rPr>
                <a:t>Validate </a:t>
              </a:r>
            </a:p>
          </p:txBody>
        </p:sp>
        <p:sp>
          <p:nvSpPr>
            <p:cNvPr id="134" name="Triangle 68">
              <a:extLst>
                <a:ext uri="{FF2B5EF4-FFF2-40B4-BE49-F238E27FC236}">
                  <a16:creationId xmlns:a16="http://schemas.microsoft.com/office/drawing/2014/main" xmlns="" id="{92420635-C8B3-1343-AB23-6296D41D6AD1}"/>
                </a:ext>
              </a:extLst>
            </p:cNvPr>
            <p:cNvSpPr/>
            <p:nvPr/>
          </p:nvSpPr>
          <p:spPr>
            <a:xfrm rot="17329629">
              <a:off x="9520480" y="2251931"/>
              <a:ext cx="147442" cy="19906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00"/>
            </a:p>
          </p:txBody>
        </p:sp>
        <p:sp>
          <p:nvSpPr>
            <p:cNvPr id="135" name="TextBox 69">
              <a:extLst>
                <a:ext uri="{FF2B5EF4-FFF2-40B4-BE49-F238E27FC236}">
                  <a16:creationId xmlns:a16="http://schemas.microsoft.com/office/drawing/2014/main" xmlns="" id="{4E571AC2-800A-C24A-AEDB-C47993FA801E}"/>
                </a:ext>
              </a:extLst>
            </p:cNvPr>
            <p:cNvSpPr txBox="1">
              <a:spLocks/>
            </p:cNvSpPr>
            <p:nvPr/>
          </p:nvSpPr>
          <p:spPr>
            <a:xfrm>
              <a:off x="7641981" y="2534986"/>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fr-CA" sz="600" b="1" dirty="0">
                  <a:solidFill>
                    <a:schemeClr val="accent6"/>
                  </a:solidFill>
                  <a:latin typeface="Century Gothic" panose="020B0502020202020204" pitchFamily="34" charset="0"/>
                </a:rPr>
                <a:t>Design</a:t>
              </a:r>
            </a:p>
          </p:txBody>
        </p:sp>
        <p:sp>
          <p:nvSpPr>
            <p:cNvPr id="136" name="TextBox 70">
              <a:extLst>
                <a:ext uri="{FF2B5EF4-FFF2-40B4-BE49-F238E27FC236}">
                  <a16:creationId xmlns:a16="http://schemas.microsoft.com/office/drawing/2014/main" xmlns="" id="{08389E14-571E-E24D-B9E2-D9526018D8EB}"/>
                </a:ext>
              </a:extLst>
            </p:cNvPr>
            <p:cNvSpPr txBox="1">
              <a:spLocks/>
            </p:cNvSpPr>
            <p:nvPr/>
          </p:nvSpPr>
          <p:spPr>
            <a:xfrm>
              <a:off x="7546061" y="3761404"/>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900" b="1" dirty="0">
                  <a:solidFill>
                    <a:schemeClr val="accent6"/>
                  </a:solidFill>
                  <a:latin typeface="Century Gothic" panose="020B0502020202020204" pitchFamily="34" charset="0"/>
                </a:rPr>
                <a:t>Build</a:t>
              </a:r>
              <a:endParaRPr lang="en-US" sz="900" b="1" dirty="0">
                <a:solidFill>
                  <a:schemeClr val="accent6"/>
                </a:solidFill>
                <a:latin typeface="Century Gothic" panose="020B0502020202020204" pitchFamily="34" charset="0"/>
              </a:endParaRPr>
            </a:p>
          </p:txBody>
        </p:sp>
        <p:sp>
          <p:nvSpPr>
            <p:cNvPr id="137" name="TextBox 71">
              <a:extLst>
                <a:ext uri="{FF2B5EF4-FFF2-40B4-BE49-F238E27FC236}">
                  <a16:creationId xmlns:a16="http://schemas.microsoft.com/office/drawing/2014/main" xmlns="" id="{3B1B732D-9F43-C947-A50F-C5BE4985B23F}"/>
                </a:ext>
              </a:extLst>
            </p:cNvPr>
            <p:cNvSpPr txBox="1">
              <a:spLocks/>
            </p:cNvSpPr>
            <p:nvPr/>
          </p:nvSpPr>
          <p:spPr>
            <a:xfrm>
              <a:off x="9224539" y="3274453"/>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900" b="1" dirty="0">
                  <a:solidFill>
                    <a:schemeClr val="accent6"/>
                  </a:solidFill>
                  <a:latin typeface="Century Gothic" panose="020B0502020202020204" pitchFamily="34" charset="0"/>
                </a:rPr>
                <a:t>Test</a:t>
              </a:r>
              <a:endParaRPr lang="fr-CA" sz="900" b="1" dirty="0">
                <a:solidFill>
                  <a:schemeClr val="accent6"/>
                </a:solidFill>
                <a:latin typeface="Century Gothic" panose="020B0502020202020204" pitchFamily="34" charset="0"/>
              </a:endParaRPr>
            </a:p>
          </p:txBody>
        </p:sp>
        <p:cxnSp>
          <p:nvCxnSpPr>
            <p:cNvPr id="138" name="Straight Connector 137">
              <a:extLst>
                <a:ext uri="{FF2B5EF4-FFF2-40B4-BE49-F238E27FC236}">
                  <a16:creationId xmlns:a16="http://schemas.microsoft.com/office/drawing/2014/main" xmlns="" id="{1F3F6FF7-43EE-D542-9570-DBA3F5165C81}"/>
                </a:ext>
              </a:extLst>
            </p:cNvPr>
            <p:cNvCxnSpPr>
              <a:cxnSpLocks/>
            </p:cNvCxnSpPr>
            <p:nvPr/>
          </p:nvCxnSpPr>
          <p:spPr>
            <a:xfrm>
              <a:off x="9465201" y="2286278"/>
              <a:ext cx="196388" cy="181369"/>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39" name="Rectangle 138">
              <a:extLst>
                <a:ext uri="{FF2B5EF4-FFF2-40B4-BE49-F238E27FC236}">
                  <a16:creationId xmlns:a16="http://schemas.microsoft.com/office/drawing/2014/main" xmlns="" id="{8D7B9C64-FF7A-D144-9296-C9D524B9EAAC}"/>
                </a:ext>
              </a:extLst>
            </p:cNvPr>
            <p:cNvSpPr/>
            <p:nvPr/>
          </p:nvSpPr>
          <p:spPr>
            <a:xfrm>
              <a:off x="5068874" y="2904195"/>
              <a:ext cx="2287215" cy="591431"/>
            </a:xfrm>
            <a:prstGeom prst="rect">
              <a:avLst/>
            </a:prstGeom>
            <a:solidFill>
              <a:srgbClr val="8113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dirty="0">
                  <a:latin typeface="Century Gothic" panose="020B0502020202020204" pitchFamily="34" charset="0"/>
                </a:rPr>
                <a:t>Develop Standards</a:t>
              </a:r>
            </a:p>
          </p:txBody>
        </p:sp>
        <p:sp>
          <p:nvSpPr>
            <p:cNvPr id="140" name="Triangle 86">
              <a:extLst>
                <a:ext uri="{FF2B5EF4-FFF2-40B4-BE49-F238E27FC236}">
                  <a16:creationId xmlns:a16="http://schemas.microsoft.com/office/drawing/2014/main" xmlns="" id="{AEE7C209-C93B-604A-8F11-B02C86F920AC}"/>
                </a:ext>
              </a:extLst>
            </p:cNvPr>
            <p:cNvSpPr/>
            <p:nvPr/>
          </p:nvSpPr>
          <p:spPr>
            <a:xfrm rot="5400000">
              <a:off x="1787300" y="2388482"/>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1" name="Triangle 87">
              <a:extLst>
                <a:ext uri="{FF2B5EF4-FFF2-40B4-BE49-F238E27FC236}">
                  <a16:creationId xmlns:a16="http://schemas.microsoft.com/office/drawing/2014/main" xmlns="" id="{F014FB9F-1889-7A48-9626-9AAC37FE7EB5}"/>
                </a:ext>
              </a:extLst>
            </p:cNvPr>
            <p:cNvSpPr/>
            <p:nvPr/>
          </p:nvSpPr>
          <p:spPr>
            <a:xfrm rot="5400000">
              <a:off x="6073798" y="2388482"/>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2" name="Triangle 88">
              <a:extLst>
                <a:ext uri="{FF2B5EF4-FFF2-40B4-BE49-F238E27FC236}">
                  <a16:creationId xmlns:a16="http://schemas.microsoft.com/office/drawing/2014/main" xmlns="" id="{27455506-8329-3142-B1E7-058CF2DEDA40}"/>
                </a:ext>
              </a:extLst>
            </p:cNvPr>
            <p:cNvSpPr/>
            <p:nvPr/>
          </p:nvSpPr>
          <p:spPr>
            <a:xfrm rot="5400000">
              <a:off x="10359840" y="2388482"/>
              <a:ext cx="329276" cy="28385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70" name="Group 69"/>
          <p:cNvGrpSpPr/>
          <p:nvPr/>
        </p:nvGrpSpPr>
        <p:grpSpPr>
          <a:xfrm>
            <a:off x="4535625" y="4273600"/>
            <a:ext cx="3220697" cy="1866262"/>
            <a:chOff x="697685" y="1833801"/>
            <a:chExt cx="4970153" cy="2880000"/>
          </a:xfrm>
        </p:grpSpPr>
        <p:sp>
          <p:nvSpPr>
            <p:cNvPr id="71" name="Rectangle 70">
              <a:extLst>
                <a:ext uri="{FF2B5EF4-FFF2-40B4-BE49-F238E27FC236}">
                  <a16:creationId xmlns:a16="http://schemas.microsoft.com/office/drawing/2014/main" xmlns="" id="{18F58F3F-54DB-EC47-9060-14A93AA4E6FA}"/>
                </a:ext>
              </a:extLst>
            </p:cNvPr>
            <p:cNvSpPr/>
            <p:nvPr/>
          </p:nvSpPr>
          <p:spPr>
            <a:xfrm>
              <a:off x="1352419" y="1833801"/>
              <a:ext cx="3770677" cy="288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a:p>
          </p:txBody>
        </p:sp>
        <p:sp>
          <p:nvSpPr>
            <p:cNvPr id="72" name="Oval 71">
              <a:extLst>
                <a:ext uri="{FF2B5EF4-FFF2-40B4-BE49-F238E27FC236}">
                  <a16:creationId xmlns:a16="http://schemas.microsoft.com/office/drawing/2014/main" xmlns="" id="{B3B85426-CFEF-B440-9D7D-57AD28D557CE}"/>
                </a:ext>
              </a:extLst>
            </p:cNvPr>
            <p:cNvSpPr/>
            <p:nvPr/>
          </p:nvSpPr>
          <p:spPr>
            <a:xfrm>
              <a:off x="2224677" y="2351712"/>
              <a:ext cx="1844178" cy="184417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b="1" dirty="0">
                  <a:latin typeface="Century Gothic" panose="020B0502020202020204" pitchFamily="34" charset="0"/>
                </a:rPr>
                <a:t>Transition</a:t>
              </a:r>
            </a:p>
          </p:txBody>
        </p:sp>
        <p:grpSp>
          <p:nvGrpSpPr>
            <p:cNvPr id="73" name="Group 72">
              <a:extLst>
                <a:ext uri="{FF2B5EF4-FFF2-40B4-BE49-F238E27FC236}">
                  <a16:creationId xmlns:a16="http://schemas.microsoft.com/office/drawing/2014/main" xmlns="" id="{3049F19A-931D-554E-BD41-FB3E6C74E963}"/>
                </a:ext>
              </a:extLst>
            </p:cNvPr>
            <p:cNvGrpSpPr/>
            <p:nvPr/>
          </p:nvGrpSpPr>
          <p:grpSpPr>
            <a:xfrm>
              <a:off x="3093033" y="2232388"/>
              <a:ext cx="326735" cy="238647"/>
              <a:chOff x="6190861" y="2268538"/>
              <a:chExt cx="326735" cy="238647"/>
            </a:xfrm>
          </p:grpSpPr>
          <p:sp>
            <p:nvSpPr>
              <p:cNvPr id="81" name="Triangle 4">
                <a:extLst>
                  <a:ext uri="{FF2B5EF4-FFF2-40B4-BE49-F238E27FC236}">
                    <a16:creationId xmlns:a16="http://schemas.microsoft.com/office/drawing/2014/main" xmlns="" id="{499A444A-E751-A045-BC41-CF3A4030A053}"/>
                  </a:ext>
                </a:extLst>
              </p:cNvPr>
              <p:cNvSpPr/>
              <p:nvPr/>
            </p:nvSpPr>
            <p:spPr>
              <a:xfrm rot="17329629">
                <a:off x="6304550" y="2251221"/>
                <a:ext cx="162141" cy="2639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200"/>
              </a:p>
            </p:txBody>
          </p:sp>
          <p:cxnSp>
            <p:nvCxnSpPr>
              <p:cNvPr id="82" name="Straight Connector 81">
                <a:extLst>
                  <a:ext uri="{FF2B5EF4-FFF2-40B4-BE49-F238E27FC236}">
                    <a16:creationId xmlns:a16="http://schemas.microsoft.com/office/drawing/2014/main" xmlns="" id="{627044CC-658D-FC49-9E15-8A97F48AE4AB}"/>
                  </a:ext>
                </a:extLst>
              </p:cNvPr>
              <p:cNvCxnSpPr>
                <a:cxnSpLocks/>
              </p:cNvCxnSpPr>
              <p:nvPr/>
            </p:nvCxnSpPr>
            <p:spPr>
              <a:xfrm>
                <a:off x="6190861" y="2268538"/>
                <a:ext cx="293914" cy="238647"/>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74" name="TextBox 7">
              <a:extLst>
                <a:ext uri="{FF2B5EF4-FFF2-40B4-BE49-F238E27FC236}">
                  <a16:creationId xmlns:a16="http://schemas.microsoft.com/office/drawing/2014/main" xmlns="" id="{3BCAA7AA-4152-6046-9211-10946AD12780}"/>
                </a:ext>
              </a:extLst>
            </p:cNvPr>
            <p:cNvSpPr txBox="1">
              <a:spLocks/>
            </p:cNvSpPr>
            <p:nvPr/>
          </p:nvSpPr>
          <p:spPr>
            <a:xfrm>
              <a:off x="3767796" y="2853493"/>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400" b="1" dirty="0">
                  <a:solidFill>
                    <a:schemeClr val="accent4"/>
                  </a:solidFill>
                  <a:latin typeface="Century Gothic" panose="020B0502020202020204" pitchFamily="34" charset="0"/>
                </a:rPr>
                <a:t>Workplace</a:t>
              </a:r>
              <a:endParaRPr lang="en-US" sz="400" b="1" dirty="0">
                <a:solidFill>
                  <a:schemeClr val="accent4"/>
                </a:solidFill>
                <a:latin typeface="Century Gothic" panose="020B0502020202020204" pitchFamily="34" charset="0"/>
              </a:endParaRPr>
            </a:p>
          </p:txBody>
        </p:sp>
        <p:sp>
          <p:nvSpPr>
            <p:cNvPr id="75" name="TextBox 8">
              <a:extLst>
                <a:ext uri="{FF2B5EF4-FFF2-40B4-BE49-F238E27FC236}">
                  <a16:creationId xmlns:a16="http://schemas.microsoft.com/office/drawing/2014/main" xmlns="" id="{BFFAB678-224A-E348-AC17-4145CCB044BF}"/>
                </a:ext>
              </a:extLst>
            </p:cNvPr>
            <p:cNvSpPr txBox="1">
              <a:spLocks/>
            </p:cNvSpPr>
            <p:nvPr/>
          </p:nvSpPr>
          <p:spPr>
            <a:xfrm>
              <a:off x="2209858" y="2415311"/>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00" b="1" dirty="0">
                  <a:solidFill>
                    <a:schemeClr val="accent4"/>
                  </a:solidFill>
                  <a:latin typeface="Century Gothic" panose="020B0502020202020204" pitchFamily="34" charset="0"/>
                </a:rPr>
                <a:t>Activities</a:t>
              </a:r>
              <a:endParaRPr lang="fr-CA" sz="400" b="1" dirty="0">
                <a:solidFill>
                  <a:schemeClr val="accent4"/>
                </a:solidFill>
                <a:latin typeface="Century Gothic" panose="020B0502020202020204" pitchFamily="34" charset="0"/>
              </a:endParaRPr>
            </a:p>
          </p:txBody>
        </p:sp>
        <p:sp>
          <p:nvSpPr>
            <p:cNvPr id="76" name="TextBox 10">
              <a:extLst>
                <a:ext uri="{FF2B5EF4-FFF2-40B4-BE49-F238E27FC236}">
                  <a16:creationId xmlns:a16="http://schemas.microsoft.com/office/drawing/2014/main" xmlns="" id="{64A51D24-38F7-5F4C-9A84-2CBE54606059}"/>
                </a:ext>
              </a:extLst>
            </p:cNvPr>
            <p:cNvSpPr txBox="1">
              <a:spLocks/>
            </p:cNvSpPr>
            <p:nvPr/>
          </p:nvSpPr>
          <p:spPr>
            <a:xfrm>
              <a:off x="2011995" y="3462859"/>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00" b="1" dirty="0">
                  <a:solidFill>
                    <a:schemeClr val="accent4"/>
                  </a:solidFill>
                  <a:latin typeface="Century Gothic" panose="020B0502020202020204" pitchFamily="34" charset="0"/>
                </a:rPr>
                <a:t>Team</a:t>
              </a:r>
              <a:endParaRPr lang="fr-CA" sz="500" b="1" dirty="0">
                <a:solidFill>
                  <a:schemeClr val="accent4"/>
                </a:solidFill>
                <a:latin typeface="Century Gothic" panose="020B0502020202020204" pitchFamily="34" charset="0"/>
              </a:endParaRPr>
            </a:p>
          </p:txBody>
        </p:sp>
        <p:sp>
          <p:nvSpPr>
            <p:cNvPr id="77" name="TextBox 11">
              <a:extLst>
                <a:ext uri="{FF2B5EF4-FFF2-40B4-BE49-F238E27FC236}">
                  <a16:creationId xmlns:a16="http://schemas.microsoft.com/office/drawing/2014/main" xmlns="" id="{610B6188-93B2-9D4F-9A50-B16208C1DE7C}"/>
                </a:ext>
              </a:extLst>
            </p:cNvPr>
            <p:cNvSpPr txBox="1">
              <a:spLocks/>
            </p:cNvSpPr>
            <p:nvPr/>
          </p:nvSpPr>
          <p:spPr>
            <a:xfrm>
              <a:off x="3268276" y="3783647"/>
              <a:ext cx="555808" cy="555808"/>
            </a:xfrm>
            <a:prstGeom prst="ellipse">
              <a:avLst/>
            </a:prstGeom>
            <a:solidFill>
              <a:schemeClr val="bg1"/>
            </a:solidFill>
            <a:ln>
              <a:noFill/>
            </a:ln>
          </p:spPr>
          <p:txBody>
            <a:bodyPr wrap="non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00" b="1" dirty="0">
                  <a:solidFill>
                    <a:schemeClr val="accent4"/>
                  </a:solidFill>
                  <a:latin typeface="Century Gothic" panose="020B0502020202020204" pitchFamily="34" charset="0"/>
                </a:rPr>
                <a:t>Constraints</a:t>
              </a:r>
              <a:endParaRPr lang="fr-CA" sz="400" b="1" dirty="0">
                <a:solidFill>
                  <a:schemeClr val="accent4"/>
                </a:solidFill>
                <a:latin typeface="Century Gothic" panose="020B0502020202020204" pitchFamily="34" charset="0"/>
              </a:endParaRPr>
            </a:p>
          </p:txBody>
        </p:sp>
        <p:sp>
          <p:nvSpPr>
            <p:cNvPr id="78" name="Rectangle 77">
              <a:extLst>
                <a:ext uri="{FF2B5EF4-FFF2-40B4-BE49-F238E27FC236}">
                  <a16:creationId xmlns:a16="http://schemas.microsoft.com/office/drawing/2014/main" xmlns="" id="{008FE4E2-E666-DC42-8F05-5B24A87CC68B}"/>
                </a:ext>
              </a:extLst>
            </p:cNvPr>
            <p:cNvSpPr/>
            <p:nvPr/>
          </p:nvSpPr>
          <p:spPr>
            <a:xfrm>
              <a:off x="697685" y="2099327"/>
              <a:ext cx="1291472" cy="593888"/>
            </a:xfrm>
            <a:prstGeom prst="rect">
              <a:avLst/>
            </a:prstGeom>
            <a:solidFill>
              <a:srgbClr val="6EBA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000" dirty="0">
                  <a:latin typeface="Century Gothic" panose="020B0502020202020204" pitchFamily="34" charset="0"/>
                </a:rPr>
                <a:t>Product</a:t>
              </a:r>
            </a:p>
            <a:p>
              <a:pPr algn="ctr"/>
              <a:r>
                <a:rPr lang="en-US" sz="1000" dirty="0">
                  <a:latin typeface="Century Gothic" panose="020B0502020202020204" pitchFamily="34" charset="0"/>
                </a:rPr>
                <a:t>Backlog</a:t>
              </a:r>
            </a:p>
          </p:txBody>
        </p:sp>
        <p:sp>
          <p:nvSpPr>
            <p:cNvPr id="79" name="Rectangle 78">
              <a:extLst>
                <a:ext uri="{FF2B5EF4-FFF2-40B4-BE49-F238E27FC236}">
                  <a16:creationId xmlns:a16="http://schemas.microsoft.com/office/drawing/2014/main" xmlns="" id="{5E1EC1D3-A1E1-6145-8A16-0B85EE0C9E67}"/>
                </a:ext>
              </a:extLst>
            </p:cNvPr>
            <p:cNvSpPr/>
            <p:nvPr/>
          </p:nvSpPr>
          <p:spPr>
            <a:xfrm>
              <a:off x="4578353" y="3478733"/>
              <a:ext cx="1089485" cy="1079869"/>
            </a:xfrm>
            <a:prstGeom prst="rect">
              <a:avLst/>
            </a:prstGeom>
            <a:solidFill>
              <a:srgbClr val="233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 b="1" dirty="0" smtClean="0">
                  <a:latin typeface="Century Gothic" panose="020B0502020202020204" pitchFamily="34" charset="0"/>
                </a:rPr>
                <a:t>Working</a:t>
              </a:r>
              <a:r>
                <a:rPr lang="en-US" sz="700" b="1" dirty="0">
                  <a:latin typeface="Century Gothic" panose="020B0502020202020204" pitchFamily="34" charset="0"/>
                </a:rPr>
                <a:t/>
              </a:r>
              <a:br>
                <a:rPr lang="en-US" sz="700" b="1" dirty="0">
                  <a:latin typeface="Century Gothic" panose="020B0502020202020204" pitchFamily="34" charset="0"/>
                </a:rPr>
              </a:br>
              <a:r>
                <a:rPr lang="en-US" sz="700" b="1" dirty="0">
                  <a:latin typeface="Century Gothic" panose="020B0502020202020204" pitchFamily="34" charset="0"/>
                </a:rPr>
                <a:t>Agreement</a:t>
              </a:r>
            </a:p>
          </p:txBody>
        </p:sp>
        <p:sp>
          <p:nvSpPr>
            <p:cNvPr id="80" name="TextBox 14">
              <a:extLst>
                <a:ext uri="{FF2B5EF4-FFF2-40B4-BE49-F238E27FC236}">
                  <a16:creationId xmlns:a16="http://schemas.microsoft.com/office/drawing/2014/main" xmlns="" id="{07B9E41D-CEF0-B546-A390-A088E83AA9DF}"/>
                </a:ext>
              </a:extLst>
            </p:cNvPr>
            <p:cNvSpPr txBox="1">
              <a:spLocks/>
            </p:cNvSpPr>
            <p:nvPr/>
          </p:nvSpPr>
          <p:spPr>
            <a:xfrm>
              <a:off x="4202915" y="2021861"/>
              <a:ext cx="555808" cy="555808"/>
            </a:xfrm>
            <a:prstGeom prst="ellipse">
              <a:avLst/>
            </a:prstGeom>
            <a:solidFill>
              <a:schemeClr val="bg1"/>
            </a:solidFill>
            <a:ln>
              <a:noFill/>
            </a:ln>
          </p:spPr>
          <p:txBody>
            <a:bodyPr wrap="square" lIns="0" tIns="0" rIns="0" bIns="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CA" sz="500" b="1" dirty="0">
                  <a:solidFill>
                    <a:schemeClr val="accent4"/>
                  </a:solidFill>
                  <a:latin typeface="Century Gothic" panose="020B0502020202020204" pitchFamily="34" charset="0"/>
                </a:rPr>
                <a:t>Procure</a:t>
              </a:r>
              <a:endParaRPr lang="en-US" sz="500" b="1" dirty="0">
                <a:solidFill>
                  <a:schemeClr val="accent4"/>
                </a:solidFill>
                <a:latin typeface="Century Gothic" panose="020B0502020202020204" pitchFamily="34" charset="0"/>
              </a:endParaRPr>
            </a:p>
          </p:txBody>
        </p:sp>
      </p:grpSp>
    </p:spTree>
    <p:extLst>
      <p:ext uri="{BB962C8B-B14F-4D97-AF65-F5344CB8AC3E}">
        <p14:creationId xmlns:p14="http://schemas.microsoft.com/office/powerpoint/2010/main" val="21520354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797" y="321183"/>
            <a:ext cx="11435734" cy="6006465"/>
          </a:xfrm>
          <a:prstGeom prst="rect">
            <a:avLst/>
          </a:prstGeom>
        </p:spPr>
      </p:pic>
    </p:spTree>
    <p:extLst>
      <p:ext uri="{BB962C8B-B14F-4D97-AF65-F5344CB8AC3E}">
        <p14:creationId xmlns:p14="http://schemas.microsoft.com/office/powerpoint/2010/main" val="366257938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295137" y="838192"/>
            <a:ext cx="11700127" cy="581198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Start Asking Yourself the Right Questions</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grpSp>
        <p:nvGrpSpPr>
          <p:cNvPr id="4" name="Group 3"/>
          <p:cNvGrpSpPr/>
          <p:nvPr/>
        </p:nvGrpSpPr>
        <p:grpSpPr>
          <a:xfrm>
            <a:off x="510991" y="838193"/>
            <a:ext cx="11170019" cy="4872651"/>
            <a:chOff x="158904" y="838193"/>
            <a:chExt cx="11170019" cy="4872651"/>
          </a:xfrm>
        </p:grpSpPr>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378282" y="913641"/>
              <a:ext cx="1560282"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Opportunity / Initiative </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4" name="Oval 13"/>
            <p:cNvSpPr/>
            <p:nvPr/>
          </p:nvSpPr>
          <p:spPr>
            <a:xfrm>
              <a:off x="158904" y="970489"/>
              <a:ext cx="250092" cy="2183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1</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16" name="Title 1">
              <a:extLst>
                <a:ext uri="{FF2B5EF4-FFF2-40B4-BE49-F238E27FC236}">
                  <a16:creationId xmlns:a16="http://schemas.microsoft.com/office/drawing/2014/main" xmlns="" id="{C4CC0F66-F716-9E4A-A350-90E627E348D3}"/>
                </a:ext>
              </a:extLst>
            </p:cNvPr>
            <p:cNvSpPr txBox="1">
              <a:spLocks/>
            </p:cNvSpPr>
            <p:nvPr/>
          </p:nvSpPr>
          <p:spPr bwMode="auto">
            <a:xfrm>
              <a:off x="158904" y="1188849"/>
              <a:ext cx="1787237" cy="4521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has triggered the need for change (i.e. drivers for change</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problem are we trying to solve</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business / users need this product is serving</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there a clear product value proposition</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size of the opportunity</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potential solutions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there a defined product to build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the idea aligned to the organization’s mandate and strategic direction</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it meaningfully different from other ISED products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major features of our solution?</a:t>
              </a:r>
            </a:p>
          </p:txBody>
        </p:sp>
        <p:sp>
          <p:nvSpPr>
            <p:cNvPr id="17" name="Oval 16"/>
            <p:cNvSpPr/>
            <p:nvPr/>
          </p:nvSpPr>
          <p:spPr>
            <a:xfrm>
              <a:off x="2637405" y="970489"/>
              <a:ext cx="250092" cy="218360"/>
            </a:xfrm>
            <a:prstGeom prst="ellips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2</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18" name="Title 1">
              <a:extLst>
                <a:ext uri="{FF2B5EF4-FFF2-40B4-BE49-F238E27FC236}">
                  <a16:creationId xmlns:a16="http://schemas.microsoft.com/office/drawing/2014/main" xmlns="" id="{C4CC0F66-F716-9E4A-A350-90E627E348D3}"/>
                </a:ext>
              </a:extLst>
            </p:cNvPr>
            <p:cNvSpPr txBox="1">
              <a:spLocks/>
            </p:cNvSpPr>
            <p:nvPr/>
          </p:nvSpPr>
          <p:spPr bwMode="auto">
            <a:xfrm>
              <a:off x="2735628" y="973153"/>
              <a:ext cx="1560282" cy="23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User Segment</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9" name="Title 1">
              <a:extLst>
                <a:ext uri="{FF2B5EF4-FFF2-40B4-BE49-F238E27FC236}">
                  <a16:creationId xmlns:a16="http://schemas.microsoft.com/office/drawing/2014/main" xmlns="" id="{C4CC0F66-F716-9E4A-A350-90E627E348D3}"/>
                </a:ext>
              </a:extLst>
            </p:cNvPr>
            <p:cNvSpPr txBox="1">
              <a:spLocks/>
            </p:cNvSpPr>
            <p:nvPr/>
          </p:nvSpPr>
          <p:spPr bwMode="auto">
            <a:xfrm>
              <a:off x="2637405" y="1198015"/>
              <a:ext cx="1787237" cy="3556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addressable market / client segment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unique requirements of each client segment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Who is the target client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there a clear understanding of the gap (in the market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anticipated market penetration</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assumptions has the team made in determining the market need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relative fit of this product relative to other ISED products that serve this market?</a:t>
              </a:r>
            </a:p>
          </p:txBody>
        </p:sp>
        <p:sp>
          <p:nvSpPr>
            <p:cNvPr id="20" name="Oval 19"/>
            <p:cNvSpPr/>
            <p:nvPr/>
          </p:nvSpPr>
          <p:spPr>
            <a:xfrm>
              <a:off x="4987978" y="974021"/>
              <a:ext cx="250092" cy="218360"/>
            </a:xfrm>
            <a:prstGeom prst="ellipse">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3</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1" name="Title 1">
              <a:extLst>
                <a:ext uri="{FF2B5EF4-FFF2-40B4-BE49-F238E27FC236}">
                  <a16:creationId xmlns:a16="http://schemas.microsoft.com/office/drawing/2014/main" xmlns="" id="{C4CC0F66-F716-9E4A-A350-90E627E348D3}"/>
                </a:ext>
              </a:extLst>
            </p:cNvPr>
            <p:cNvSpPr txBox="1">
              <a:spLocks/>
            </p:cNvSpPr>
            <p:nvPr/>
          </p:nvSpPr>
          <p:spPr bwMode="auto">
            <a:xfrm>
              <a:off x="5180879" y="978777"/>
              <a:ext cx="1560282" cy="22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Alternative Providers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2" name="Title 1">
              <a:extLst>
                <a:ext uri="{FF2B5EF4-FFF2-40B4-BE49-F238E27FC236}">
                  <a16:creationId xmlns:a16="http://schemas.microsoft.com/office/drawing/2014/main" xmlns="" id="{C4CC0F66-F716-9E4A-A350-90E627E348D3}"/>
                </a:ext>
              </a:extLst>
            </p:cNvPr>
            <p:cNvSpPr txBox="1">
              <a:spLocks/>
            </p:cNvSpPr>
            <p:nvPr/>
          </p:nvSpPr>
          <p:spPr bwMode="auto">
            <a:xfrm>
              <a:off x="4987978" y="1208021"/>
              <a:ext cx="1787237" cy="1643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Is this service being provided by others (levels of government / private sector</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How would ISED be positioned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challenges or gaps must we deliver on to differentiate?</a:t>
              </a:r>
            </a:p>
          </p:txBody>
        </p:sp>
        <p:sp>
          <p:nvSpPr>
            <p:cNvPr id="23" name="Oval 22"/>
            <p:cNvSpPr/>
            <p:nvPr/>
          </p:nvSpPr>
          <p:spPr>
            <a:xfrm>
              <a:off x="7342844" y="964814"/>
              <a:ext cx="250092" cy="218360"/>
            </a:xfrm>
            <a:prstGeom prst="ellipse">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4</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4" name="Title 1">
              <a:extLst>
                <a:ext uri="{FF2B5EF4-FFF2-40B4-BE49-F238E27FC236}">
                  <a16:creationId xmlns:a16="http://schemas.microsoft.com/office/drawing/2014/main" xmlns="" id="{C4CC0F66-F716-9E4A-A350-90E627E348D3}"/>
                </a:ext>
              </a:extLst>
            </p:cNvPr>
            <p:cNvSpPr txBox="1">
              <a:spLocks/>
            </p:cNvSpPr>
            <p:nvPr/>
          </p:nvSpPr>
          <p:spPr bwMode="auto">
            <a:xfrm>
              <a:off x="7544120" y="838193"/>
              <a:ext cx="1842948" cy="357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Benefit / Price / Revenue</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5" name="Title 1">
              <a:extLst>
                <a:ext uri="{FF2B5EF4-FFF2-40B4-BE49-F238E27FC236}">
                  <a16:creationId xmlns:a16="http://schemas.microsoft.com/office/drawing/2014/main" xmlns="" id="{C4CC0F66-F716-9E4A-A350-90E627E348D3}"/>
                </a:ext>
              </a:extLst>
            </p:cNvPr>
            <p:cNvSpPr txBox="1">
              <a:spLocks/>
            </p:cNvSpPr>
            <p:nvPr/>
          </p:nvSpPr>
          <p:spPr bwMode="auto">
            <a:xfrm>
              <a:off x="7338551" y="1208020"/>
              <a:ext cx="1787237" cy="3297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desired outcome</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total potential earnings or savings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anticipated impact on ISED operations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anticipated impact on ISED users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benefit are clients really willing to pay for</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clients currently paying</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will our clients pay</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cost of not acting?</a:t>
              </a:r>
            </a:p>
          </p:txBody>
        </p:sp>
        <p:sp>
          <p:nvSpPr>
            <p:cNvPr id="26" name="Oval 25"/>
            <p:cNvSpPr/>
            <p:nvPr/>
          </p:nvSpPr>
          <p:spPr>
            <a:xfrm>
              <a:off x="9541686" y="973437"/>
              <a:ext cx="250092" cy="2183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5</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7" name="Title 1">
              <a:extLst>
                <a:ext uri="{FF2B5EF4-FFF2-40B4-BE49-F238E27FC236}">
                  <a16:creationId xmlns:a16="http://schemas.microsoft.com/office/drawing/2014/main" xmlns="" id="{C4CC0F66-F716-9E4A-A350-90E627E348D3}"/>
                </a:ext>
              </a:extLst>
            </p:cNvPr>
            <p:cNvSpPr txBox="1">
              <a:spLocks/>
            </p:cNvSpPr>
            <p:nvPr/>
          </p:nvSpPr>
          <p:spPr bwMode="auto">
            <a:xfrm>
              <a:off x="9636226" y="978777"/>
              <a:ext cx="1560282" cy="22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Increments of Value</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8" name="Title 1">
              <a:extLst>
                <a:ext uri="{FF2B5EF4-FFF2-40B4-BE49-F238E27FC236}">
                  <a16:creationId xmlns:a16="http://schemas.microsoft.com/office/drawing/2014/main" xmlns="" id="{C4CC0F66-F716-9E4A-A350-90E627E348D3}"/>
                </a:ext>
              </a:extLst>
            </p:cNvPr>
            <p:cNvSpPr txBox="1">
              <a:spLocks/>
            </p:cNvSpPr>
            <p:nvPr/>
          </p:nvSpPr>
          <p:spPr bwMode="auto">
            <a:xfrm>
              <a:off x="9541686" y="1208020"/>
              <a:ext cx="1787237" cy="3472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plan for how the product will be tested in the market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market testing has been completed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assumptions has the team made in the product design</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As far as the team knows right now, what are some high-level design elements you are working with (e.g. security parameters, client expectations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How can value be realized earlier by thinking about the opportunity incrementally?</a:t>
              </a:r>
            </a:p>
          </p:txBody>
        </p:sp>
      </p:grpSp>
      <p:pic>
        <p:nvPicPr>
          <p:cNvPr id="31" name="Picture 30"/>
          <p:cNvPicPr>
            <a:picLocks noChangeAspect="1"/>
          </p:cNvPicPr>
          <p:nvPr/>
        </p:nvPicPr>
        <p:blipFill>
          <a:blip r:embed="rId2"/>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212798884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295137" y="838192"/>
            <a:ext cx="11700127" cy="581198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8743722"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Start Asking Yourself the Right Questions (Cont’d)</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grpSp>
        <p:nvGrpSpPr>
          <p:cNvPr id="4" name="Group 3"/>
          <p:cNvGrpSpPr/>
          <p:nvPr/>
        </p:nvGrpSpPr>
        <p:grpSpPr>
          <a:xfrm>
            <a:off x="510991" y="892687"/>
            <a:ext cx="10985065" cy="5757495"/>
            <a:chOff x="158904" y="892687"/>
            <a:chExt cx="10985065" cy="5757495"/>
          </a:xfrm>
        </p:grpSpPr>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378282" y="913641"/>
              <a:ext cx="1665278"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Key Metrics of Success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4" name="Oval 13"/>
            <p:cNvSpPr/>
            <p:nvPr/>
          </p:nvSpPr>
          <p:spPr>
            <a:xfrm>
              <a:off x="158904" y="970489"/>
              <a:ext cx="250092" cy="2183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6</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16" name="Title 1">
              <a:extLst>
                <a:ext uri="{FF2B5EF4-FFF2-40B4-BE49-F238E27FC236}">
                  <a16:creationId xmlns:a16="http://schemas.microsoft.com/office/drawing/2014/main" xmlns="" id="{C4CC0F66-F716-9E4A-A350-90E627E348D3}"/>
                </a:ext>
              </a:extLst>
            </p:cNvPr>
            <p:cNvSpPr txBox="1">
              <a:spLocks/>
            </p:cNvSpPr>
            <p:nvPr/>
          </p:nvSpPr>
          <p:spPr bwMode="auto">
            <a:xfrm>
              <a:off x="158904" y="1188850"/>
              <a:ext cx="1787237" cy="2452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How will you know the product has filled the market need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time frame of the cost-benefit analysis?</a:t>
              </a: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would winning look like</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key assumptions for product feasibility at this point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key performance indicators (KPIs) that will tell us how our product is doing?</a:t>
              </a:r>
            </a:p>
          </p:txBody>
        </p:sp>
        <p:sp>
          <p:nvSpPr>
            <p:cNvPr id="17" name="Oval 16"/>
            <p:cNvSpPr/>
            <p:nvPr/>
          </p:nvSpPr>
          <p:spPr>
            <a:xfrm>
              <a:off x="2637405" y="970489"/>
              <a:ext cx="250092" cy="218360"/>
            </a:xfrm>
            <a:prstGeom prst="ellips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7</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18" name="Title 1">
              <a:extLst>
                <a:ext uri="{FF2B5EF4-FFF2-40B4-BE49-F238E27FC236}">
                  <a16:creationId xmlns:a16="http://schemas.microsoft.com/office/drawing/2014/main" xmlns="" id="{C4CC0F66-F716-9E4A-A350-90E627E348D3}"/>
                </a:ext>
              </a:extLst>
            </p:cNvPr>
            <p:cNvSpPr txBox="1">
              <a:spLocks/>
            </p:cNvSpPr>
            <p:nvPr/>
          </p:nvSpPr>
          <p:spPr bwMode="auto">
            <a:xfrm>
              <a:off x="2619458" y="973153"/>
              <a:ext cx="1560282" cy="23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Key Partners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9" name="Title 1">
              <a:extLst>
                <a:ext uri="{FF2B5EF4-FFF2-40B4-BE49-F238E27FC236}">
                  <a16:creationId xmlns:a16="http://schemas.microsoft.com/office/drawing/2014/main" xmlns="" id="{C4CC0F66-F716-9E4A-A350-90E627E348D3}"/>
                </a:ext>
              </a:extLst>
            </p:cNvPr>
            <p:cNvSpPr txBox="1">
              <a:spLocks/>
            </p:cNvSpPr>
            <p:nvPr/>
          </p:nvSpPr>
          <p:spPr bwMode="auto">
            <a:xfrm>
              <a:off x="2637405" y="1198016"/>
              <a:ext cx="1787237" cy="29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Who are our key partners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Which key resources are we acquiring from our partners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Which key activities do our partners perform?</a:t>
              </a: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Who are our key suppliers / vendors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Are there any dependencies this product has (e.g. technology capability</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Are there any dependencies in achieving the milestones or outcomes identified?</a:t>
              </a:r>
            </a:p>
          </p:txBody>
        </p:sp>
        <p:sp>
          <p:nvSpPr>
            <p:cNvPr id="20" name="Oval 19"/>
            <p:cNvSpPr/>
            <p:nvPr/>
          </p:nvSpPr>
          <p:spPr>
            <a:xfrm>
              <a:off x="4987978" y="974021"/>
              <a:ext cx="250092" cy="218360"/>
            </a:xfrm>
            <a:prstGeom prst="ellipse">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8</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1" name="Title 1">
              <a:extLst>
                <a:ext uri="{FF2B5EF4-FFF2-40B4-BE49-F238E27FC236}">
                  <a16:creationId xmlns:a16="http://schemas.microsoft.com/office/drawing/2014/main" xmlns="" id="{C4CC0F66-F716-9E4A-A350-90E627E348D3}"/>
                </a:ext>
              </a:extLst>
            </p:cNvPr>
            <p:cNvSpPr txBox="1">
              <a:spLocks/>
            </p:cNvSpPr>
            <p:nvPr/>
          </p:nvSpPr>
          <p:spPr bwMode="auto">
            <a:xfrm>
              <a:off x="4957469" y="981452"/>
              <a:ext cx="1560282" cy="22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Key Activities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2" name="Title 1">
              <a:extLst>
                <a:ext uri="{FF2B5EF4-FFF2-40B4-BE49-F238E27FC236}">
                  <a16:creationId xmlns:a16="http://schemas.microsoft.com/office/drawing/2014/main" xmlns="" id="{C4CC0F66-F716-9E4A-A350-90E627E348D3}"/>
                </a:ext>
              </a:extLst>
            </p:cNvPr>
            <p:cNvSpPr txBox="1">
              <a:spLocks/>
            </p:cNvSpPr>
            <p:nvPr/>
          </p:nvSpPr>
          <p:spPr bwMode="auto">
            <a:xfrm>
              <a:off x="4987978" y="1208020"/>
              <a:ext cx="1787237" cy="544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key activities / milestones are associated with a successful launch of the product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Are there any ‘show-stoppers’ in the organization being able to implement (e.g. legal barriers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key assumptions in moving forward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Does the product meet ISED mandates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Does the product meet legal / compliance requirements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does the team need most from the product sponsors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next steps to begin design, build &amp; testing</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How will change be managed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risks or issues in developing and launching this product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Risk assessment complete?</a:t>
              </a:r>
            </a:p>
          </p:txBody>
        </p:sp>
        <p:sp>
          <p:nvSpPr>
            <p:cNvPr id="23" name="Oval 22"/>
            <p:cNvSpPr/>
            <p:nvPr/>
          </p:nvSpPr>
          <p:spPr>
            <a:xfrm>
              <a:off x="7342844" y="964814"/>
              <a:ext cx="250092" cy="218360"/>
            </a:xfrm>
            <a:prstGeom prst="ellipse">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entury Gothic" panose="020B0502020202020204" pitchFamily="34" charset="0"/>
                  <a:ea typeface="+mn-ea"/>
                  <a:cs typeface="+mn-cs"/>
                </a:rPr>
                <a:t>9</a:t>
              </a: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4" name="Title 1">
              <a:extLst>
                <a:ext uri="{FF2B5EF4-FFF2-40B4-BE49-F238E27FC236}">
                  <a16:creationId xmlns:a16="http://schemas.microsoft.com/office/drawing/2014/main" xmlns="" id="{C4CC0F66-F716-9E4A-A350-90E627E348D3}"/>
                </a:ext>
              </a:extLst>
            </p:cNvPr>
            <p:cNvSpPr txBox="1">
              <a:spLocks/>
            </p:cNvSpPr>
            <p:nvPr/>
          </p:nvSpPr>
          <p:spPr bwMode="auto">
            <a:xfrm>
              <a:off x="7642314" y="973153"/>
              <a:ext cx="1088934" cy="234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Key Resources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5" name="Title 1">
              <a:extLst>
                <a:ext uri="{FF2B5EF4-FFF2-40B4-BE49-F238E27FC236}">
                  <a16:creationId xmlns:a16="http://schemas.microsoft.com/office/drawing/2014/main" xmlns="" id="{C4CC0F66-F716-9E4A-A350-90E627E348D3}"/>
                </a:ext>
              </a:extLst>
            </p:cNvPr>
            <p:cNvSpPr txBox="1">
              <a:spLocks/>
            </p:cNvSpPr>
            <p:nvPr/>
          </p:nvSpPr>
          <p:spPr bwMode="auto">
            <a:xfrm>
              <a:off x="7338551" y="1208020"/>
              <a:ext cx="1787237" cy="363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key constraints in which the team is working within (e.g. time, skillset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Are there any implementation and capacity considerations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composition of the proposed team</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Who has what decisions rights and how will these resources will be managed</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anticipated resource requirements - FTEs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key resources and capabilities does our product leverage for being successful in the market?</a:t>
              </a:r>
            </a:p>
          </p:txBody>
        </p:sp>
        <p:sp>
          <p:nvSpPr>
            <p:cNvPr id="27" name="Title 1">
              <a:extLst>
                <a:ext uri="{FF2B5EF4-FFF2-40B4-BE49-F238E27FC236}">
                  <a16:creationId xmlns:a16="http://schemas.microsoft.com/office/drawing/2014/main" xmlns="" id="{C4CC0F66-F716-9E4A-A350-90E627E348D3}"/>
                </a:ext>
              </a:extLst>
            </p:cNvPr>
            <p:cNvSpPr txBox="1">
              <a:spLocks/>
            </p:cNvSpPr>
            <p:nvPr/>
          </p:nvSpPr>
          <p:spPr bwMode="auto">
            <a:xfrm>
              <a:off x="9535078" y="892687"/>
              <a:ext cx="594364" cy="315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r" defTabSz="457200" rtl="0" eaLnBrk="0" fontAlgn="base" latinLnBrk="0" hangingPunct="0">
                <a:lnSpc>
                  <a:spcPct val="100000"/>
                </a:lnSpc>
                <a:spcBef>
                  <a:spcPct val="0"/>
                </a:spcBef>
                <a:spcAft>
                  <a:spcPct val="0"/>
                </a:spcAft>
                <a:buClrTx/>
                <a:buSzTx/>
                <a:buFontTx/>
                <a:buNone/>
                <a:tabLst/>
                <a:defRPr/>
              </a:pPr>
              <a:r>
                <a:rPr kumimoji="0" lang="en-CA"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Costs</a:t>
              </a:r>
              <a:endParaRPr kumimoji="0" lang="en-CA" sz="10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28" name="Title 1">
              <a:extLst>
                <a:ext uri="{FF2B5EF4-FFF2-40B4-BE49-F238E27FC236}">
                  <a16:creationId xmlns:a16="http://schemas.microsoft.com/office/drawing/2014/main" xmlns="" id="{C4CC0F66-F716-9E4A-A350-90E627E348D3}"/>
                </a:ext>
              </a:extLst>
            </p:cNvPr>
            <p:cNvSpPr txBox="1">
              <a:spLocks/>
            </p:cNvSpPr>
            <p:nvPr/>
          </p:nvSpPr>
          <p:spPr bwMode="auto">
            <a:xfrm>
              <a:off x="9356732" y="1200695"/>
              <a:ext cx="1787237" cy="2981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initial costs and ongoing expenses</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anticipated resource requirements - </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How feasible is this product idea</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are the most important costs drivers inherent in our product</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Which parts of our plan are most expensive</a:t>
              </a:r>
              <a: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t>
              </a:r>
              <a:br>
                <a:rPr kumimoji="0" lang="en-US" sz="9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t" latinLnBrk="0" hangingPunct="0">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What is the estimated overall cost and time to build and test the first MVR(s)?</a:t>
              </a:r>
            </a:p>
          </p:txBody>
        </p:sp>
      </p:grpSp>
      <p:sp>
        <p:nvSpPr>
          <p:cNvPr id="31" name="Oval 30"/>
          <p:cNvSpPr/>
          <p:nvPr/>
        </p:nvSpPr>
        <p:spPr>
          <a:xfrm>
            <a:off x="9706065" y="967581"/>
            <a:ext cx="250092" cy="2183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30" name="TextBox 29"/>
          <p:cNvSpPr txBox="1"/>
          <p:nvPr/>
        </p:nvSpPr>
        <p:spPr>
          <a:xfrm>
            <a:off x="9660231" y="931141"/>
            <a:ext cx="341760"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prstClr val="white"/>
                </a:solidFill>
                <a:effectLst/>
                <a:uLnTx/>
                <a:uFillTx/>
                <a:latin typeface="Calibri" panose="020F0502020204030204"/>
                <a:ea typeface="+mn-ea"/>
                <a:cs typeface="+mn-cs"/>
              </a:rPr>
              <a:t>10</a:t>
            </a:r>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9" name="Picture 28"/>
          <p:cNvPicPr>
            <a:picLocks noChangeAspect="1"/>
          </p:cNvPicPr>
          <p:nvPr/>
        </p:nvPicPr>
        <p:blipFill>
          <a:blip r:embed="rId2"/>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340504613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xmlns="" id="{C4CC0F66-F716-9E4A-A350-90E627E348D3}"/>
              </a:ext>
            </a:extLst>
          </p:cNvPr>
          <p:cNvSpPr txBox="1">
            <a:spLocks/>
          </p:cNvSpPr>
          <p:nvPr/>
        </p:nvSpPr>
        <p:spPr bwMode="auto">
          <a:xfrm>
            <a:off x="117645" y="205254"/>
            <a:ext cx="7559295"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Establish a Product Vision</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4" name="Title 1">
            <a:extLst>
              <a:ext uri="{FF2B5EF4-FFF2-40B4-BE49-F238E27FC236}">
                <a16:creationId xmlns:a16="http://schemas.microsoft.com/office/drawing/2014/main" xmlns="" id="{C4CC0F66-F716-9E4A-A350-90E627E348D3}"/>
              </a:ext>
            </a:extLst>
          </p:cNvPr>
          <p:cNvSpPr txBox="1">
            <a:spLocks/>
          </p:cNvSpPr>
          <p:nvPr/>
        </p:nvSpPr>
        <p:spPr bwMode="auto">
          <a:xfrm>
            <a:off x="117646" y="675896"/>
            <a:ext cx="9512130" cy="516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Product Vision describes the purpose of the product, the problem it is attempting to solve, and clearly articulates the positive benefits for the users of the product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grpSp>
        <p:nvGrpSpPr>
          <p:cNvPr id="3" name="Group 2"/>
          <p:cNvGrpSpPr/>
          <p:nvPr/>
        </p:nvGrpSpPr>
        <p:grpSpPr>
          <a:xfrm>
            <a:off x="1221229" y="2299431"/>
            <a:ext cx="9749542" cy="2259138"/>
            <a:chOff x="1601401" y="2505076"/>
            <a:chExt cx="9749542" cy="2259138"/>
          </a:xfrm>
          <a:effectLst>
            <a:outerShdw blurRad="63500" sx="102000" sy="102000" algn="ctr" rotWithShape="0">
              <a:prstClr val="black">
                <a:alpha val="40000"/>
              </a:prstClr>
            </a:outerShdw>
          </a:effectLst>
        </p:grpSpPr>
        <p:sp>
          <p:nvSpPr>
            <p:cNvPr id="31" name="Rectangle 30"/>
            <p:cNvSpPr/>
            <p:nvPr/>
          </p:nvSpPr>
          <p:spPr>
            <a:xfrm>
              <a:off x="1601401" y="2505076"/>
              <a:ext cx="1828800" cy="225913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 name="Group 4"/>
            <p:cNvGrpSpPr/>
            <p:nvPr/>
          </p:nvGrpSpPr>
          <p:grpSpPr>
            <a:xfrm>
              <a:off x="2109549" y="2984760"/>
              <a:ext cx="914400" cy="914400"/>
              <a:chOff x="2308226" y="3084513"/>
              <a:chExt cx="460376" cy="461963"/>
            </a:xfrm>
          </p:grpSpPr>
          <p:sp>
            <p:nvSpPr>
              <p:cNvPr id="6" name="Freeform 324"/>
              <p:cNvSpPr>
                <a:spLocks/>
              </p:cNvSpPr>
              <p:nvPr/>
            </p:nvSpPr>
            <p:spPr bwMode="auto">
              <a:xfrm>
                <a:off x="2444751" y="3292476"/>
                <a:ext cx="187325" cy="254000"/>
              </a:xfrm>
              <a:custGeom>
                <a:avLst/>
                <a:gdLst>
                  <a:gd name="T0" fmla="*/ 100 w 104"/>
                  <a:gd name="T1" fmla="*/ 141 h 141"/>
                  <a:gd name="T2" fmla="*/ 4 w 104"/>
                  <a:gd name="T3" fmla="*/ 141 h 141"/>
                  <a:gd name="T4" fmla="*/ 0 w 104"/>
                  <a:gd name="T5" fmla="*/ 137 h 141"/>
                  <a:gd name="T6" fmla="*/ 0 w 104"/>
                  <a:gd name="T7" fmla="*/ 117 h 141"/>
                  <a:gd name="T8" fmla="*/ 0 w 104"/>
                  <a:gd name="T9" fmla="*/ 116 h 141"/>
                  <a:gd name="T10" fmla="*/ 16 w 104"/>
                  <a:gd name="T11" fmla="*/ 0 h 141"/>
                  <a:gd name="T12" fmla="*/ 24 w 104"/>
                  <a:gd name="T13" fmla="*/ 2 h 141"/>
                  <a:gd name="T14" fmla="*/ 8 w 104"/>
                  <a:gd name="T15" fmla="*/ 117 h 141"/>
                  <a:gd name="T16" fmla="*/ 8 w 104"/>
                  <a:gd name="T17" fmla="*/ 133 h 141"/>
                  <a:gd name="T18" fmla="*/ 96 w 104"/>
                  <a:gd name="T19" fmla="*/ 133 h 141"/>
                  <a:gd name="T20" fmla="*/ 96 w 104"/>
                  <a:gd name="T21" fmla="*/ 117 h 141"/>
                  <a:gd name="T22" fmla="*/ 80 w 104"/>
                  <a:gd name="T23" fmla="*/ 2 h 141"/>
                  <a:gd name="T24" fmla="*/ 88 w 104"/>
                  <a:gd name="T25" fmla="*/ 0 h 141"/>
                  <a:gd name="T26" fmla="*/ 104 w 104"/>
                  <a:gd name="T27" fmla="*/ 116 h 141"/>
                  <a:gd name="T28" fmla="*/ 104 w 104"/>
                  <a:gd name="T29" fmla="*/ 117 h 141"/>
                  <a:gd name="T30" fmla="*/ 104 w 104"/>
                  <a:gd name="T31" fmla="*/ 137 h 141"/>
                  <a:gd name="T32" fmla="*/ 100 w 104"/>
                  <a:gd name="T33"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41">
                    <a:moveTo>
                      <a:pt x="100" y="141"/>
                    </a:moveTo>
                    <a:cubicBezTo>
                      <a:pt x="4" y="141"/>
                      <a:pt x="4" y="141"/>
                      <a:pt x="4" y="141"/>
                    </a:cubicBezTo>
                    <a:cubicBezTo>
                      <a:pt x="2" y="141"/>
                      <a:pt x="0" y="139"/>
                      <a:pt x="0" y="137"/>
                    </a:cubicBezTo>
                    <a:cubicBezTo>
                      <a:pt x="0" y="117"/>
                      <a:pt x="0" y="117"/>
                      <a:pt x="0" y="117"/>
                    </a:cubicBezTo>
                    <a:cubicBezTo>
                      <a:pt x="0" y="117"/>
                      <a:pt x="0" y="117"/>
                      <a:pt x="0" y="116"/>
                    </a:cubicBezTo>
                    <a:cubicBezTo>
                      <a:pt x="16" y="0"/>
                      <a:pt x="16" y="0"/>
                      <a:pt x="16" y="0"/>
                    </a:cubicBezTo>
                    <a:cubicBezTo>
                      <a:pt x="24" y="2"/>
                      <a:pt x="24" y="2"/>
                      <a:pt x="24" y="2"/>
                    </a:cubicBezTo>
                    <a:cubicBezTo>
                      <a:pt x="8" y="117"/>
                      <a:pt x="8" y="117"/>
                      <a:pt x="8" y="117"/>
                    </a:cubicBezTo>
                    <a:cubicBezTo>
                      <a:pt x="8" y="133"/>
                      <a:pt x="8" y="133"/>
                      <a:pt x="8" y="133"/>
                    </a:cubicBezTo>
                    <a:cubicBezTo>
                      <a:pt x="96" y="133"/>
                      <a:pt x="96" y="133"/>
                      <a:pt x="96" y="133"/>
                    </a:cubicBezTo>
                    <a:cubicBezTo>
                      <a:pt x="96" y="117"/>
                      <a:pt x="96" y="117"/>
                      <a:pt x="96" y="117"/>
                    </a:cubicBezTo>
                    <a:cubicBezTo>
                      <a:pt x="80" y="2"/>
                      <a:pt x="80" y="2"/>
                      <a:pt x="80" y="2"/>
                    </a:cubicBezTo>
                    <a:cubicBezTo>
                      <a:pt x="88" y="0"/>
                      <a:pt x="88" y="0"/>
                      <a:pt x="88" y="0"/>
                    </a:cubicBezTo>
                    <a:cubicBezTo>
                      <a:pt x="104" y="116"/>
                      <a:pt x="104" y="116"/>
                      <a:pt x="104" y="116"/>
                    </a:cubicBezTo>
                    <a:cubicBezTo>
                      <a:pt x="104" y="117"/>
                      <a:pt x="104" y="117"/>
                      <a:pt x="104" y="117"/>
                    </a:cubicBezTo>
                    <a:cubicBezTo>
                      <a:pt x="104" y="137"/>
                      <a:pt x="104" y="137"/>
                      <a:pt x="104" y="137"/>
                    </a:cubicBezTo>
                    <a:cubicBezTo>
                      <a:pt x="104" y="139"/>
                      <a:pt x="102" y="141"/>
                      <a:pt x="100" y="141"/>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325"/>
              <p:cNvSpPr>
                <a:spLocks/>
              </p:cNvSpPr>
              <p:nvPr/>
            </p:nvSpPr>
            <p:spPr bwMode="auto">
              <a:xfrm>
                <a:off x="2473326" y="3157538"/>
                <a:ext cx="130175" cy="85725"/>
              </a:xfrm>
              <a:custGeom>
                <a:avLst/>
                <a:gdLst>
                  <a:gd name="T0" fmla="*/ 72 w 72"/>
                  <a:gd name="T1" fmla="*/ 48 h 48"/>
                  <a:gd name="T2" fmla="*/ 64 w 72"/>
                  <a:gd name="T3" fmla="*/ 48 h 48"/>
                  <a:gd name="T4" fmla="*/ 64 w 72"/>
                  <a:gd name="T5" fmla="*/ 8 h 48"/>
                  <a:gd name="T6" fmla="*/ 8 w 72"/>
                  <a:gd name="T7" fmla="*/ 8 h 48"/>
                  <a:gd name="T8" fmla="*/ 8 w 72"/>
                  <a:gd name="T9" fmla="*/ 48 h 48"/>
                  <a:gd name="T10" fmla="*/ 0 w 72"/>
                  <a:gd name="T11" fmla="*/ 48 h 48"/>
                  <a:gd name="T12" fmla="*/ 0 w 72"/>
                  <a:gd name="T13" fmla="*/ 4 h 48"/>
                  <a:gd name="T14" fmla="*/ 4 w 72"/>
                  <a:gd name="T15" fmla="*/ 0 h 48"/>
                  <a:gd name="T16" fmla="*/ 68 w 72"/>
                  <a:gd name="T17" fmla="*/ 0 h 48"/>
                  <a:gd name="T18" fmla="*/ 72 w 72"/>
                  <a:gd name="T19" fmla="*/ 4 h 48"/>
                  <a:gd name="T20" fmla="*/ 72 w 72"/>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48">
                    <a:moveTo>
                      <a:pt x="72" y="48"/>
                    </a:moveTo>
                    <a:cubicBezTo>
                      <a:pt x="64" y="48"/>
                      <a:pt x="64" y="48"/>
                      <a:pt x="64" y="48"/>
                    </a:cubicBezTo>
                    <a:cubicBezTo>
                      <a:pt x="64" y="8"/>
                      <a:pt x="64" y="8"/>
                      <a:pt x="64" y="8"/>
                    </a:cubicBezTo>
                    <a:cubicBezTo>
                      <a:pt x="8" y="8"/>
                      <a:pt x="8" y="8"/>
                      <a:pt x="8" y="8"/>
                    </a:cubicBezTo>
                    <a:cubicBezTo>
                      <a:pt x="8" y="48"/>
                      <a:pt x="8" y="48"/>
                      <a:pt x="8" y="48"/>
                    </a:cubicBezTo>
                    <a:cubicBezTo>
                      <a:pt x="0" y="48"/>
                      <a:pt x="0" y="48"/>
                      <a:pt x="0" y="48"/>
                    </a:cubicBezTo>
                    <a:cubicBezTo>
                      <a:pt x="0" y="4"/>
                      <a:pt x="0" y="4"/>
                      <a:pt x="0" y="4"/>
                    </a:cubicBezTo>
                    <a:cubicBezTo>
                      <a:pt x="0" y="2"/>
                      <a:pt x="2" y="0"/>
                      <a:pt x="4" y="0"/>
                    </a:cubicBezTo>
                    <a:cubicBezTo>
                      <a:pt x="68" y="0"/>
                      <a:pt x="68" y="0"/>
                      <a:pt x="68" y="0"/>
                    </a:cubicBezTo>
                    <a:cubicBezTo>
                      <a:pt x="70" y="0"/>
                      <a:pt x="72" y="2"/>
                      <a:pt x="72" y="4"/>
                    </a:cubicBezTo>
                    <a:lnTo>
                      <a:pt x="72" y="4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Rectangle 326"/>
              <p:cNvSpPr>
                <a:spLocks noChangeArrowheads="1"/>
              </p:cNvSpPr>
              <p:nvPr/>
            </p:nvSpPr>
            <p:spPr bwMode="auto">
              <a:xfrm>
                <a:off x="2459039" y="3257551"/>
                <a:ext cx="1587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Rectangle 327"/>
              <p:cNvSpPr>
                <a:spLocks noChangeArrowheads="1"/>
              </p:cNvSpPr>
              <p:nvPr/>
            </p:nvSpPr>
            <p:spPr bwMode="auto">
              <a:xfrm>
                <a:off x="2459039" y="3287713"/>
                <a:ext cx="1587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328"/>
              <p:cNvSpPr>
                <a:spLocks/>
              </p:cNvSpPr>
              <p:nvPr/>
            </p:nvSpPr>
            <p:spPr bwMode="auto">
              <a:xfrm>
                <a:off x="2617789" y="3157538"/>
                <a:ext cx="150813" cy="42863"/>
              </a:xfrm>
              <a:custGeom>
                <a:avLst/>
                <a:gdLst>
                  <a:gd name="T0" fmla="*/ 4 w 84"/>
                  <a:gd name="T1" fmla="*/ 24 h 24"/>
                  <a:gd name="T2" fmla="*/ 0 w 84"/>
                  <a:gd name="T3" fmla="*/ 24 h 24"/>
                  <a:gd name="T4" fmla="*/ 0 w 84"/>
                  <a:gd name="T5" fmla="*/ 16 h 24"/>
                  <a:gd name="T6" fmla="*/ 4 w 84"/>
                  <a:gd name="T7" fmla="*/ 16 h 24"/>
                  <a:gd name="T8" fmla="*/ 79 w 84"/>
                  <a:gd name="T9" fmla="*/ 0 h 24"/>
                  <a:gd name="T10" fmla="*/ 80 w 84"/>
                  <a:gd name="T11" fmla="*/ 0 h 24"/>
                  <a:gd name="T12" fmla="*/ 84 w 84"/>
                  <a:gd name="T13" fmla="*/ 0 h 24"/>
                  <a:gd name="T14" fmla="*/ 84 w 84"/>
                  <a:gd name="T15" fmla="*/ 8 h 24"/>
                  <a:gd name="T16" fmla="*/ 81 w 84"/>
                  <a:gd name="T17" fmla="*/ 8 h 24"/>
                  <a:gd name="T18" fmla="*/ 5 w 84"/>
                  <a:gd name="T19" fmla="*/ 24 h 24"/>
                  <a:gd name="T20" fmla="*/ 4 w 84"/>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24">
                    <a:moveTo>
                      <a:pt x="4" y="24"/>
                    </a:moveTo>
                    <a:cubicBezTo>
                      <a:pt x="0" y="24"/>
                      <a:pt x="0" y="24"/>
                      <a:pt x="0" y="24"/>
                    </a:cubicBezTo>
                    <a:cubicBezTo>
                      <a:pt x="0" y="16"/>
                      <a:pt x="0" y="16"/>
                      <a:pt x="0" y="16"/>
                    </a:cubicBezTo>
                    <a:cubicBezTo>
                      <a:pt x="4" y="16"/>
                      <a:pt x="4" y="16"/>
                      <a:pt x="4" y="16"/>
                    </a:cubicBezTo>
                    <a:cubicBezTo>
                      <a:pt x="79" y="0"/>
                      <a:pt x="79" y="0"/>
                      <a:pt x="79" y="0"/>
                    </a:cubicBezTo>
                    <a:cubicBezTo>
                      <a:pt x="80" y="0"/>
                      <a:pt x="80" y="0"/>
                      <a:pt x="80" y="0"/>
                    </a:cubicBezTo>
                    <a:cubicBezTo>
                      <a:pt x="84" y="0"/>
                      <a:pt x="84" y="0"/>
                      <a:pt x="84" y="0"/>
                    </a:cubicBezTo>
                    <a:cubicBezTo>
                      <a:pt x="84" y="8"/>
                      <a:pt x="84" y="8"/>
                      <a:pt x="84" y="8"/>
                    </a:cubicBezTo>
                    <a:cubicBezTo>
                      <a:pt x="81" y="8"/>
                      <a:pt x="81" y="8"/>
                      <a:pt x="81" y="8"/>
                    </a:cubicBezTo>
                    <a:cubicBezTo>
                      <a:pt x="5" y="24"/>
                      <a:pt x="5" y="24"/>
                      <a:pt x="5" y="24"/>
                    </a:cubicBezTo>
                    <a:cubicBezTo>
                      <a:pt x="5" y="24"/>
                      <a:pt x="4"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Freeform 329"/>
              <p:cNvSpPr>
                <a:spLocks/>
              </p:cNvSpPr>
              <p:nvPr/>
            </p:nvSpPr>
            <p:spPr bwMode="auto">
              <a:xfrm>
                <a:off x="2617789" y="3228976"/>
                <a:ext cx="150813" cy="44450"/>
              </a:xfrm>
              <a:custGeom>
                <a:avLst/>
                <a:gdLst>
                  <a:gd name="T0" fmla="*/ 84 w 84"/>
                  <a:gd name="T1" fmla="*/ 24 h 24"/>
                  <a:gd name="T2" fmla="*/ 80 w 84"/>
                  <a:gd name="T3" fmla="*/ 24 h 24"/>
                  <a:gd name="T4" fmla="*/ 79 w 84"/>
                  <a:gd name="T5" fmla="*/ 24 h 24"/>
                  <a:gd name="T6" fmla="*/ 4 w 84"/>
                  <a:gd name="T7" fmla="*/ 8 h 24"/>
                  <a:gd name="T8" fmla="*/ 0 w 84"/>
                  <a:gd name="T9" fmla="*/ 8 h 24"/>
                  <a:gd name="T10" fmla="*/ 0 w 84"/>
                  <a:gd name="T11" fmla="*/ 0 h 24"/>
                  <a:gd name="T12" fmla="*/ 4 w 84"/>
                  <a:gd name="T13" fmla="*/ 0 h 24"/>
                  <a:gd name="T14" fmla="*/ 5 w 84"/>
                  <a:gd name="T15" fmla="*/ 0 h 24"/>
                  <a:gd name="T16" fmla="*/ 81 w 84"/>
                  <a:gd name="T17" fmla="*/ 16 h 24"/>
                  <a:gd name="T18" fmla="*/ 84 w 84"/>
                  <a:gd name="T19" fmla="*/ 16 h 24"/>
                  <a:gd name="T20" fmla="*/ 84 w 84"/>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24">
                    <a:moveTo>
                      <a:pt x="84" y="24"/>
                    </a:moveTo>
                    <a:cubicBezTo>
                      <a:pt x="80" y="24"/>
                      <a:pt x="80" y="24"/>
                      <a:pt x="80" y="24"/>
                    </a:cubicBezTo>
                    <a:cubicBezTo>
                      <a:pt x="80" y="24"/>
                      <a:pt x="80" y="24"/>
                      <a:pt x="79" y="24"/>
                    </a:cubicBezTo>
                    <a:cubicBezTo>
                      <a:pt x="4" y="8"/>
                      <a:pt x="4" y="8"/>
                      <a:pt x="4" y="8"/>
                    </a:cubicBezTo>
                    <a:cubicBezTo>
                      <a:pt x="0" y="8"/>
                      <a:pt x="0" y="8"/>
                      <a:pt x="0" y="8"/>
                    </a:cubicBezTo>
                    <a:cubicBezTo>
                      <a:pt x="0" y="0"/>
                      <a:pt x="0" y="0"/>
                      <a:pt x="0" y="0"/>
                    </a:cubicBezTo>
                    <a:cubicBezTo>
                      <a:pt x="4" y="0"/>
                      <a:pt x="4" y="0"/>
                      <a:pt x="4" y="0"/>
                    </a:cubicBezTo>
                    <a:cubicBezTo>
                      <a:pt x="4" y="0"/>
                      <a:pt x="5" y="0"/>
                      <a:pt x="5" y="0"/>
                    </a:cubicBezTo>
                    <a:cubicBezTo>
                      <a:pt x="81" y="16"/>
                      <a:pt x="81" y="16"/>
                      <a:pt x="81" y="16"/>
                    </a:cubicBezTo>
                    <a:cubicBezTo>
                      <a:pt x="84" y="16"/>
                      <a:pt x="84" y="16"/>
                      <a:pt x="84" y="16"/>
                    </a:cubicBezTo>
                    <a:lnTo>
                      <a:pt x="84"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330"/>
              <p:cNvSpPr>
                <a:spLocks/>
              </p:cNvSpPr>
              <p:nvPr/>
            </p:nvSpPr>
            <p:spPr bwMode="auto">
              <a:xfrm>
                <a:off x="2308226" y="3157538"/>
                <a:ext cx="150813" cy="42863"/>
              </a:xfrm>
              <a:custGeom>
                <a:avLst/>
                <a:gdLst>
                  <a:gd name="T0" fmla="*/ 84 w 84"/>
                  <a:gd name="T1" fmla="*/ 24 h 24"/>
                  <a:gd name="T2" fmla="*/ 80 w 84"/>
                  <a:gd name="T3" fmla="*/ 24 h 24"/>
                  <a:gd name="T4" fmla="*/ 79 w 84"/>
                  <a:gd name="T5" fmla="*/ 24 h 24"/>
                  <a:gd name="T6" fmla="*/ 4 w 84"/>
                  <a:gd name="T7" fmla="*/ 8 h 24"/>
                  <a:gd name="T8" fmla="*/ 0 w 84"/>
                  <a:gd name="T9" fmla="*/ 8 h 24"/>
                  <a:gd name="T10" fmla="*/ 0 w 84"/>
                  <a:gd name="T11" fmla="*/ 0 h 24"/>
                  <a:gd name="T12" fmla="*/ 4 w 84"/>
                  <a:gd name="T13" fmla="*/ 0 h 24"/>
                  <a:gd name="T14" fmla="*/ 5 w 84"/>
                  <a:gd name="T15" fmla="*/ 0 h 24"/>
                  <a:gd name="T16" fmla="*/ 81 w 84"/>
                  <a:gd name="T17" fmla="*/ 16 h 24"/>
                  <a:gd name="T18" fmla="*/ 84 w 84"/>
                  <a:gd name="T19" fmla="*/ 16 h 24"/>
                  <a:gd name="T20" fmla="*/ 84 w 84"/>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24">
                    <a:moveTo>
                      <a:pt x="84" y="24"/>
                    </a:moveTo>
                    <a:cubicBezTo>
                      <a:pt x="80" y="24"/>
                      <a:pt x="80" y="24"/>
                      <a:pt x="80" y="24"/>
                    </a:cubicBezTo>
                    <a:cubicBezTo>
                      <a:pt x="80" y="24"/>
                      <a:pt x="80" y="24"/>
                      <a:pt x="79" y="24"/>
                    </a:cubicBezTo>
                    <a:cubicBezTo>
                      <a:pt x="4" y="8"/>
                      <a:pt x="4" y="8"/>
                      <a:pt x="4" y="8"/>
                    </a:cubicBezTo>
                    <a:cubicBezTo>
                      <a:pt x="0" y="8"/>
                      <a:pt x="0" y="8"/>
                      <a:pt x="0" y="8"/>
                    </a:cubicBezTo>
                    <a:cubicBezTo>
                      <a:pt x="0" y="0"/>
                      <a:pt x="0" y="0"/>
                      <a:pt x="0" y="0"/>
                    </a:cubicBezTo>
                    <a:cubicBezTo>
                      <a:pt x="4" y="0"/>
                      <a:pt x="4" y="0"/>
                      <a:pt x="4" y="0"/>
                    </a:cubicBezTo>
                    <a:cubicBezTo>
                      <a:pt x="4" y="0"/>
                      <a:pt x="5" y="0"/>
                      <a:pt x="5" y="0"/>
                    </a:cubicBezTo>
                    <a:cubicBezTo>
                      <a:pt x="81" y="16"/>
                      <a:pt x="81" y="16"/>
                      <a:pt x="81" y="16"/>
                    </a:cubicBezTo>
                    <a:cubicBezTo>
                      <a:pt x="84" y="16"/>
                      <a:pt x="84" y="16"/>
                      <a:pt x="84" y="16"/>
                    </a:cubicBezTo>
                    <a:lnTo>
                      <a:pt x="84" y="2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331"/>
              <p:cNvSpPr>
                <a:spLocks/>
              </p:cNvSpPr>
              <p:nvPr/>
            </p:nvSpPr>
            <p:spPr bwMode="auto">
              <a:xfrm>
                <a:off x="2308226" y="3228976"/>
                <a:ext cx="150813" cy="44450"/>
              </a:xfrm>
              <a:custGeom>
                <a:avLst/>
                <a:gdLst>
                  <a:gd name="T0" fmla="*/ 4 w 84"/>
                  <a:gd name="T1" fmla="*/ 24 h 24"/>
                  <a:gd name="T2" fmla="*/ 0 w 84"/>
                  <a:gd name="T3" fmla="*/ 24 h 24"/>
                  <a:gd name="T4" fmla="*/ 0 w 84"/>
                  <a:gd name="T5" fmla="*/ 16 h 24"/>
                  <a:gd name="T6" fmla="*/ 4 w 84"/>
                  <a:gd name="T7" fmla="*/ 16 h 24"/>
                  <a:gd name="T8" fmla="*/ 79 w 84"/>
                  <a:gd name="T9" fmla="*/ 0 h 24"/>
                  <a:gd name="T10" fmla="*/ 80 w 84"/>
                  <a:gd name="T11" fmla="*/ 0 h 24"/>
                  <a:gd name="T12" fmla="*/ 84 w 84"/>
                  <a:gd name="T13" fmla="*/ 0 h 24"/>
                  <a:gd name="T14" fmla="*/ 84 w 84"/>
                  <a:gd name="T15" fmla="*/ 8 h 24"/>
                  <a:gd name="T16" fmla="*/ 81 w 84"/>
                  <a:gd name="T17" fmla="*/ 8 h 24"/>
                  <a:gd name="T18" fmla="*/ 5 w 84"/>
                  <a:gd name="T19" fmla="*/ 24 h 24"/>
                  <a:gd name="T20" fmla="*/ 4 w 84"/>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24">
                    <a:moveTo>
                      <a:pt x="4" y="24"/>
                    </a:moveTo>
                    <a:cubicBezTo>
                      <a:pt x="0" y="24"/>
                      <a:pt x="0" y="24"/>
                      <a:pt x="0" y="24"/>
                    </a:cubicBezTo>
                    <a:cubicBezTo>
                      <a:pt x="0" y="16"/>
                      <a:pt x="0" y="16"/>
                      <a:pt x="0" y="16"/>
                    </a:cubicBezTo>
                    <a:cubicBezTo>
                      <a:pt x="4" y="16"/>
                      <a:pt x="4" y="16"/>
                      <a:pt x="4" y="16"/>
                    </a:cubicBezTo>
                    <a:cubicBezTo>
                      <a:pt x="79" y="0"/>
                      <a:pt x="79" y="0"/>
                      <a:pt x="79" y="0"/>
                    </a:cubicBezTo>
                    <a:cubicBezTo>
                      <a:pt x="80" y="0"/>
                      <a:pt x="80" y="0"/>
                      <a:pt x="80" y="0"/>
                    </a:cubicBezTo>
                    <a:cubicBezTo>
                      <a:pt x="84" y="0"/>
                      <a:pt x="84" y="0"/>
                      <a:pt x="84" y="0"/>
                    </a:cubicBezTo>
                    <a:cubicBezTo>
                      <a:pt x="84" y="8"/>
                      <a:pt x="84" y="8"/>
                      <a:pt x="84" y="8"/>
                    </a:cubicBezTo>
                    <a:cubicBezTo>
                      <a:pt x="81" y="8"/>
                      <a:pt x="81" y="8"/>
                      <a:pt x="81" y="8"/>
                    </a:cubicBezTo>
                    <a:cubicBezTo>
                      <a:pt x="5" y="24"/>
                      <a:pt x="5" y="24"/>
                      <a:pt x="5" y="24"/>
                    </a:cubicBezTo>
                    <a:cubicBezTo>
                      <a:pt x="5" y="24"/>
                      <a:pt x="4" y="24"/>
                      <a:pt x="4"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332"/>
              <p:cNvSpPr>
                <a:spLocks noChangeArrowheads="1"/>
              </p:cNvSpPr>
              <p:nvPr/>
            </p:nvSpPr>
            <p:spPr bwMode="auto">
              <a:xfrm>
                <a:off x="2308226" y="3532188"/>
                <a:ext cx="4603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333"/>
              <p:cNvSpPr>
                <a:spLocks noEditPoints="1"/>
              </p:cNvSpPr>
              <p:nvPr/>
            </p:nvSpPr>
            <p:spPr bwMode="auto">
              <a:xfrm>
                <a:off x="2509839" y="3475038"/>
                <a:ext cx="57150" cy="71438"/>
              </a:xfrm>
              <a:custGeom>
                <a:avLst/>
                <a:gdLst>
                  <a:gd name="T0" fmla="*/ 28 w 32"/>
                  <a:gd name="T1" fmla="*/ 40 h 40"/>
                  <a:gd name="T2" fmla="*/ 4 w 32"/>
                  <a:gd name="T3" fmla="*/ 40 h 40"/>
                  <a:gd name="T4" fmla="*/ 0 w 32"/>
                  <a:gd name="T5" fmla="*/ 36 h 40"/>
                  <a:gd name="T6" fmla="*/ 0 w 32"/>
                  <a:gd name="T7" fmla="*/ 16 h 40"/>
                  <a:gd name="T8" fmla="*/ 16 w 32"/>
                  <a:gd name="T9" fmla="*/ 0 h 40"/>
                  <a:gd name="T10" fmla="*/ 32 w 32"/>
                  <a:gd name="T11" fmla="*/ 16 h 40"/>
                  <a:gd name="T12" fmla="*/ 32 w 32"/>
                  <a:gd name="T13" fmla="*/ 36 h 40"/>
                  <a:gd name="T14" fmla="*/ 28 w 32"/>
                  <a:gd name="T15" fmla="*/ 40 h 40"/>
                  <a:gd name="T16" fmla="*/ 8 w 32"/>
                  <a:gd name="T17" fmla="*/ 32 h 40"/>
                  <a:gd name="T18" fmla="*/ 24 w 32"/>
                  <a:gd name="T19" fmla="*/ 32 h 40"/>
                  <a:gd name="T20" fmla="*/ 24 w 32"/>
                  <a:gd name="T21" fmla="*/ 16 h 40"/>
                  <a:gd name="T22" fmla="*/ 16 w 32"/>
                  <a:gd name="T23" fmla="*/ 8 h 40"/>
                  <a:gd name="T24" fmla="*/ 8 w 32"/>
                  <a:gd name="T25" fmla="*/ 16 h 40"/>
                  <a:gd name="T26" fmla="*/ 8 w 32"/>
                  <a:gd name="T2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40">
                    <a:moveTo>
                      <a:pt x="28" y="40"/>
                    </a:moveTo>
                    <a:cubicBezTo>
                      <a:pt x="4" y="40"/>
                      <a:pt x="4" y="40"/>
                      <a:pt x="4" y="40"/>
                    </a:cubicBezTo>
                    <a:cubicBezTo>
                      <a:pt x="2" y="40"/>
                      <a:pt x="0" y="38"/>
                      <a:pt x="0" y="36"/>
                    </a:cubicBezTo>
                    <a:cubicBezTo>
                      <a:pt x="0" y="16"/>
                      <a:pt x="0" y="16"/>
                      <a:pt x="0" y="16"/>
                    </a:cubicBezTo>
                    <a:cubicBezTo>
                      <a:pt x="0" y="7"/>
                      <a:pt x="7" y="0"/>
                      <a:pt x="16" y="0"/>
                    </a:cubicBezTo>
                    <a:cubicBezTo>
                      <a:pt x="25" y="0"/>
                      <a:pt x="32" y="7"/>
                      <a:pt x="32" y="16"/>
                    </a:cubicBezTo>
                    <a:cubicBezTo>
                      <a:pt x="32" y="36"/>
                      <a:pt x="32" y="36"/>
                      <a:pt x="32" y="36"/>
                    </a:cubicBezTo>
                    <a:cubicBezTo>
                      <a:pt x="32" y="38"/>
                      <a:pt x="30" y="40"/>
                      <a:pt x="28" y="40"/>
                    </a:cubicBezTo>
                    <a:close/>
                    <a:moveTo>
                      <a:pt x="8" y="32"/>
                    </a:moveTo>
                    <a:cubicBezTo>
                      <a:pt x="24" y="32"/>
                      <a:pt x="24" y="32"/>
                      <a:pt x="24" y="32"/>
                    </a:cubicBezTo>
                    <a:cubicBezTo>
                      <a:pt x="24" y="16"/>
                      <a:pt x="24" y="16"/>
                      <a:pt x="24" y="16"/>
                    </a:cubicBezTo>
                    <a:cubicBezTo>
                      <a:pt x="24" y="12"/>
                      <a:pt x="21" y="8"/>
                      <a:pt x="16" y="8"/>
                    </a:cubicBezTo>
                    <a:cubicBezTo>
                      <a:pt x="12" y="8"/>
                      <a:pt x="8" y="12"/>
                      <a:pt x="8" y="16"/>
                    </a:cubicBezTo>
                    <a:lnTo>
                      <a:pt x="8"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334"/>
              <p:cNvSpPr>
                <a:spLocks noEditPoints="1"/>
              </p:cNvSpPr>
              <p:nvPr/>
            </p:nvSpPr>
            <p:spPr bwMode="auto">
              <a:xfrm>
                <a:off x="2509839" y="3186113"/>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1" y="24"/>
                      <a:pt x="24" y="20"/>
                      <a:pt x="24" y="16"/>
                    </a:cubicBezTo>
                    <a:cubicBezTo>
                      <a:pt x="24" y="12"/>
                      <a:pt x="21"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Rectangle 335"/>
              <p:cNvSpPr>
                <a:spLocks noChangeArrowheads="1"/>
              </p:cNvSpPr>
              <p:nvPr/>
            </p:nvSpPr>
            <p:spPr bwMode="auto">
              <a:xfrm>
                <a:off x="2473326" y="32654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Rectangle 336"/>
              <p:cNvSpPr>
                <a:spLocks noChangeArrowheads="1"/>
              </p:cNvSpPr>
              <p:nvPr/>
            </p:nvSpPr>
            <p:spPr bwMode="auto">
              <a:xfrm>
                <a:off x="2501901" y="32654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Rectangle 337"/>
              <p:cNvSpPr>
                <a:spLocks noChangeArrowheads="1"/>
              </p:cNvSpPr>
              <p:nvPr/>
            </p:nvSpPr>
            <p:spPr bwMode="auto">
              <a:xfrm>
                <a:off x="2530476" y="32654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Rectangle 338"/>
              <p:cNvSpPr>
                <a:spLocks noChangeArrowheads="1"/>
              </p:cNvSpPr>
              <p:nvPr/>
            </p:nvSpPr>
            <p:spPr bwMode="auto">
              <a:xfrm>
                <a:off x="2559051" y="32654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Rectangle 339"/>
              <p:cNvSpPr>
                <a:spLocks noChangeArrowheads="1"/>
              </p:cNvSpPr>
              <p:nvPr/>
            </p:nvSpPr>
            <p:spPr bwMode="auto">
              <a:xfrm>
                <a:off x="2589214" y="3265488"/>
                <a:ext cx="14288" cy="285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Rectangle 340"/>
              <p:cNvSpPr>
                <a:spLocks noChangeArrowheads="1"/>
              </p:cNvSpPr>
              <p:nvPr/>
            </p:nvSpPr>
            <p:spPr bwMode="auto">
              <a:xfrm>
                <a:off x="2479676" y="3316288"/>
                <a:ext cx="1158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Rectangle 341"/>
              <p:cNvSpPr>
                <a:spLocks noChangeArrowheads="1"/>
              </p:cNvSpPr>
              <p:nvPr/>
            </p:nvSpPr>
            <p:spPr bwMode="auto">
              <a:xfrm>
                <a:off x="2473326" y="3344863"/>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Rectangle 342"/>
              <p:cNvSpPr>
                <a:spLocks noChangeArrowheads="1"/>
              </p:cNvSpPr>
              <p:nvPr/>
            </p:nvSpPr>
            <p:spPr bwMode="auto">
              <a:xfrm>
                <a:off x="2473326" y="3373438"/>
                <a:ext cx="1301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343"/>
              <p:cNvSpPr>
                <a:spLocks noChangeArrowheads="1"/>
              </p:cNvSpPr>
              <p:nvPr/>
            </p:nvSpPr>
            <p:spPr bwMode="auto">
              <a:xfrm>
                <a:off x="2465389" y="3402013"/>
                <a:ext cx="1444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Rectangle 344"/>
              <p:cNvSpPr>
                <a:spLocks noChangeArrowheads="1"/>
              </p:cNvSpPr>
              <p:nvPr/>
            </p:nvSpPr>
            <p:spPr bwMode="auto">
              <a:xfrm>
                <a:off x="2459039" y="3430588"/>
                <a:ext cx="158750" cy="1587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345"/>
              <p:cNvSpPr>
                <a:spLocks/>
              </p:cNvSpPr>
              <p:nvPr/>
            </p:nvSpPr>
            <p:spPr bwMode="auto">
              <a:xfrm>
                <a:off x="2473326" y="3084513"/>
                <a:ext cx="130175" cy="79375"/>
              </a:xfrm>
              <a:custGeom>
                <a:avLst/>
                <a:gdLst>
                  <a:gd name="T0" fmla="*/ 72 w 72"/>
                  <a:gd name="T1" fmla="*/ 44 h 44"/>
                  <a:gd name="T2" fmla="*/ 64 w 72"/>
                  <a:gd name="T3" fmla="*/ 44 h 44"/>
                  <a:gd name="T4" fmla="*/ 64 w 72"/>
                  <a:gd name="T5" fmla="*/ 36 h 44"/>
                  <a:gd name="T6" fmla="*/ 36 w 72"/>
                  <a:gd name="T7" fmla="*/ 8 h 44"/>
                  <a:gd name="T8" fmla="*/ 8 w 72"/>
                  <a:gd name="T9" fmla="*/ 36 h 44"/>
                  <a:gd name="T10" fmla="*/ 8 w 72"/>
                  <a:gd name="T11" fmla="*/ 44 h 44"/>
                  <a:gd name="T12" fmla="*/ 0 w 72"/>
                  <a:gd name="T13" fmla="*/ 44 h 44"/>
                  <a:gd name="T14" fmla="*/ 0 w 72"/>
                  <a:gd name="T15" fmla="*/ 36 h 44"/>
                  <a:gd name="T16" fmla="*/ 36 w 72"/>
                  <a:gd name="T17" fmla="*/ 0 h 44"/>
                  <a:gd name="T18" fmla="*/ 72 w 72"/>
                  <a:gd name="T19" fmla="*/ 36 h 44"/>
                  <a:gd name="T20" fmla="*/ 72 w 72"/>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44">
                    <a:moveTo>
                      <a:pt x="72" y="44"/>
                    </a:moveTo>
                    <a:cubicBezTo>
                      <a:pt x="64" y="44"/>
                      <a:pt x="64" y="44"/>
                      <a:pt x="64" y="44"/>
                    </a:cubicBezTo>
                    <a:cubicBezTo>
                      <a:pt x="64" y="36"/>
                      <a:pt x="64" y="36"/>
                      <a:pt x="64" y="36"/>
                    </a:cubicBezTo>
                    <a:cubicBezTo>
                      <a:pt x="64" y="21"/>
                      <a:pt x="52" y="8"/>
                      <a:pt x="36" y="8"/>
                    </a:cubicBezTo>
                    <a:cubicBezTo>
                      <a:pt x="21" y="8"/>
                      <a:pt x="8" y="21"/>
                      <a:pt x="8" y="36"/>
                    </a:cubicBezTo>
                    <a:cubicBezTo>
                      <a:pt x="8" y="44"/>
                      <a:pt x="8" y="44"/>
                      <a:pt x="8" y="44"/>
                    </a:cubicBezTo>
                    <a:cubicBezTo>
                      <a:pt x="0" y="44"/>
                      <a:pt x="0" y="44"/>
                      <a:pt x="0" y="44"/>
                    </a:cubicBezTo>
                    <a:cubicBezTo>
                      <a:pt x="0" y="36"/>
                      <a:pt x="0" y="36"/>
                      <a:pt x="0" y="36"/>
                    </a:cubicBezTo>
                    <a:cubicBezTo>
                      <a:pt x="0" y="16"/>
                      <a:pt x="16" y="0"/>
                      <a:pt x="36" y="0"/>
                    </a:cubicBezTo>
                    <a:cubicBezTo>
                      <a:pt x="56" y="0"/>
                      <a:pt x="72" y="16"/>
                      <a:pt x="72" y="36"/>
                    </a:cubicBezTo>
                    <a:lnTo>
                      <a:pt x="72" y="4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Line 346"/>
              <p:cNvSpPr>
                <a:spLocks noChangeShapeType="1"/>
              </p:cNvSpPr>
              <p:nvPr/>
            </p:nvSpPr>
            <p:spPr bwMode="auto">
              <a:xfrm>
                <a:off x="2479676" y="3481388"/>
                <a:ext cx="0" cy="0"/>
              </a:xfrm>
              <a:prstGeom prst="line">
                <a:avLst/>
              </a:prstGeom>
              <a:noFill/>
              <a:ln w="14288" cap="flat">
                <a:solidFill>
                  <a:srgbClr val="22282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1826227" y="3985662"/>
              <a:ext cx="1477887" cy="310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2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Product Vision</a:t>
              </a:r>
              <a:endParaRPr kumimoji="0" lang="en-CA" sz="12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33" name="Rectangle 32"/>
            <p:cNvSpPr/>
            <p:nvPr/>
          </p:nvSpPr>
          <p:spPr>
            <a:xfrm>
              <a:off x="3499569" y="2505077"/>
              <a:ext cx="7851374" cy="225913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3675025" y="2639014"/>
              <a:ext cx="7480463" cy="1878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Created and managed by the </a:t>
              </a:r>
              <a:r>
                <a:rPr kumimoji="0" lang="en-US" sz="10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 Owner</a:t>
              </a: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 and their team which could also include the </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Program Stakeholders</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Important to understand the users that will be using the end product, how they will use it, and the value that they will get out of </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it</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Research and prototyping activities can help shape the product </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vision</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Highlights what is unique about the </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Defines the timeline and budget to launch the </a:t>
              </a:r>
              <a: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a:t>
              </a:r>
              <a:br>
                <a:rPr kumimoji="0" lang="en-US" sz="10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rPr>
                <a:t>Should be clear and concise in a way that clearly communicates the product to the team</a:t>
              </a:r>
            </a:p>
          </p:txBody>
        </p:sp>
      </p:grpSp>
      <p:pic>
        <p:nvPicPr>
          <p:cNvPr id="36" name="Picture 35"/>
          <p:cNvPicPr>
            <a:picLocks noChangeAspect="1"/>
          </p:cNvPicPr>
          <p:nvPr/>
        </p:nvPicPr>
        <p:blipFill>
          <a:blip r:embed="rId2"/>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39109899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Rectangle 115"/>
          <p:cNvSpPr/>
          <p:nvPr/>
        </p:nvSpPr>
        <p:spPr>
          <a:xfrm>
            <a:off x="2728924" y="985209"/>
            <a:ext cx="9343416"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Rectangle 89"/>
          <p:cNvSpPr/>
          <p:nvPr/>
        </p:nvSpPr>
        <p:spPr>
          <a:xfrm>
            <a:off x="117566" y="985209"/>
            <a:ext cx="2569464" cy="569945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Oval 1"/>
          <p:cNvSpPr/>
          <p:nvPr/>
        </p:nvSpPr>
        <p:spPr>
          <a:xfrm>
            <a:off x="402989" y="1285695"/>
            <a:ext cx="1998618" cy="2002536"/>
          </a:xfrm>
          <a:prstGeom prst="ellipse">
            <a:avLst/>
          </a:prstGeom>
          <a:solidFill>
            <a:schemeClr val="bg1"/>
          </a:solidFill>
          <a:ln>
            <a:solidFill>
              <a:srgbClr val="5B9BD5"/>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Title 1">
            <a:extLst>
              <a:ext uri="{FF2B5EF4-FFF2-40B4-BE49-F238E27FC236}">
                <a16:creationId xmlns:a16="http://schemas.microsoft.com/office/drawing/2014/main" xmlns="" id="{C4CC0F66-F716-9E4A-A350-90E627E348D3}"/>
              </a:ext>
            </a:extLst>
          </p:cNvPr>
          <p:cNvSpPr txBox="1">
            <a:spLocks/>
          </p:cNvSpPr>
          <p:nvPr/>
        </p:nvSpPr>
        <p:spPr bwMode="auto">
          <a:xfrm>
            <a:off x="769931" y="2491506"/>
            <a:ext cx="1264733" cy="454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r>
              <a:rPr kumimoji="0" lang="en-CA" sz="12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Opportunity</a:t>
            </a:r>
            <a:r>
              <a:rPr kumimoji="0" lang="en-CA" sz="1200" b="1" i="0" u="none" strike="noStrike" kern="1200" cap="none" spc="0" normalizeH="0" noProof="0" dirty="0" smtClean="0">
                <a:ln>
                  <a:noFill/>
                </a:ln>
                <a:solidFill>
                  <a:srgbClr val="5B9BD5"/>
                </a:solidFill>
                <a:effectLst/>
                <a:uLnTx/>
                <a:uFillTx/>
                <a:latin typeface="Century Gothic" pitchFamily="34" charset="0"/>
                <a:ea typeface="ヒラギノ角ゴ Pro W3" pitchFamily="126" charset="-128"/>
              </a:rPr>
              <a:t> Canvas</a:t>
            </a:r>
            <a:endParaRPr kumimoji="0" lang="en-CA" sz="12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29" name="Title 1">
            <a:extLst>
              <a:ext uri="{FF2B5EF4-FFF2-40B4-BE49-F238E27FC236}">
                <a16:creationId xmlns:a16="http://schemas.microsoft.com/office/drawing/2014/main" xmlns="" id="{C4CC0F66-F716-9E4A-A350-90E627E348D3}"/>
              </a:ext>
            </a:extLst>
          </p:cNvPr>
          <p:cNvSpPr txBox="1">
            <a:spLocks/>
          </p:cNvSpPr>
          <p:nvPr/>
        </p:nvSpPr>
        <p:spPr bwMode="auto">
          <a:xfrm>
            <a:off x="117646" y="205254"/>
            <a:ext cx="6115454" cy="4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Building Your Opportunity Canvas</a:t>
            </a:r>
            <a:endParaRPr kumimoji="0" lang="en-CA" sz="2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sp>
        <p:nvSpPr>
          <p:cNvPr id="30" name="Title 1">
            <a:extLst>
              <a:ext uri="{FF2B5EF4-FFF2-40B4-BE49-F238E27FC236}">
                <a16:creationId xmlns:a16="http://schemas.microsoft.com/office/drawing/2014/main" xmlns="" id="{C4CC0F66-F716-9E4A-A350-90E627E348D3}"/>
              </a:ext>
            </a:extLst>
          </p:cNvPr>
          <p:cNvSpPr txBox="1">
            <a:spLocks/>
          </p:cNvSpPr>
          <p:nvPr/>
        </p:nvSpPr>
        <p:spPr bwMode="auto">
          <a:xfrm>
            <a:off x="117646" y="669833"/>
            <a:ext cx="11237119" cy="2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lvl="0">
              <a:defRPr/>
            </a:pPr>
            <a:r>
              <a:rPr lang="en-US" sz="1400" b="1" dirty="0">
                <a:solidFill>
                  <a:prstClr val="black"/>
                </a:solidFill>
              </a:rPr>
              <a:t>A One Page Business Case That is Kept Up-To-Date That Frames the Problems We Are Trying to Solve</a:t>
            </a:r>
          </a:p>
        </p:txBody>
      </p:sp>
      <p:grpSp>
        <p:nvGrpSpPr>
          <p:cNvPr id="31" name="Group 30"/>
          <p:cNvGrpSpPr/>
          <p:nvPr/>
        </p:nvGrpSpPr>
        <p:grpSpPr>
          <a:xfrm>
            <a:off x="1036537" y="1548406"/>
            <a:ext cx="731520" cy="914400"/>
            <a:chOff x="736601" y="3949700"/>
            <a:chExt cx="360363" cy="461963"/>
          </a:xfrm>
        </p:grpSpPr>
        <p:sp>
          <p:nvSpPr>
            <p:cNvPr id="32" name="Freeform 235"/>
            <p:cNvSpPr>
              <a:spLocks noEditPoints="1"/>
            </p:cNvSpPr>
            <p:nvPr/>
          </p:nvSpPr>
          <p:spPr bwMode="auto">
            <a:xfrm>
              <a:off x="736601" y="3949700"/>
              <a:ext cx="360363" cy="461963"/>
            </a:xfrm>
            <a:custGeom>
              <a:avLst/>
              <a:gdLst>
                <a:gd name="T0" fmla="*/ 227 w 227"/>
                <a:gd name="T1" fmla="*/ 291 h 291"/>
                <a:gd name="T2" fmla="*/ 0 w 227"/>
                <a:gd name="T3" fmla="*/ 291 h 291"/>
                <a:gd name="T4" fmla="*/ 0 w 227"/>
                <a:gd name="T5" fmla="*/ 0 h 291"/>
                <a:gd name="T6" fmla="*/ 188 w 227"/>
                <a:gd name="T7" fmla="*/ 0 h 291"/>
                <a:gd name="T8" fmla="*/ 227 w 227"/>
                <a:gd name="T9" fmla="*/ 39 h 291"/>
                <a:gd name="T10" fmla="*/ 227 w 227"/>
                <a:gd name="T11" fmla="*/ 291 h 291"/>
                <a:gd name="T12" fmla="*/ 9 w 227"/>
                <a:gd name="T13" fmla="*/ 282 h 291"/>
                <a:gd name="T14" fmla="*/ 218 w 227"/>
                <a:gd name="T15" fmla="*/ 282 h 291"/>
                <a:gd name="T16" fmla="*/ 218 w 227"/>
                <a:gd name="T17" fmla="*/ 44 h 291"/>
                <a:gd name="T18" fmla="*/ 185 w 227"/>
                <a:gd name="T19" fmla="*/ 10 h 291"/>
                <a:gd name="T20" fmla="*/ 9 w 227"/>
                <a:gd name="T21" fmla="*/ 10 h 291"/>
                <a:gd name="T22" fmla="*/ 9 w 227"/>
                <a:gd name="T23" fmla="*/ 282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291">
                  <a:moveTo>
                    <a:pt x="227" y="291"/>
                  </a:moveTo>
                  <a:lnTo>
                    <a:pt x="0" y="291"/>
                  </a:lnTo>
                  <a:lnTo>
                    <a:pt x="0" y="0"/>
                  </a:lnTo>
                  <a:lnTo>
                    <a:pt x="188" y="0"/>
                  </a:lnTo>
                  <a:lnTo>
                    <a:pt x="227" y="39"/>
                  </a:lnTo>
                  <a:lnTo>
                    <a:pt x="227" y="291"/>
                  </a:lnTo>
                  <a:close/>
                  <a:moveTo>
                    <a:pt x="9" y="282"/>
                  </a:moveTo>
                  <a:lnTo>
                    <a:pt x="218" y="282"/>
                  </a:lnTo>
                  <a:lnTo>
                    <a:pt x="218" y="44"/>
                  </a:lnTo>
                  <a:lnTo>
                    <a:pt x="185" y="10"/>
                  </a:lnTo>
                  <a:lnTo>
                    <a:pt x="9" y="10"/>
                  </a:lnTo>
                  <a:lnTo>
                    <a:pt x="9" y="28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33" name="Rectangle 236"/>
            <p:cNvSpPr>
              <a:spLocks noChangeArrowheads="1"/>
            </p:cNvSpPr>
            <p:nvPr/>
          </p:nvSpPr>
          <p:spPr bwMode="auto">
            <a:xfrm>
              <a:off x="779464" y="4022725"/>
              <a:ext cx="1444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4" name="Rectangle 237"/>
            <p:cNvSpPr>
              <a:spLocks noChangeArrowheads="1"/>
            </p:cNvSpPr>
            <p:nvPr/>
          </p:nvSpPr>
          <p:spPr bwMode="auto">
            <a:xfrm>
              <a:off x="938214" y="4310063"/>
              <a:ext cx="11430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5" name="Rectangle 238"/>
            <p:cNvSpPr>
              <a:spLocks noChangeArrowheads="1"/>
            </p:cNvSpPr>
            <p:nvPr/>
          </p:nvSpPr>
          <p:spPr bwMode="auto">
            <a:xfrm>
              <a:off x="938214" y="4340225"/>
              <a:ext cx="57150"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6" name="Freeform 239"/>
            <p:cNvSpPr>
              <a:spLocks/>
            </p:cNvSpPr>
            <p:nvPr/>
          </p:nvSpPr>
          <p:spPr bwMode="auto">
            <a:xfrm>
              <a:off x="1023939" y="3957638"/>
              <a:ext cx="65088" cy="65088"/>
            </a:xfrm>
            <a:custGeom>
              <a:avLst/>
              <a:gdLst>
                <a:gd name="T0" fmla="*/ 41 w 41"/>
                <a:gd name="T1" fmla="*/ 41 h 41"/>
                <a:gd name="T2" fmla="*/ 0 w 41"/>
                <a:gd name="T3" fmla="*/ 41 h 41"/>
                <a:gd name="T4" fmla="*/ 0 w 41"/>
                <a:gd name="T5" fmla="*/ 0 h 41"/>
                <a:gd name="T6" fmla="*/ 9 w 41"/>
                <a:gd name="T7" fmla="*/ 0 h 41"/>
                <a:gd name="T8" fmla="*/ 9 w 41"/>
                <a:gd name="T9" fmla="*/ 32 h 41"/>
                <a:gd name="T10" fmla="*/ 41 w 41"/>
                <a:gd name="T11" fmla="*/ 32 h 41"/>
                <a:gd name="T12" fmla="*/ 41 w 41"/>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1" h="41">
                  <a:moveTo>
                    <a:pt x="41" y="41"/>
                  </a:moveTo>
                  <a:lnTo>
                    <a:pt x="0" y="41"/>
                  </a:lnTo>
                  <a:lnTo>
                    <a:pt x="0" y="0"/>
                  </a:lnTo>
                  <a:lnTo>
                    <a:pt x="9" y="0"/>
                  </a:lnTo>
                  <a:lnTo>
                    <a:pt x="9" y="32"/>
                  </a:lnTo>
                  <a:lnTo>
                    <a:pt x="41" y="32"/>
                  </a:lnTo>
                  <a:lnTo>
                    <a:pt x="41" y="41"/>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7" name="Freeform 240"/>
            <p:cNvSpPr>
              <a:spLocks noEditPoints="1"/>
            </p:cNvSpPr>
            <p:nvPr/>
          </p:nvSpPr>
          <p:spPr bwMode="auto">
            <a:xfrm>
              <a:off x="779464" y="4065588"/>
              <a:ext cx="273050" cy="230188"/>
            </a:xfrm>
            <a:custGeom>
              <a:avLst/>
              <a:gdLst>
                <a:gd name="T0" fmla="*/ 172 w 172"/>
                <a:gd name="T1" fmla="*/ 145 h 145"/>
                <a:gd name="T2" fmla="*/ 0 w 172"/>
                <a:gd name="T3" fmla="*/ 145 h 145"/>
                <a:gd name="T4" fmla="*/ 0 w 172"/>
                <a:gd name="T5" fmla="*/ 0 h 145"/>
                <a:gd name="T6" fmla="*/ 172 w 172"/>
                <a:gd name="T7" fmla="*/ 0 h 145"/>
                <a:gd name="T8" fmla="*/ 172 w 172"/>
                <a:gd name="T9" fmla="*/ 145 h 145"/>
                <a:gd name="T10" fmla="*/ 9 w 172"/>
                <a:gd name="T11" fmla="*/ 136 h 145"/>
                <a:gd name="T12" fmla="*/ 163 w 172"/>
                <a:gd name="T13" fmla="*/ 136 h 145"/>
                <a:gd name="T14" fmla="*/ 163 w 172"/>
                <a:gd name="T15" fmla="*/ 9 h 145"/>
                <a:gd name="T16" fmla="*/ 9 w 172"/>
                <a:gd name="T17" fmla="*/ 9 h 145"/>
                <a:gd name="T18" fmla="*/ 9 w 172"/>
                <a:gd name="T19" fmla="*/ 13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45">
                  <a:moveTo>
                    <a:pt x="172" y="145"/>
                  </a:moveTo>
                  <a:lnTo>
                    <a:pt x="0" y="145"/>
                  </a:lnTo>
                  <a:lnTo>
                    <a:pt x="0" y="0"/>
                  </a:lnTo>
                  <a:lnTo>
                    <a:pt x="172" y="0"/>
                  </a:lnTo>
                  <a:lnTo>
                    <a:pt x="172" y="145"/>
                  </a:lnTo>
                  <a:close/>
                  <a:moveTo>
                    <a:pt x="9" y="136"/>
                  </a:moveTo>
                  <a:lnTo>
                    <a:pt x="163" y="136"/>
                  </a:lnTo>
                  <a:lnTo>
                    <a:pt x="163" y="9"/>
                  </a:lnTo>
                  <a:lnTo>
                    <a:pt x="9" y="9"/>
                  </a:lnTo>
                  <a:lnTo>
                    <a:pt x="9" y="13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8" name="Rectangle 241"/>
            <p:cNvSpPr>
              <a:spLocks noChangeArrowheads="1"/>
            </p:cNvSpPr>
            <p:nvPr/>
          </p:nvSpPr>
          <p:spPr bwMode="auto">
            <a:xfrm>
              <a:off x="787401" y="4108450"/>
              <a:ext cx="2587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9" name="Rectangle 242"/>
            <p:cNvSpPr>
              <a:spLocks noChangeArrowheads="1"/>
            </p:cNvSpPr>
            <p:nvPr/>
          </p:nvSpPr>
          <p:spPr bwMode="auto">
            <a:xfrm>
              <a:off x="865189" y="4073525"/>
              <a:ext cx="15875" cy="215900"/>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0" name="Rectangle 243"/>
            <p:cNvSpPr>
              <a:spLocks noChangeArrowheads="1"/>
            </p:cNvSpPr>
            <p:nvPr/>
          </p:nvSpPr>
          <p:spPr bwMode="auto">
            <a:xfrm>
              <a:off x="909639" y="4116388"/>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1" name="Rectangle 244"/>
            <p:cNvSpPr>
              <a:spLocks noChangeArrowheads="1"/>
            </p:cNvSpPr>
            <p:nvPr/>
          </p:nvSpPr>
          <p:spPr bwMode="auto">
            <a:xfrm>
              <a:off x="952501" y="4116388"/>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2" name="Rectangle 245"/>
            <p:cNvSpPr>
              <a:spLocks noChangeArrowheads="1"/>
            </p:cNvSpPr>
            <p:nvPr/>
          </p:nvSpPr>
          <p:spPr bwMode="auto">
            <a:xfrm>
              <a:off x="995364" y="4116388"/>
              <a:ext cx="14288" cy="17303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3" name="Rectangle 246"/>
            <p:cNvSpPr>
              <a:spLocks noChangeArrowheads="1"/>
            </p:cNvSpPr>
            <p:nvPr/>
          </p:nvSpPr>
          <p:spPr bwMode="auto">
            <a:xfrm>
              <a:off x="873126" y="4152900"/>
              <a:ext cx="1730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5" name="Rectangle 247"/>
            <p:cNvSpPr>
              <a:spLocks noChangeArrowheads="1"/>
            </p:cNvSpPr>
            <p:nvPr/>
          </p:nvSpPr>
          <p:spPr bwMode="auto">
            <a:xfrm>
              <a:off x="873126" y="4195763"/>
              <a:ext cx="1730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6" name="Rectangle 248"/>
            <p:cNvSpPr>
              <a:spLocks noChangeArrowheads="1"/>
            </p:cNvSpPr>
            <p:nvPr/>
          </p:nvSpPr>
          <p:spPr bwMode="auto">
            <a:xfrm>
              <a:off x="873126" y="4238625"/>
              <a:ext cx="1730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7" name="Rectangle 249"/>
            <p:cNvSpPr>
              <a:spLocks noChangeArrowheads="1"/>
            </p:cNvSpPr>
            <p:nvPr/>
          </p:nvSpPr>
          <p:spPr bwMode="auto">
            <a:xfrm>
              <a:off x="815976" y="4152900"/>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8" name="Rectangle 250"/>
            <p:cNvSpPr>
              <a:spLocks noChangeArrowheads="1"/>
            </p:cNvSpPr>
            <p:nvPr/>
          </p:nvSpPr>
          <p:spPr bwMode="auto">
            <a:xfrm>
              <a:off x="815976" y="4195763"/>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9" name="Rectangle 251"/>
            <p:cNvSpPr>
              <a:spLocks noChangeArrowheads="1"/>
            </p:cNvSpPr>
            <p:nvPr/>
          </p:nvSpPr>
          <p:spPr bwMode="auto">
            <a:xfrm>
              <a:off x="815976" y="4238625"/>
              <a:ext cx="285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0" name="Rectangle 252"/>
            <p:cNvSpPr>
              <a:spLocks noChangeArrowheads="1"/>
            </p:cNvSpPr>
            <p:nvPr/>
          </p:nvSpPr>
          <p:spPr bwMode="auto">
            <a:xfrm>
              <a:off x="779464" y="39941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1" name="Rectangle 253"/>
            <p:cNvSpPr>
              <a:spLocks noChangeArrowheads="1"/>
            </p:cNvSpPr>
            <p:nvPr/>
          </p:nvSpPr>
          <p:spPr bwMode="auto">
            <a:xfrm>
              <a:off x="808039" y="39941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72" name="Rectangle 254"/>
            <p:cNvSpPr>
              <a:spLocks noChangeArrowheads="1"/>
            </p:cNvSpPr>
            <p:nvPr/>
          </p:nvSpPr>
          <p:spPr bwMode="auto">
            <a:xfrm>
              <a:off x="836614" y="3994150"/>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grpSp>
        <p:nvGrpSpPr>
          <p:cNvPr id="11" name="Group 10"/>
          <p:cNvGrpSpPr/>
          <p:nvPr/>
        </p:nvGrpSpPr>
        <p:grpSpPr>
          <a:xfrm>
            <a:off x="2786930" y="1628535"/>
            <a:ext cx="9227404" cy="4143367"/>
            <a:chOff x="2844936" y="1607822"/>
            <a:chExt cx="9227404" cy="4143367"/>
          </a:xfrm>
        </p:grpSpPr>
        <p:grpSp>
          <p:nvGrpSpPr>
            <p:cNvPr id="7" name="Group 6"/>
            <p:cNvGrpSpPr/>
            <p:nvPr/>
          </p:nvGrpSpPr>
          <p:grpSpPr>
            <a:xfrm>
              <a:off x="2844936" y="1636389"/>
              <a:ext cx="9144000" cy="4114800"/>
              <a:chOff x="2810870" y="1195753"/>
              <a:chExt cx="9144000" cy="4114800"/>
            </a:xfrm>
          </p:grpSpPr>
          <p:sp>
            <p:nvSpPr>
              <p:cNvPr id="5" name="Rectangle 4"/>
              <p:cNvSpPr/>
              <p:nvPr/>
            </p:nvSpPr>
            <p:spPr>
              <a:xfrm>
                <a:off x="2810870" y="1195753"/>
                <a:ext cx="1828800" cy="2743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4639670" y="1195753"/>
                <a:ext cx="18288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a:off x="4639670" y="2567353"/>
                <a:ext cx="18288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2810870" y="3938953"/>
                <a:ext cx="36576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6468470" y="1195753"/>
                <a:ext cx="1828800" cy="2743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76"/>
              <p:cNvSpPr/>
              <p:nvPr/>
            </p:nvSpPr>
            <p:spPr>
              <a:xfrm>
                <a:off x="8297270" y="1195753"/>
                <a:ext cx="18288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a:off x="8297270" y="2567353"/>
                <a:ext cx="18288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10126070" y="1195753"/>
                <a:ext cx="1828800" cy="2743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6468470" y="3938953"/>
                <a:ext cx="36576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p:cNvSpPr/>
              <p:nvPr/>
            </p:nvSpPr>
            <p:spPr>
              <a:xfrm>
                <a:off x="10126070" y="3938953"/>
                <a:ext cx="1828800" cy="1371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 name="Title 1">
              <a:extLst>
                <a:ext uri="{FF2B5EF4-FFF2-40B4-BE49-F238E27FC236}">
                  <a16:creationId xmlns:a16="http://schemas.microsoft.com/office/drawing/2014/main" xmlns="" id="{C4CC0F66-F716-9E4A-A350-90E627E348D3}"/>
                </a:ext>
              </a:extLst>
            </p:cNvPr>
            <p:cNvSpPr txBox="1">
              <a:spLocks/>
            </p:cNvSpPr>
            <p:nvPr/>
          </p:nvSpPr>
          <p:spPr bwMode="auto">
            <a:xfrm>
              <a:off x="6790468" y="1607822"/>
              <a:ext cx="1560282"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l"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Opportunity / Initiative </a:t>
              </a:r>
              <a:endParaRPr kumimoji="0" lang="en-CA" sz="1000" i="0" u="none" strike="noStrike" kern="1200" cap="none" spc="0" normalizeH="0" baseline="0" noProof="0" dirty="0">
                <a:ln>
                  <a:noFill/>
                </a:ln>
                <a:solidFill>
                  <a:schemeClr val="tx1"/>
                </a:solidFill>
                <a:effectLst/>
                <a:uLnTx/>
                <a:uFillTx/>
              </a:endParaRPr>
            </a:p>
          </p:txBody>
        </p:sp>
        <p:sp>
          <p:nvSpPr>
            <p:cNvPr id="8" name="Oval 7"/>
            <p:cNvSpPr/>
            <p:nvPr/>
          </p:nvSpPr>
          <p:spPr>
            <a:xfrm>
              <a:off x="6571090" y="1664670"/>
              <a:ext cx="250092" cy="2183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1</a:t>
              </a:r>
              <a:endParaRPr lang="en-US" sz="1200" dirty="0">
                <a:latin typeface="Century Gothic" panose="020B0502020202020204" pitchFamily="34" charset="0"/>
              </a:endParaRPr>
            </a:p>
          </p:txBody>
        </p:sp>
        <p:sp>
          <p:nvSpPr>
            <p:cNvPr id="83" name="Oval 82"/>
            <p:cNvSpPr/>
            <p:nvPr/>
          </p:nvSpPr>
          <p:spPr>
            <a:xfrm>
              <a:off x="2954946" y="1684725"/>
              <a:ext cx="250092" cy="218360"/>
            </a:xfrm>
            <a:prstGeom prst="ellips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7</a:t>
              </a:r>
              <a:endParaRPr lang="en-US" sz="1200" dirty="0">
                <a:latin typeface="Century Gothic" panose="020B0502020202020204" pitchFamily="34" charset="0"/>
              </a:endParaRPr>
            </a:p>
          </p:txBody>
        </p:sp>
        <p:sp>
          <p:nvSpPr>
            <p:cNvPr id="85" name="Title 1">
              <a:extLst>
                <a:ext uri="{FF2B5EF4-FFF2-40B4-BE49-F238E27FC236}">
                  <a16:creationId xmlns:a16="http://schemas.microsoft.com/office/drawing/2014/main" xmlns="" id="{C4CC0F66-F716-9E4A-A350-90E627E348D3}"/>
                </a:ext>
              </a:extLst>
            </p:cNvPr>
            <p:cNvSpPr txBox="1">
              <a:spLocks/>
            </p:cNvSpPr>
            <p:nvPr/>
          </p:nvSpPr>
          <p:spPr bwMode="auto">
            <a:xfrm>
              <a:off x="3217475" y="1622363"/>
              <a:ext cx="983819"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Key Partners</a:t>
              </a:r>
              <a:endParaRPr kumimoji="0" lang="en-CA" sz="1000" i="0" u="none" strike="noStrike" kern="1200" cap="none" spc="0" normalizeH="0" baseline="0" noProof="0" dirty="0">
                <a:ln>
                  <a:noFill/>
                </a:ln>
                <a:solidFill>
                  <a:schemeClr val="tx1"/>
                </a:solidFill>
                <a:effectLst/>
                <a:uLnTx/>
                <a:uFillTx/>
              </a:endParaRPr>
            </a:p>
          </p:txBody>
        </p:sp>
        <p:sp>
          <p:nvSpPr>
            <p:cNvPr id="87" name="Oval 86"/>
            <p:cNvSpPr/>
            <p:nvPr/>
          </p:nvSpPr>
          <p:spPr>
            <a:xfrm>
              <a:off x="4779455" y="1684069"/>
              <a:ext cx="250092" cy="218360"/>
            </a:xfrm>
            <a:prstGeom prst="ellipse">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8</a:t>
              </a:r>
              <a:endParaRPr lang="en-US" sz="1200" dirty="0">
                <a:latin typeface="Century Gothic" panose="020B0502020202020204" pitchFamily="34" charset="0"/>
              </a:endParaRPr>
            </a:p>
          </p:txBody>
        </p:sp>
        <p:sp>
          <p:nvSpPr>
            <p:cNvPr id="88" name="Title 1">
              <a:extLst>
                <a:ext uri="{FF2B5EF4-FFF2-40B4-BE49-F238E27FC236}">
                  <a16:creationId xmlns:a16="http://schemas.microsoft.com/office/drawing/2014/main" xmlns="" id="{C4CC0F66-F716-9E4A-A350-90E627E348D3}"/>
                </a:ext>
              </a:extLst>
            </p:cNvPr>
            <p:cNvSpPr txBox="1">
              <a:spLocks/>
            </p:cNvSpPr>
            <p:nvPr/>
          </p:nvSpPr>
          <p:spPr bwMode="auto">
            <a:xfrm>
              <a:off x="5135827" y="1622363"/>
              <a:ext cx="1026672"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Key Activities</a:t>
              </a:r>
              <a:endParaRPr kumimoji="0" lang="en-CA" sz="1000" i="0" u="none" strike="noStrike" kern="1200" cap="none" spc="0" normalizeH="0" baseline="0" noProof="0" dirty="0">
                <a:ln>
                  <a:noFill/>
                </a:ln>
                <a:solidFill>
                  <a:schemeClr val="tx1"/>
                </a:solidFill>
                <a:effectLst/>
                <a:uLnTx/>
                <a:uFillTx/>
              </a:endParaRPr>
            </a:p>
          </p:txBody>
        </p:sp>
        <p:sp>
          <p:nvSpPr>
            <p:cNvPr id="89" name="Oval 88"/>
            <p:cNvSpPr/>
            <p:nvPr/>
          </p:nvSpPr>
          <p:spPr>
            <a:xfrm>
              <a:off x="8425668" y="1660728"/>
              <a:ext cx="250092" cy="218360"/>
            </a:xfrm>
            <a:prstGeom prst="ellipse">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6</a:t>
              </a:r>
              <a:endParaRPr lang="en-US" sz="1200" dirty="0">
                <a:latin typeface="Century Gothic" panose="020B0502020202020204" pitchFamily="34" charset="0"/>
              </a:endParaRPr>
            </a:p>
          </p:txBody>
        </p:sp>
        <p:sp>
          <p:nvSpPr>
            <p:cNvPr id="91" name="Title 1">
              <a:extLst>
                <a:ext uri="{FF2B5EF4-FFF2-40B4-BE49-F238E27FC236}">
                  <a16:creationId xmlns:a16="http://schemas.microsoft.com/office/drawing/2014/main" xmlns="" id="{C4CC0F66-F716-9E4A-A350-90E627E348D3}"/>
                </a:ext>
              </a:extLst>
            </p:cNvPr>
            <p:cNvSpPr txBox="1">
              <a:spLocks/>
            </p:cNvSpPr>
            <p:nvPr/>
          </p:nvSpPr>
          <p:spPr bwMode="auto">
            <a:xfrm>
              <a:off x="8493618" y="1645768"/>
              <a:ext cx="1560282" cy="354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Key Metrics of Success</a:t>
              </a:r>
              <a:endParaRPr kumimoji="0" lang="en-CA" sz="1000" i="0" u="none" strike="noStrike" kern="1200" cap="none" spc="0" normalizeH="0" baseline="0" noProof="0" dirty="0">
                <a:ln>
                  <a:noFill/>
                </a:ln>
                <a:solidFill>
                  <a:schemeClr val="tx1"/>
                </a:solidFill>
                <a:effectLst/>
                <a:uLnTx/>
                <a:uFillTx/>
              </a:endParaRPr>
            </a:p>
          </p:txBody>
        </p:sp>
        <p:sp>
          <p:nvSpPr>
            <p:cNvPr id="92" name="Oval 91"/>
            <p:cNvSpPr/>
            <p:nvPr/>
          </p:nvSpPr>
          <p:spPr>
            <a:xfrm>
              <a:off x="10235054" y="1658412"/>
              <a:ext cx="250092" cy="218360"/>
            </a:xfrm>
            <a:prstGeom prst="ellips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2</a:t>
              </a:r>
              <a:endParaRPr lang="en-US" sz="1200" dirty="0">
                <a:latin typeface="Century Gothic" panose="020B0502020202020204" pitchFamily="34" charset="0"/>
              </a:endParaRPr>
            </a:p>
          </p:txBody>
        </p:sp>
        <p:sp>
          <p:nvSpPr>
            <p:cNvPr id="93" name="Title 1">
              <a:extLst>
                <a:ext uri="{FF2B5EF4-FFF2-40B4-BE49-F238E27FC236}">
                  <a16:creationId xmlns:a16="http://schemas.microsoft.com/office/drawing/2014/main" xmlns="" id="{C4CC0F66-F716-9E4A-A350-90E627E348D3}"/>
                </a:ext>
              </a:extLst>
            </p:cNvPr>
            <p:cNvSpPr txBox="1">
              <a:spLocks/>
            </p:cNvSpPr>
            <p:nvPr/>
          </p:nvSpPr>
          <p:spPr bwMode="auto">
            <a:xfrm>
              <a:off x="10333277" y="1661076"/>
              <a:ext cx="1560282" cy="23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User Segment</a:t>
              </a:r>
              <a:endParaRPr kumimoji="0" lang="en-CA" sz="1000" i="0" u="none" strike="noStrike" kern="1200" cap="none" spc="0" normalizeH="0" baseline="0" noProof="0" dirty="0">
                <a:ln>
                  <a:noFill/>
                </a:ln>
                <a:solidFill>
                  <a:schemeClr val="tx1"/>
                </a:solidFill>
                <a:effectLst/>
                <a:uLnTx/>
                <a:uFillTx/>
              </a:endParaRPr>
            </a:p>
          </p:txBody>
        </p:sp>
        <p:sp>
          <p:nvSpPr>
            <p:cNvPr id="94" name="Oval 93"/>
            <p:cNvSpPr/>
            <p:nvPr/>
          </p:nvSpPr>
          <p:spPr>
            <a:xfrm>
              <a:off x="4779369" y="3048551"/>
              <a:ext cx="250092" cy="218360"/>
            </a:xfrm>
            <a:prstGeom prst="ellipse">
              <a:avLst/>
            </a:prstGeom>
            <a:solidFill>
              <a:srgbClr val="EF4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9</a:t>
              </a:r>
              <a:endParaRPr lang="en-US" sz="1200" dirty="0">
                <a:latin typeface="Century Gothic" panose="020B0502020202020204" pitchFamily="34" charset="0"/>
              </a:endParaRPr>
            </a:p>
          </p:txBody>
        </p:sp>
        <p:sp>
          <p:nvSpPr>
            <p:cNvPr id="95" name="Title 1">
              <a:extLst>
                <a:ext uri="{FF2B5EF4-FFF2-40B4-BE49-F238E27FC236}">
                  <a16:creationId xmlns:a16="http://schemas.microsoft.com/office/drawing/2014/main" xmlns="" id="{C4CC0F66-F716-9E4A-A350-90E627E348D3}"/>
                </a:ext>
              </a:extLst>
            </p:cNvPr>
            <p:cNvSpPr txBox="1">
              <a:spLocks/>
            </p:cNvSpPr>
            <p:nvPr/>
          </p:nvSpPr>
          <p:spPr bwMode="auto">
            <a:xfrm>
              <a:off x="4872820" y="2989655"/>
              <a:ext cx="1560282" cy="28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Key Resources</a:t>
              </a:r>
              <a:endParaRPr kumimoji="0" lang="en-CA" sz="1000" i="0" u="none" strike="noStrike" kern="1200" cap="none" spc="0" normalizeH="0" baseline="0" noProof="0" dirty="0">
                <a:ln>
                  <a:noFill/>
                </a:ln>
                <a:solidFill>
                  <a:schemeClr val="tx1"/>
                </a:solidFill>
                <a:effectLst/>
                <a:uLnTx/>
                <a:uFillTx/>
              </a:endParaRPr>
            </a:p>
          </p:txBody>
        </p:sp>
        <p:sp>
          <p:nvSpPr>
            <p:cNvPr id="96" name="Oval 95"/>
            <p:cNvSpPr/>
            <p:nvPr/>
          </p:nvSpPr>
          <p:spPr>
            <a:xfrm>
              <a:off x="8421281" y="3032328"/>
              <a:ext cx="250092" cy="218360"/>
            </a:xfrm>
            <a:prstGeom prst="ellipse">
              <a:avLst/>
            </a:prstGeom>
            <a:solidFill>
              <a:srgbClr val="73B6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5</a:t>
              </a:r>
              <a:endParaRPr lang="en-US" sz="1200" dirty="0">
                <a:latin typeface="Century Gothic" panose="020B0502020202020204" pitchFamily="34" charset="0"/>
              </a:endParaRPr>
            </a:p>
          </p:txBody>
        </p:sp>
        <p:sp>
          <p:nvSpPr>
            <p:cNvPr id="97" name="Title 1">
              <a:extLst>
                <a:ext uri="{FF2B5EF4-FFF2-40B4-BE49-F238E27FC236}">
                  <a16:creationId xmlns:a16="http://schemas.microsoft.com/office/drawing/2014/main" xmlns="" id="{C4CC0F66-F716-9E4A-A350-90E627E348D3}"/>
                </a:ext>
              </a:extLst>
            </p:cNvPr>
            <p:cNvSpPr txBox="1">
              <a:spLocks/>
            </p:cNvSpPr>
            <p:nvPr/>
          </p:nvSpPr>
          <p:spPr bwMode="auto">
            <a:xfrm>
              <a:off x="8493618" y="3037668"/>
              <a:ext cx="1560282" cy="22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Increments of Value</a:t>
              </a:r>
              <a:endParaRPr kumimoji="0" lang="en-CA" sz="1000" i="0" u="none" strike="noStrike" kern="1200" cap="none" spc="0" normalizeH="0" baseline="0" noProof="0" dirty="0">
                <a:ln>
                  <a:noFill/>
                </a:ln>
                <a:solidFill>
                  <a:schemeClr val="tx1"/>
                </a:solidFill>
                <a:effectLst/>
                <a:uLnTx/>
                <a:uFillTx/>
              </a:endParaRPr>
            </a:p>
          </p:txBody>
        </p:sp>
        <p:sp>
          <p:nvSpPr>
            <p:cNvPr id="98" name="Oval 97"/>
            <p:cNvSpPr/>
            <p:nvPr/>
          </p:nvSpPr>
          <p:spPr>
            <a:xfrm>
              <a:off x="10235753" y="4436519"/>
              <a:ext cx="250092" cy="2183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3</a:t>
              </a:r>
              <a:endParaRPr lang="en-US" sz="1200" dirty="0">
                <a:latin typeface="Century Gothic" panose="020B0502020202020204" pitchFamily="34" charset="0"/>
              </a:endParaRPr>
            </a:p>
          </p:txBody>
        </p:sp>
        <p:sp>
          <p:nvSpPr>
            <p:cNvPr id="99" name="Title 1">
              <a:extLst>
                <a:ext uri="{FF2B5EF4-FFF2-40B4-BE49-F238E27FC236}">
                  <a16:creationId xmlns:a16="http://schemas.microsoft.com/office/drawing/2014/main" xmlns="" id="{C4CC0F66-F716-9E4A-A350-90E627E348D3}"/>
                </a:ext>
              </a:extLst>
            </p:cNvPr>
            <p:cNvSpPr txBox="1">
              <a:spLocks/>
            </p:cNvSpPr>
            <p:nvPr/>
          </p:nvSpPr>
          <p:spPr bwMode="auto">
            <a:xfrm>
              <a:off x="10428654" y="4441275"/>
              <a:ext cx="1560282" cy="229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Alternative Providers</a:t>
              </a:r>
              <a:endParaRPr kumimoji="0" lang="en-CA" sz="1000" i="0" u="none" strike="noStrike" kern="1200" cap="none" spc="0" normalizeH="0" baseline="0" noProof="0" dirty="0">
                <a:ln>
                  <a:noFill/>
                </a:ln>
                <a:solidFill>
                  <a:schemeClr val="tx1"/>
                </a:solidFill>
                <a:effectLst/>
                <a:uLnTx/>
                <a:uFillTx/>
              </a:endParaRPr>
            </a:p>
          </p:txBody>
        </p:sp>
        <p:sp>
          <p:nvSpPr>
            <p:cNvPr id="100" name="Oval 99"/>
            <p:cNvSpPr/>
            <p:nvPr/>
          </p:nvSpPr>
          <p:spPr>
            <a:xfrm>
              <a:off x="6575513" y="4430925"/>
              <a:ext cx="250092" cy="218360"/>
            </a:xfrm>
            <a:prstGeom prst="ellipse">
              <a:avLst/>
            </a:prstGeom>
            <a:solidFill>
              <a:srgbClr val="E47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Century Gothic" panose="020B0502020202020204" pitchFamily="34" charset="0"/>
                </a:rPr>
                <a:t>4</a:t>
              </a:r>
              <a:endParaRPr lang="en-US" sz="1200" dirty="0">
                <a:latin typeface="Century Gothic" panose="020B0502020202020204" pitchFamily="34" charset="0"/>
              </a:endParaRPr>
            </a:p>
          </p:txBody>
        </p:sp>
        <p:sp>
          <p:nvSpPr>
            <p:cNvPr id="101" name="Title 1">
              <a:extLst>
                <a:ext uri="{FF2B5EF4-FFF2-40B4-BE49-F238E27FC236}">
                  <a16:creationId xmlns:a16="http://schemas.microsoft.com/office/drawing/2014/main" xmlns="" id="{C4CC0F66-F716-9E4A-A350-90E627E348D3}"/>
                </a:ext>
              </a:extLst>
            </p:cNvPr>
            <p:cNvSpPr txBox="1">
              <a:spLocks/>
            </p:cNvSpPr>
            <p:nvPr/>
          </p:nvSpPr>
          <p:spPr bwMode="auto">
            <a:xfrm>
              <a:off x="7551195" y="4436600"/>
              <a:ext cx="1560282" cy="357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Benefit / Price / Revenue</a:t>
              </a:r>
              <a:endParaRPr kumimoji="0" lang="en-CA" sz="1000" i="0" u="none" strike="noStrike" kern="1200" cap="none" spc="0" normalizeH="0" baseline="0" noProof="0" dirty="0">
                <a:ln>
                  <a:noFill/>
                </a:ln>
                <a:solidFill>
                  <a:schemeClr val="tx1"/>
                </a:solidFill>
                <a:effectLst/>
                <a:uLnTx/>
                <a:uFillTx/>
              </a:endParaRPr>
            </a:p>
          </p:txBody>
        </p:sp>
        <p:sp>
          <p:nvSpPr>
            <p:cNvPr id="103" name="Title 1">
              <a:extLst>
                <a:ext uri="{FF2B5EF4-FFF2-40B4-BE49-F238E27FC236}">
                  <a16:creationId xmlns:a16="http://schemas.microsoft.com/office/drawing/2014/main" xmlns="" id="{C4CC0F66-F716-9E4A-A350-90E627E348D3}"/>
                </a:ext>
              </a:extLst>
            </p:cNvPr>
            <p:cNvSpPr txBox="1">
              <a:spLocks/>
            </p:cNvSpPr>
            <p:nvPr/>
          </p:nvSpPr>
          <p:spPr bwMode="auto">
            <a:xfrm>
              <a:off x="4384327" y="4413957"/>
              <a:ext cx="487976" cy="23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algn="ctr" defTabSz="457200" rtl="0" eaLnBrk="0" fontAlgn="base" latinLnBrk="0" hangingPunct="0">
                <a:lnSpc>
                  <a:spcPct val="100000"/>
                </a:lnSpc>
                <a:spcBef>
                  <a:spcPct val="0"/>
                </a:spcBef>
                <a:spcAft>
                  <a:spcPct val="0"/>
                </a:spcAft>
                <a:buClrTx/>
                <a:buSzTx/>
                <a:tabLst/>
                <a:defRPr/>
              </a:pPr>
              <a:r>
                <a:rPr lang="en-CA" sz="1000" dirty="0" smtClean="0">
                  <a:solidFill>
                    <a:schemeClr val="tx1"/>
                  </a:solidFill>
                </a:rPr>
                <a:t>Cost</a:t>
              </a:r>
              <a:endParaRPr kumimoji="0" lang="en-CA" sz="1000" i="0" u="none" strike="noStrike" kern="1200" cap="none" spc="0" normalizeH="0" baseline="0" noProof="0" dirty="0">
                <a:ln>
                  <a:noFill/>
                </a:ln>
                <a:solidFill>
                  <a:schemeClr val="tx1"/>
                </a:solidFill>
                <a:effectLst/>
                <a:uLnTx/>
                <a:uFillTx/>
              </a:endParaRPr>
            </a:p>
          </p:txBody>
        </p:sp>
        <p:sp>
          <p:nvSpPr>
            <p:cNvPr id="102" name="Oval 101"/>
            <p:cNvSpPr/>
            <p:nvPr/>
          </p:nvSpPr>
          <p:spPr>
            <a:xfrm>
              <a:off x="2909112" y="4421399"/>
              <a:ext cx="250092" cy="2183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Century Gothic" panose="020B0502020202020204" pitchFamily="34" charset="0"/>
              </a:endParaRPr>
            </a:p>
          </p:txBody>
        </p:sp>
        <p:sp>
          <p:nvSpPr>
            <p:cNvPr id="104" name="Title 1">
              <a:extLst>
                <a:ext uri="{FF2B5EF4-FFF2-40B4-BE49-F238E27FC236}">
                  <a16:creationId xmlns:a16="http://schemas.microsoft.com/office/drawing/2014/main" xmlns="" id="{C4CC0F66-F716-9E4A-A350-90E627E348D3}"/>
                </a:ext>
              </a:extLst>
            </p:cNvPr>
            <p:cNvSpPr txBox="1">
              <a:spLocks/>
            </p:cNvSpPr>
            <p:nvPr/>
          </p:nvSpPr>
          <p:spPr bwMode="auto">
            <a:xfrm>
              <a:off x="2875156" y="1890913"/>
              <a:ext cx="1597411" cy="657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the key partners (internal &amp; external) and their level of involvement with the initiative.</a:t>
              </a:r>
              <a:endParaRPr kumimoji="0" lang="en-CA" sz="900" i="0" u="none" strike="noStrike" kern="1200" cap="none" spc="0" normalizeH="0" baseline="0" noProof="0" dirty="0">
                <a:ln>
                  <a:noFill/>
                </a:ln>
                <a:solidFill>
                  <a:schemeClr val="tx1"/>
                </a:solidFill>
                <a:effectLst/>
                <a:uLnTx/>
                <a:uFillTx/>
              </a:endParaRPr>
            </a:p>
          </p:txBody>
        </p:sp>
        <p:sp>
          <p:nvSpPr>
            <p:cNvPr id="105" name="Title 1">
              <a:extLst>
                <a:ext uri="{FF2B5EF4-FFF2-40B4-BE49-F238E27FC236}">
                  <a16:creationId xmlns:a16="http://schemas.microsoft.com/office/drawing/2014/main" xmlns="" id="{C4CC0F66-F716-9E4A-A350-90E627E348D3}"/>
                </a:ext>
              </a:extLst>
            </p:cNvPr>
            <p:cNvSpPr txBox="1">
              <a:spLocks/>
            </p:cNvSpPr>
            <p:nvPr/>
          </p:nvSpPr>
          <p:spPr bwMode="auto">
            <a:xfrm>
              <a:off x="4711836" y="1902429"/>
              <a:ext cx="1651832" cy="486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the key activities associated to product development.</a:t>
              </a:r>
              <a:endParaRPr kumimoji="0" lang="en-CA" sz="900" i="0" u="none" strike="noStrike" kern="1200" cap="none" spc="0" normalizeH="0" baseline="0" noProof="0" dirty="0">
                <a:ln>
                  <a:noFill/>
                </a:ln>
                <a:solidFill>
                  <a:schemeClr val="tx1"/>
                </a:solidFill>
                <a:effectLst/>
                <a:uLnTx/>
                <a:uFillTx/>
              </a:endParaRPr>
            </a:p>
          </p:txBody>
        </p:sp>
        <p:sp>
          <p:nvSpPr>
            <p:cNvPr id="106" name="Title 1">
              <a:extLst>
                <a:ext uri="{FF2B5EF4-FFF2-40B4-BE49-F238E27FC236}">
                  <a16:creationId xmlns:a16="http://schemas.microsoft.com/office/drawing/2014/main" xmlns="" id="{C4CC0F66-F716-9E4A-A350-90E627E348D3}"/>
                </a:ext>
              </a:extLst>
            </p:cNvPr>
            <p:cNvSpPr txBox="1">
              <a:spLocks/>
            </p:cNvSpPr>
            <p:nvPr/>
          </p:nvSpPr>
          <p:spPr bwMode="auto">
            <a:xfrm>
              <a:off x="6529831" y="1793038"/>
              <a:ext cx="1829528" cy="873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current user problems, as well as the organization’s vision and KPIs and the major features of a possible solution.</a:t>
              </a:r>
              <a:endParaRPr kumimoji="0" lang="en-CA" sz="900" i="0" u="none" strike="noStrike" kern="1200" cap="none" spc="0" normalizeH="0" baseline="0" noProof="0" dirty="0">
                <a:ln>
                  <a:noFill/>
                </a:ln>
                <a:solidFill>
                  <a:schemeClr val="tx1"/>
                </a:solidFill>
                <a:effectLst/>
                <a:uLnTx/>
                <a:uFillTx/>
              </a:endParaRPr>
            </a:p>
          </p:txBody>
        </p:sp>
        <p:sp>
          <p:nvSpPr>
            <p:cNvPr id="107" name="Title 1">
              <a:extLst>
                <a:ext uri="{FF2B5EF4-FFF2-40B4-BE49-F238E27FC236}">
                  <a16:creationId xmlns:a16="http://schemas.microsoft.com/office/drawing/2014/main" xmlns="" id="{C4CC0F66-F716-9E4A-A350-90E627E348D3}"/>
                </a:ext>
              </a:extLst>
            </p:cNvPr>
            <p:cNvSpPr txBox="1">
              <a:spLocks/>
            </p:cNvSpPr>
            <p:nvPr/>
          </p:nvSpPr>
          <p:spPr bwMode="auto">
            <a:xfrm>
              <a:off x="8358630" y="1927245"/>
              <a:ext cx="1782091" cy="486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how you will be able to measure the success of the product.</a:t>
              </a:r>
              <a:endParaRPr kumimoji="0" lang="en-CA" sz="900" i="0" u="none" strike="noStrike" kern="1200" cap="none" spc="0" normalizeH="0" baseline="0" noProof="0" dirty="0">
                <a:ln>
                  <a:noFill/>
                </a:ln>
                <a:solidFill>
                  <a:schemeClr val="tx1"/>
                </a:solidFill>
                <a:effectLst/>
                <a:uLnTx/>
                <a:uFillTx/>
              </a:endParaRPr>
            </a:p>
          </p:txBody>
        </p:sp>
        <p:sp>
          <p:nvSpPr>
            <p:cNvPr id="108" name="Title 1">
              <a:extLst>
                <a:ext uri="{FF2B5EF4-FFF2-40B4-BE49-F238E27FC236}">
                  <a16:creationId xmlns:a16="http://schemas.microsoft.com/office/drawing/2014/main" xmlns="" id="{C4CC0F66-F716-9E4A-A350-90E627E348D3}"/>
                </a:ext>
              </a:extLst>
            </p:cNvPr>
            <p:cNvSpPr txBox="1">
              <a:spLocks/>
            </p:cNvSpPr>
            <p:nvPr/>
          </p:nvSpPr>
          <p:spPr bwMode="auto">
            <a:xfrm>
              <a:off x="10178822" y="1906737"/>
              <a:ext cx="1782091" cy="486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the market you will find your users in and what channels they interact with.</a:t>
              </a:r>
              <a:endParaRPr kumimoji="0" lang="en-CA" sz="900" i="0" u="none" strike="noStrike" kern="1200" cap="none" spc="0" normalizeH="0" baseline="0" noProof="0" dirty="0">
                <a:ln>
                  <a:noFill/>
                </a:ln>
                <a:solidFill>
                  <a:schemeClr val="tx1"/>
                </a:solidFill>
                <a:effectLst/>
                <a:uLnTx/>
                <a:uFillTx/>
              </a:endParaRPr>
            </a:p>
          </p:txBody>
        </p:sp>
        <p:sp>
          <p:nvSpPr>
            <p:cNvPr id="109" name="Title 1">
              <a:extLst>
                <a:ext uri="{FF2B5EF4-FFF2-40B4-BE49-F238E27FC236}">
                  <a16:creationId xmlns:a16="http://schemas.microsoft.com/office/drawing/2014/main" xmlns="" id="{C4CC0F66-F716-9E4A-A350-90E627E348D3}"/>
                </a:ext>
              </a:extLst>
            </p:cNvPr>
            <p:cNvSpPr txBox="1">
              <a:spLocks/>
            </p:cNvSpPr>
            <p:nvPr/>
          </p:nvSpPr>
          <p:spPr bwMode="auto">
            <a:xfrm>
              <a:off x="4711836" y="3152644"/>
              <a:ext cx="1893518" cy="619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noProof="0" dirty="0" smtClean="0">
                  <a:solidFill>
                    <a:schemeClr val="tx1"/>
                  </a:solidFill>
                </a:rPr>
                <a:t>Define the resources required to achieve a successful launch of the product.</a:t>
              </a:r>
              <a:endParaRPr kumimoji="0" lang="en-CA" sz="900" i="0" u="none" strike="noStrike" kern="1200" cap="none" spc="0" normalizeH="0" baseline="0" noProof="0" dirty="0">
                <a:ln>
                  <a:noFill/>
                </a:ln>
                <a:solidFill>
                  <a:schemeClr val="tx1"/>
                </a:solidFill>
                <a:effectLst/>
                <a:uLnTx/>
                <a:uFillTx/>
              </a:endParaRPr>
            </a:p>
          </p:txBody>
        </p:sp>
        <p:sp>
          <p:nvSpPr>
            <p:cNvPr id="110" name="Title 1">
              <a:extLst>
                <a:ext uri="{FF2B5EF4-FFF2-40B4-BE49-F238E27FC236}">
                  <a16:creationId xmlns:a16="http://schemas.microsoft.com/office/drawing/2014/main" xmlns="" id="{C4CC0F66-F716-9E4A-A350-90E627E348D3}"/>
                </a:ext>
              </a:extLst>
            </p:cNvPr>
            <p:cNvSpPr txBox="1">
              <a:spLocks/>
            </p:cNvSpPr>
            <p:nvPr/>
          </p:nvSpPr>
          <p:spPr bwMode="auto">
            <a:xfrm>
              <a:off x="8358630" y="3268521"/>
              <a:ext cx="1753699" cy="73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dirty="0" smtClean="0">
                  <a:solidFill>
                    <a:schemeClr val="tx1"/>
                  </a:solidFill>
                </a:rPr>
                <a:t>Define testable hypotheses that include metrics of success that answer whether or not hypotheses are correct.</a:t>
              </a:r>
              <a:endParaRPr kumimoji="0" lang="en-CA" sz="900" i="0" u="none" strike="noStrike" kern="1200" cap="none" spc="0" normalizeH="0" baseline="0" noProof="0" dirty="0">
                <a:ln>
                  <a:noFill/>
                </a:ln>
                <a:solidFill>
                  <a:schemeClr val="tx1"/>
                </a:solidFill>
                <a:effectLst/>
                <a:uLnTx/>
                <a:uFillTx/>
              </a:endParaRPr>
            </a:p>
          </p:txBody>
        </p:sp>
        <p:sp>
          <p:nvSpPr>
            <p:cNvPr id="111" name="TextBox 110"/>
            <p:cNvSpPr txBox="1"/>
            <p:nvPr/>
          </p:nvSpPr>
          <p:spPr>
            <a:xfrm>
              <a:off x="2863278" y="4405104"/>
              <a:ext cx="341760" cy="276999"/>
            </a:xfrm>
            <a:prstGeom prst="rect">
              <a:avLst/>
            </a:prstGeom>
            <a:noFill/>
          </p:spPr>
          <p:txBody>
            <a:bodyPr wrap="none" rtlCol="0">
              <a:spAutoFit/>
            </a:bodyPr>
            <a:lstStyle/>
            <a:p>
              <a:r>
                <a:rPr lang="en-US" sz="1200" dirty="0" smtClean="0">
                  <a:solidFill>
                    <a:schemeClr val="bg1"/>
                  </a:solidFill>
                </a:rPr>
                <a:t>10</a:t>
              </a:r>
              <a:endParaRPr lang="en-US" sz="1200" dirty="0">
                <a:solidFill>
                  <a:schemeClr val="bg1"/>
                </a:solidFill>
              </a:endParaRPr>
            </a:p>
          </p:txBody>
        </p:sp>
        <p:sp>
          <p:nvSpPr>
            <p:cNvPr id="112" name="Title 1">
              <a:extLst>
                <a:ext uri="{FF2B5EF4-FFF2-40B4-BE49-F238E27FC236}">
                  <a16:creationId xmlns:a16="http://schemas.microsoft.com/office/drawing/2014/main" xmlns="" id="{C4CC0F66-F716-9E4A-A350-90E627E348D3}"/>
                </a:ext>
              </a:extLst>
            </p:cNvPr>
            <p:cNvSpPr txBox="1">
              <a:spLocks/>
            </p:cNvSpPr>
            <p:nvPr/>
          </p:nvSpPr>
          <p:spPr bwMode="auto">
            <a:xfrm>
              <a:off x="2846498" y="4706192"/>
              <a:ext cx="3299222" cy="1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noProof="0" dirty="0" smtClean="0">
                  <a:solidFill>
                    <a:schemeClr val="tx1"/>
                  </a:solidFill>
                </a:rPr>
                <a:t>Iteratively define and refine costing of the initiative.</a:t>
              </a:r>
              <a:endParaRPr kumimoji="0" lang="en-CA" sz="900" i="0" u="none" strike="noStrike" kern="1200" cap="none" spc="0" normalizeH="0" baseline="0" noProof="0" dirty="0">
                <a:ln>
                  <a:noFill/>
                </a:ln>
                <a:solidFill>
                  <a:schemeClr val="tx1"/>
                </a:solidFill>
                <a:effectLst/>
                <a:uLnTx/>
                <a:uFillTx/>
              </a:endParaRPr>
            </a:p>
          </p:txBody>
        </p:sp>
        <p:sp>
          <p:nvSpPr>
            <p:cNvPr id="113" name="Title 1">
              <a:extLst>
                <a:ext uri="{FF2B5EF4-FFF2-40B4-BE49-F238E27FC236}">
                  <a16:creationId xmlns:a16="http://schemas.microsoft.com/office/drawing/2014/main" xmlns="" id="{C4CC0F66-F716-9E4A-A350-90E627E348D3}"/>
                </a:ext>
              </a:extLst>
            </p:cNvPr>
            <p:cNvSpPr txBox="1">
              <a:spLocks/>
            </p:cNvSpPr>
            <p:nvPr/>
          </p:nvSpPr>
          <p:spPr bwMode="auto">
            <a:xfrm>
              <a:off x="6502536" y="4777906"/>
              <a:ext cx="3299222" cy="324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noProof="0" dirty="0" smtClean="0">
                  <a:solidFill>
                    <a:schemeClr val="tx1"/>
                  </a:solidFill>
                </a:rPr>
                <a:t>Define the value and benefits that the product will bring to ISED users.</a:t>
              </a:r>
              <a:endParaRPr kumimoji="0" lang="en-CA" sz="900" i="0" u="none" strike="noStrike" kern="1200" cap="none" spc="0" normalizeH="0" baseline="0" noProof="0" dirty="0">
                <a:ln>
                  <a:noFill/>
                </a:ln>
                <a:solidFill>
                  <a:schemeClr val="tx1"/>
                </a:solidFill>
                <a:effectLst/>
                <a:uLnTx/>
                <a:uFillTx/>
              </a:endParaRPr>
            </a:p>
          </p:txBody>
        </p:sp>
        <p:sp>
          <p:nvSpPr>
            <p:cNvPr id="114" name="Title 1">
              <a:extLst>
                <a:ext uri="{FF2B5EF4-FFF2-40B4-BE49-F238E27FC236}">
                  <a16:creationId xmlns:a16="http://schemas.microsoft.com/office/drawing/2014/main" xmlns="" id="{C4CC0F66-F716-9E4A-A350-90E627E348D3}"/>
                </a:ext>
              </a:extLst>
            </p:cNvPr>
            <p:cNvSpPr txBox="1">
              <a:spLocks/>
            </p:cNvSpPr>
            <p:nvPr/>
          </p:nvSpPr>
          <p:spPr bwMode="auto">
            <a:xfrm>
              <a:off x="10178822" y="4583931"/>
              <a:ext cx="1893518" cy="827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R="0" lvl="0" defTabSz="457200" rtl="0" eaLnBrk="0" fontAlgn="base" latinLnBrk="0" hangingPunct="0">
                <a:lnSpc>
                  <a:spcPct val="100000"/>
                </a:lnSpc>
                <a:spcBef>
                  <a:spcPct val="0"/>
                </a:spcBef>
                <a:spcAft>
                  <a:spcPct val="0"/>
                </a:spcAft>
                <a:buClrTx/>
                <a:buSzTx/>
                <a:tabLst/>
                <a:defRPr/>
              </a:pPr>
              <a:r>
                <a:rPr lang="en-CA" sz="900" noProof="0" dirty="0" smtClean="0">
                  <a:solidFill>
                    <a:schemeClr val="tx1"/>
                  </a:solidFill>
                </a:rPr>
                <a:t>Define if this service is being provided by other levels of government or private sector and how ISED is positioned to differentiate.</a:t>
              </a:r>
              <a:endParaRPr kumimoji="0" lang="en-CA" sz="900" i="0" u="none" strike="noStrike" kern="1200" cap="none" spc="0" normalizeH="0" baseline="0" noProof="0" dirty="0">
                <a:ln>
                  <a:noFill/>
                </a:ln>
                <a:solidFill>
                  <a:schemeClr val="tx1"/>
                </a:solidFill>
                <a:effectLst/>
                <a:uLnTx/>
                <a:uFillTx/>
              </a:endParaRPr>
            </a:p>
          </p:txBody>
        </p:sp>
      </p:grpSp>
      <p:sp>
        <p:nvSpPr>
          <p:cNvPr id="12" name="TextBox 11"/>
          <p:cNvSpPr txBox="1"/>
          <p:nvPr/>
        </p:nvSpPr>
        <p:spPr>
          <a:xfrm>
            <a:off x="6561421" y="3208694"/>
            <a:ext cx="694421" cy="230832"/>
          </a:xfrm>
          <a:prstGeom prst="rect">
            <a:avLst/>
          </a:prstGeom>
          <a:noFill/>
        </p:spPr>
        <p:txBody>
          <a:bodyPr wrap="none" rtlCol="0">
            <a:spAutoFit/>
          </a:bodyPr>
          <a:lstStyle/>
          <a:p>
            <a:r>
              <a:rPr lang="en-US" sz="900" dirty="0" smtClean="0">
                <a:latin typeface="Century Gothic" panose="020B0502020202020204" pitchFamily="34" charset="0"/>
              </a:rPr>
              <a:t>Problems</a:t>
            </a:r>
            <a:endParaRPr lang="en-US" sz="900" dirty="0">
              <a:latin typeface="Century Gothic" panose="020B0502020202020204" pitchFamily="34" charset="0"/>
            </a:endParaRPr>
          </a:p>
        </p:txBody>
      </p:sp>
      <p:sp>
        <p:nvSpPr>
          <p:cNvPr id="153" name="TextBox 152"/>
          <p:cNvSpPr txBox="1"/>
          <p:nvPr/>
        </p:nvSpPr>
        <p:spPr>
          <a:xfrm>
            <a:off x="7371310" y="3209621"/>
            <a:ext cx="841897" cy="230832"/>
          </a:xfrm>
          <a:prstGeom prst="rect">
            <a:avLst/>
          </a:prstGeom>
          <a:noFill/>
        </p:spPr>
        <p:txBody>
          <a:bodyPr wrap="none" rtlCol="0">
            <a:spAutoFit/>
          </a:bodyPr>
          <a:lstStyle/>
          <a:p>
            <a:r>
              <a:rPr lang="en-US" sz="900" dirty="0" smtClean="0">
                <a:latin typeface="Century Gothic" panose="020B0502020202020204" pitchFamily="34" charset="0"/>
              </a:rPr>
              <a:t>Capabilities</a:t>
            </a:r>
            <a:endParaRPr lang="en-US" sz="900" dirty="0">
              <a:latin typeface="Century Gothic" panose="020B0502020202020204" pitchFamily="34" charset="0"/>
            </a:endParaRPr>
          </a:p>
        </p:txBody>
      </p:sp>
      <p:cxnSp>
        <p:nvCxnSpPr>
          <p:cNvPr id="14" name="Straight Connector 13"/>
          <p:cNvCxnSpPr/>
          <p:nvPr/>
        </p:nvCxnSpPr>
        <p:spPr>
          <a:xfrm rot="5400000" flipV="1">
            <a:off x="6844024" y="3817110"/>
            <a:ext cx="992882"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10194872" y="3212551"/>
            <a:ext cx="694770" cy="369332"/>
          </a:xfrm>
          <a:prstGeom prst="rect">
            <a:avLst/>
          </a:prstGeom>
          <a:noFill/>
        </p:spPr>
        <p:txBody>
          <a:bodyPr wrap="square" rtlCol="0">
            <a:spAutoFit/>
          </a:bodyPr>
          <a:lstStyle/>
          <a:p>
            <a:pPr algn="ctr"/>
            <a:r>
              <a:rPr lang="en-US" sz="900" dirty="0" smtClean="0">
                <a:latin typeface="Century Gothic" panose="020B0502020202020204" pitchFamily="34" charset="0"/>
              </a:rPr>
              <a:t>User Segment</a:t>
            </a:r>
            <a:endParaRPr lang="en-US" sz="900" dirty="0">
              <a:latin typeface="Century Gothic" panose="020B0502020202020204" pitchFamily="34" charset="0"/>
            </a:endParaRPr>
          </a:p>
        </p:txBody>
      </p:sp>
      <p:sp>
        <p:nvSpPr>
          <p:cNvPr id="155" name="TextBox 154"/>
          <p:cNvSpPr txBox="1"/>
          <p:nvPr/>
        </p:nvSpPr>
        <p:spPr>
          <a:xfrm>
            <a:off x="11004760" y="3213479"/>
            <a:ext cx="756667" cy="369332"/>
          </a:xfrm>
          <a:prstGeom prst="rect">
            <a:avLst/>
          </a:prstGeom>
          <a:noFill/>
        </p:spPr>
        <p:txBody>
          <a:bodyPr wrap="square" rtlCol="0">
            <a:spAutoFit/>
          </a:bodyPr>
          <a:lstStyle/>
          <a:p>
            <a:pPr algn="ctr"/>
            <a:r>
              <a:rPr lang="en-US" sz="900" dirty="0" smtClean="0">
                <a:latin typeface="Century Gothic" panose="020B0502020202020204" pitchFamily="34" charset="0"/>
              </a:rPr>
              <a:t>Place / Channel</a:t>
            </a:r>
            <a:endParaRPr lang="en-US" sz="900" dirty="0">
              <a:latin typeface="Century Gothic" panose="020B0502020202020204" pitchFamily="34" charset="0"/>
            </a:endParaRPr>
          </a:p>
        </p:txBody>
      </p:sp>
      <p:cxnSp>
        <p:nvCxnSpPr>
          <p:cNvPr id="156" name="Straight Connector 155"/>
          <p:cNvCxnSpPr/>
          <p:nvPr/>
        </p:nvCxnSpPr>
        <p:spPr>
          <a:xfrm rot="5400000" flipV="1">
            <a:off x="10477474" y="3820968"/>
            <a:ext cx="992882"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pic>
        <p:nvPicPr>
          <p:cNvPr id="86" name="Picture 85"/>
          <p:cNvPicPr>
            <a:picLocks noChangeAspect="1"/>
          </p:cNvPicPr>
          <p:nvPr/>
        </p:nvPicPr>
        <p:blipFill>
          <a:blip r:embed="rId2"/>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395067119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185736" y="1743756"/>
            <a:ext cx="11793141" cy="468561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74320" y="265176"/>
            <a:ext cx="11503721" cy="436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rPr>
              <a:t>Activities </a:t>
            </a:r>
            <a:r>
              <a:rPr kumimoji="0" lang="en-CA" sz="2800" b="1" i="0" u="none" strike="noStrike" kern="1200" cap="none" spc="0" normalizeH="0" baseline="0" noProof="0" dirty="0" smtClean="0">
                <a:ln>
                  <a:noFill/>
                </a:ln>
                <a:solidFill>
                  <a:srgbClr val="FFC000"/>
                </a:solidFill>
                <a:effectLst/>
                <a:uLnTx/>
                <a:uFillTx/>
                <a:latin typeface="Century Gothic" pitchFamily="34" charset="0"/>
                <a:ea typeface="ヒラギノ角ゴ Pro W3" pitchFamily="126" charset="-128"/>
              </a:rPr>
              <a:t>Are </a:t>
            </a:r>
            <a:r>
              <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rPr>
              <a:t>G</a:t>
            </a:r>
            <a:r>
              <a:rPr kumimoji="0" lang="en-CA" sz="2800" b="1" i="0" u="none" strike="noStrike" kern="1200" cap="none" spc="0" normalizeH="0" baseline="0" noProof="0" dirty="0" smtClean="0">
                <a:ln>
                  <a:noFill/>
                </a:ln>
                <a:solidFill>
                  <a:srgbClr val="FFC000"/>
                </a:solidFill>
                <a:effectLst/>
                <a:uLnTx/>
                <a:uFillTx/>
                <a:latin typeface="Century Gothic" pitchFamily="34" charset="0"/>
                <a:ea typeface="ヒラギノ角ゴ Pro W3" pitchFamily="126" charset="-128"/>
              </a:rPr>
              <a:t>enerated From </a:t>
            </a:r>
            <a:r>
              <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rPr>
              <a:t>the Product Backlog</a:t>
            </a: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74320" y="667512"/>
            <a:ext cx="1123711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Activities are generate from the Product Backlog</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 name="Title 1">
            <a:extLst>
              <a:ext uri="{FF2B5EF4-FFF2-40B4-BE49-F238E27FC236}">
                <a16:creationId xmlns:a16="http://schemas.microsoft.com/office/drawing/2014/main" xmlns="" id="{C4CC0F66-F716-9E4A-A350-90E627E348D3}"/>
              </a:ext>
            </a:extLst>
          </p:cNvPr>
          <p:cNvSpPr txBox="1">
            <a:spLocks/>
          </p:cNvSpPr>
          <p:nvPr/>
        </p:nvSpPr>
        <p:spPr bwMode="auto">
          <a:xfrm>
            <a:off x="7629096" y="1818851"/>
            <a:ext cx="2454161"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Activities Can Include:</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7738158" y="2225890"/>
            <a:ext cx="2236039" cy="2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Story Map</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Journey Map</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ISED Outreach</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Technology Research</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Develop User Stories</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Prototype</a:t>
            </a:r>
            <a:b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4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Validate Prototype</a:t>
            </a:r>
          </a:p>
        </p:txBody>
      </p:sp>
      <p:sp>
        <p:nvSpPr>
          <p:cNvPr id="4" name="Oval 3"/>
          <p:cNvSpPr/>
          <p:nvPr/>
        </p:nvSpPr>
        <p:spPr>
          <a:xfrm>
            <a:off x="1018624" y="1818851"/>
            <a:ext cx="2501537" cy="2338251"/>
          </a:xfrm>
          <a:prstGeom prst="ellipse">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Title 1">
            <a:extLst>
              <a:ext uri="{FF2B5EF4-FFF2-40B4-BE49-F238E27FC236}">
                <a16:creationId xmlns:a16="http://schemas.microsoft.com/office/drawing/2014/main" xmlns="" id="{C4CC0F66-F716-9E4A-A350-90E627E348D3}"/>
              </a:ext>
            </a:extLst>
          </p:cNvPr>
          <p:cNvSpPr txBox="1">
            <a:spLocks/>
          </p:cNvSpPr>
          <p:nvPr/>
        </p:nvSpPr>
        <p:spPr bwMode="auto">
          <a:xfrm>
            <a:off x="1787571" y="1870902"/>
            <a:ext cx="114459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E47623"/>
                </a:solidFill>
                <a:effectLst/>
                <a:uLnTx/>
                <a:uFillTx/>
                <a:latin typeface="Century Gothic" pitchFamily="34" charset="0"/>
                <a:ea typeface="ヒラギノ角ゴ Pro W3" pitchFamily="126" charset="-128"/>
              </a:rPr>
              <a:t>Activities</a:t>
            </a:r>
            <a:endParaRPr kumimoji="0" lang="en-CA" sz="1600" b="1" i="0" u="none" strike="noStrike" kern="1200" cap="none" spc="0" normalizeH="0" baseline="0" noProof="0" dirty="0">
              <a:ln>
                <a:noFill/>
              </a:ln>
              <a:solidFill>
                <a:srgbClr val="E47623"/>
              </a:solidFill>
              <a:effectLst/>
              <a:uLnTx/>
              <a:uFillTx/>
              <a:latin typeface="Century Gothic" pitchFamily="34"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360143" y="4466733"/>
            <a:ext cx="4509500" cy="1862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A list of activities the team would like to conduct against the Product Backlog</a:t>
            </a:r>
            <a:b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In most instances, the activities act as a multiplier against the Product Backlog and determines the team and effort required to undertake the work</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CA" sz="11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cxnSp>
        <p:nvCxnSpPr>
          <p:cNvPr id="39" name="Straight Connector 38"/>
          <p:cNvCxnSpPr/>
          <p:nvPr/>
        </p:nvCxnSpPr>
        <p:spPr>
          <a:xfrm>
            <a:off x="502503" y="4339208"/>
            <a:ext cx="3657600" cy="0"/>
          </a:xfrm>
          <a:prstGeom prst="line">
            <a:avLst/>
          </a:prstGeom>
          <a:ln w="952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E467C9B5-9D33-AF40-92ED-6EE412BF2877}"/>
              </a:ext>
            </a:extLst>
          </p:cNvPr>
          <p:cNvCxnSpPr>
            <a:cxnSpLocks/>
          </p:cNvCxnSpPr>
          <p:nvPr/>
        </p:nvCxnSpPr>
        <p:spPr>
          <a:xfrm>
            <a:off x="1787571" y="2362863"/>
            <a:ext cx="1144599" cy="0"/>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xmlns="" id="{B8F21B36-CB18-234E-AD02-E402D7301D3E}"/>
              </a:ext>
            </a:extLst>
          </p:cNvPr>
          <p:cNvCxnSpPr>
            <a:cxnSpLocks/>
          </p:cNvCxnSpPr>
          <p:nvPr/>
        </p:nvCxnSpPr>
        <p:spPr>
          <a:xfrm>
            <a:off x="1787571" y="2784026"/>
            <a:ext cx="1144599" cy="0"/>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xmlns="" id="{E8E0C8A2-80B9-FF42-AE8C-A1C1C671C20D}"/>
              </a:ext>
            </a:extLst>
          </p:cNvPr>
          <p:cNvCxnSpPr>
            <a:cxnSpLocks/>
          </p:cNvCxnSpPr>
          <p:nvPr/>
        </p:nvCxnSpPr>
        <p:spPr>
          <a:xfrm>
            <a:off x="1787571" y="3205190"/>
            <a:ext cx="1144599" cy="0"/>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xmlns="" id="{DF726502-8FC7-6A4B-90EF-5AD6DF156BC6}"/>
              </a:ext>
            </a:extLst>
          </p:cNvPr>
          <p:cNvCxnSpPr>
            <a:cxnSpLocks/>
          </p:cNvCxnSpPr>
          <p:nvPr/>
        </p:nvCxnSpPr>
        <p:spPr>
          <a:xfrm>
            <a:off x="1787571" y="3626353"/>
            <a:ext cx="1144599" cy="0"/>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45" name="Freeform 188">
            <a:extLst>
              <a:ext uri="{FF2B5EF4-FFF2-40B4-BE49-F238E27FC236}">
                <a16:creationId xmlns:a16="http://schemas.microsoft.com/office/drawing/2014/main" xmlns="" id="{74069DDC-9B51-BC4C-AB98-07937E9CB7AC}"/>
              </a:ext>
            </a:extLst>
          </p:cNvPr>
          <p:cNvSpPr>
            <a:spLocks/>
          </p:cNvSpPr>
          <p:nvPr/>
        </p:nvSpPr>
        <p:spPr bwMode="auto">
          <a:xfrm>
            <a:off x="1312940" y="2194963"/>
            <a:ext cx="331140" cy="223742"/>
          </a:xfrm>
          <a:custGeom>
            <a:avLst/>
            <a:gdLst>
              <a:gd name="T0" fmla="*/ 346 w 369"/>
              <a:gd name="T1" fmla="*/ 0 h 250"/>
              <a:gd name="T2" fmla="*/ 135 w 369"/>
              <a:gd name="T3" fmla="*/ 211 h 250"/>
              <a:gd name="T4" fmla="*/ 22 w 369"/>
              <a:gd name="T5" fmla="*/ 97 h 250"/>
              <a:gd name="T6" fmla="*/ 0 w 369"/>
              <a:gd name="T7" fmla="*/ 119 h 250"/>
              <a:gd name="T8" fmla="*/ 125 w 369"/>
              <a:gd name="T9" fmla="*/ 244 h 250"/>
              <a:gd name="T10" fmla="*/ 125 w 369"/>
              <a:gd name="T11" fmla="*/ 244 h 250"/>
              <a:gd name="T12" fmla="*/ 130 w 369"/>
              <a:gd name="T13" fmla="*/ 248 h 250"/>
              <a:gd name="T14" fmla="*/ 135 w 369"/>
              <a:gd name="T15" fmla="*/ 250 h 250"/>
              <a:gd name="T16" fmla="*/ 135 w 369"/>
              <a:gd name="T17" fmla="*/ 250 h 250"/>
              <a:gd name="T18" fmla="*/ 142 w 369"/>
              <a:gd name="T19" fmla="*/ 248 h 250"/>
              <a:gd name="T20" fmla="*/ 147 w 369"/>
              <a:gd name="T21" fmla="*/ 244 h 250"/>
              <a:gd name="T22" fmla="*/ 369 w 369"/>
              <a:gd name="T23" fmla="*/ 23 h 250"/>
              <a:gd name="T24" fmla="*/ 346 w 369"/>
              <a:gd name="T2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9" h="250">
                <a:moveTo>
                  <a:pt x="346" y="0"/>
                </a:moveTo>
                <a:lnTo>
                  <a:pt x="135" y="211"/>
                </a:lnTo>
                <a:lnTo>
                  <a:pt x="22" y="97"/>
                </a:lnTo>
                <a:lnTo>
                  <a:pt x="0" y="119"/>
                </a:lnTo>
                <a:lnTo>
                  <a:pt x="125" y="244"/>
                </a:lnTo>
                <a:lnTo>
                  <a:pt x="125" y="244"/>
                </a:lnTo>
                <a:lnTo>
                  <a:pt x="130" y="248"/>
                </a:lnTo>
                <a:lnTo>
                  <a:pt x="135" y="250"/>
                </a:lnTo>
                <a:lnTo>
                  <a:pt x="135" y="250"/>
                </a:lnTo>
                <a:lnTo>
                  <a:pt x="142" y="248"/>
                </a:lnTo>
                <a:lnTo>
                  <a:pt x="147" y="244"/>
                </a:lnTo>
                <a:lnTo>
                  <a:pt x="369" y="23"/>
                </a:lnTo>
                <a:lnTo>
                  <a:pt x="346" y="0"/>
                </a:lnTo>
                <a:close/>
              </a:path>
            </a:pathLst>
          </a:custGeom>
          <a:solidFill>
            <a:schemeClr val="tx1">
              <a:lumMod val="50000"/>
              <a:lumOff val="50000"/>
            </a:schemeClr>
          </a:solidFill>
          <a:ln w="28575">
            <a:solidFill>
              <a:schemeClr val="tx1">
                <a:lumMod val="50000"/>
                <a:lumOff val="50000"/>
              </a:schemeClr>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188">
            <a:extLst>
              <a:ext uri="{FF2B5EF4-FFF2-40B4-BE49-F238E27FC236}">
                <a16:creationId xmlns:a16="http://schemas.microsoft.com/office/drawing/2014/main" xmlns="" id="{50F7B047-FA4A-4642-82FA-573A62BF2747}"/>
              </a:ext>
            </a:extLst>
          </p:cNvPr>
          <p:cNvSpPr>
            <a:spLocks/>
          </p:cNvSpPr>
          <p:nvPr/>
        </p:nvSpPr>
        <p:spPr bwMode="auto">
          <a:xfrm>
            <a:off x="1312940" y="2630503"/>
            <a:ext cx="331140" cy="223742"/>
          </a:xfrm>
          <a:custGeom>
            <a:avLst/>
            <a:gdLst>
              <a:gd name="T0" fmla="*/ 346 w 369"/>
              <a:gd name="T1" fmla="*/ 0 h 250"/>
              <a:gd name="T2" fmla="*/ 135 w 369"/>
              <a:gd name="T3" fmla="*/ 211 h 250"/>
              <a:gd name="T4" fmla="*/ 22 w 369"/>
              <a:gd name="T5" fmla="*/ 97 h 250"/>
              <a:gd name="T6" fmla="*/ 0 w 369"/>
              <a:gd name="T7" fmla="*/ 119 h 250"/>
              <a:gd name="T8" fmla="*/ 125 w 369"/>
              <a:gd name="T9" fmla="*/ 244 h 250"/>
              <a:gd name="T10" fmla="*/ 125 w 369"/>
              <a:gd name="T11" fmla="*/ 244 h 250"/>
              <a:gd name="T12" fmla="*/ 130 w 369"/>
              <a:gd name="T13" fmla="*/ 248 h 250"/>
              <a:gd name="T14" fmla="*/ 135 w 369"/>
              <a:gd name="T15" fmla="*/ 250 h 250"/>
              <a:gd name="T16" fmla="*/ 135 w 369"/>
              <a:gd name="T17" fmla="*/ 250 h 250"/>
              <a:gd name="T18" fmla="*/ 142 w 369"/>
              <a:gd name="T19" fmla="*/ 248 h 250"/>
              <a:gd name="T20" fmla="*/ 147 w 369"/>
              <a:gd name="T21" fmla="*/ 244 h 250"/>
              <a:gd name="T22" fmla="*/ 369 w 369"/>
              <a:gd name="T23" fmla="*/ 23 h 250"/>
              <a:gd name="T24" fmla="*/ 346 w 369"/>
              <a:gd name="T2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9" h="250">
                <a:moveTo>
                  <a:pt x="346" y="0"/>
                </a:moveTo>
                <a:lnTo>
                  <a:pt x="135" y="211"/>
                </a:lnTo>
                <a:lnTo>
                  <a:pt x="22" y="97"/>
                </a:lnTo>
                <a:lnTo>
                  <a:pt x="0" y="119"/>
                </a:lnTo>
                <a:lnTo>
                  <a:pt x="125" y="244"/>
                </a:lnTo>
                <a:lnTo>
                  <a:pt x="125" y="244"/>
                </a:lnTo>
                <a:lnTo>
                  <a:pt x="130" y="248"/>
                </a:lnTo>
                <a:lnTo>
                  <a:pt x="135" y="250"/>
                </a:lnTo>
                <a:lnTo>
                  <a:pt x="135" y="250"/>
                </a:lnTo>
                <a:lnTo>
                  <a:pt x="142" y="248"/>
                </a:lnTo>
                <a:lnTo>
                  <a:pt x="147" y="244"/>
                </a:lnTo>
                <a:lnTo>
                  <a:pt x="369" y="23"/>
                </a:lnTo>
                <a:lnTo>
                  <a:pt x="346" y="0"/>
                </a:lnTo>
                <a:close/>
              </a:path>
            </a:pathLst>
          </a:custGeom>
          <a:solidFill>
            <a:schemeClr val="tx1">
              <a:lumMod val="50000"/>
              <a:lumOff val="50000"/>
            </a:schemeClr>
          </a:solidFill>
          <a:ln w="28575">
            <a:solidFill>
              <a:schemeClr val="tx1">
                <a:lumMod val="50000"/>
                <a:lumOff val="50000"/>
              </a:schemeClr>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188">
            <a:extLst>
              <a:ext uri="{FF2B5EF4-FFF2-40B4-BE49-F238E27FC236}">
                <a16:creationId xmlns:a16="http://schemas.microsoft.com/office/drawing/2014/main" xmlns="" id="{A8AF0238-B136-9344-A97A-70D8047DAA15}"/>
              </a:ext>
            </a:extLst>
          </p:cNvPr>
          <p:cNvSpPr>
            <a:spLocks/>
          </p:cNvSpPr>
          <p:nvPr/>
        </p:nvSpPr>
        <p:spPr bwMode="auto">
          <a:xfrm>
            <a:off x="1312940" y="3066042"/>
            <a:ext cx="331140" cy="223742"/>
          </a:xfrm>
          <a:custGeom>
            <a:avLst/>
            <a:gdLst>
              <a:gd name="T0" fmla="*/ 346 w 369"/>
              <a:gd name="T1" fmla="*/ 0 h 250"/>
              <a:gd name="T2" fmla="*/ 135 w 369"/>
              <a:gd name="T3" fmla="*/ 211 h 250"/>
              <a:gd name="T4" fmla="*/ 22 w 369"/>
              <a:gd name="T5" fmla="*/ 97 h 250"/>
              <a:gd name="T6" fmla="*/ 0 w 369"/>
              <a:gd name="T7" fmla="*/ 119 h 250"/>
              <a:gd name="T8" fmla="*/ 125 w 369"/>
              <a:gd name="T9" fmla="*/ 244 h 250"/>
              <a:gd name="T10" fmla="*/ 125 w 369"/>
              <a:gd name="T11" fmla="*/ 244 h 250"/>
              <a:gd name="T12" fmla="*/ 130 w 369"/>
              <a:gd name="T13" fmla="*/ 248 h 250"/>
              <a:gd name="T14" fmla="*/ 135 w 369"/>
              <a:gd name="T15" fmla="*/ 250 h 250"/>
              <a:gd name="T16" fmla="*/ 135 w 369"/>
              <a:gd name="T17" fmla="*/ 250 h 250"/>
              <a:gd name="T18" fmla="*/ 142 w 369"/>
              <a:gd name="T19" fmla="*/ 248 h 250"/>
              <a:gd name="T20" fmla="*/ 147 w 369"/>
              <a:gd name="T21" fmla="*/ 244 h 250"/>
              <a:gd name="T22" fmla="*/ 369 w 369"/>
              <a:gd name="T23" fmla="*/ 23 h 250"/>
              <a:gd name="T24" fmla="*/ 346 w 369"/>
              <a:gd name="T2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9" h="250">
                <a:moveTo>
                  <a:pt x="346" y="0"/>
                </a:moveTo>
                <a:lnTo>
                  <a:pt x="135" y="211"/>
                </a:lnTo>
                <a:lnTo>
                  <a:pt x="22" y="97"/>
                </a:lnTo>
                <a:lnTo>
                  <a:pt x="0" y="119"/>
                </a:lnTo>
                <a:lnTo>
                  <a:pt x="125" y="244"/>
                </a:lnTo>
                <a:lnTo>
                  <a:pt x="125" y="244"/>
                </a:lnTo>
                <a:lnTo>
                  <a:pt x="130" y="248"/>
                </a:lnTo>
                <a:lnTo>
                  <a:pt x="135" y="250"/>
                </a:lnTo>
                <a:lnTo>
                  <a:pt x="135" y="250"/>
                </a:lnTo>
                <a:lnTo>
                  <a:pt x="142" y="248"/>
                </a:lnTo>
                <a:lnTo>
                  <a:pt x="147" y="244"/>
                </a:lnTo>
                <a:lnTo>
                  <a:pt x="369" y="23"/>
                </a:lnTo>
                <a:lnTo>
                  <a:pt x="346" y="0"/>
                </a:lnTo>
                <a:close/>
              </a:path>
            </a:pathLst>
          </a:custGeom>
          <a:solidFill>
            <a:schemeClr val="tx1">
              <a:lumMod val="50000"/>
              <a:lumOff val="50000"/>
            </a:schemeClr>
          </a:solidFill>
          <a:ln w="28575">
            <a:solidFill>
              <a:schemeClr val="tx1">
                <a:lumMod val="50000"/>
                <a:lumOff val="50000"/>
              </a:schemeClr>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88">
            <a:extLst>
              <a:ext uri="{FF2B5EF4-FFF2-40B4-BE49-F238E27FC236}">
                <a16:creationId xmlns:a16="http://schemas.microsoft.com/office/drawing/2014/main" xmlns="" id="{9B9E5E9F-7135-F84B-B23E-031AEBACA795}"/>
              </a:ext>
            </a:extLst>
          </p:cNvPr>
          <p:cNvSpPr>
            <a:spLocks/>
          </p:cNvSpPr>
          <p:nvPr/>
        </p:nvSpPr>
        <p:spPr bwMode="auto">
          <a:xfrm>
            <a:off x="1312940" y="3501582"/>
            <a:ext cx="331140" cy="223742"/>
          </a:xfrm>
          <a:custGeom>
            <a:avLst/>
            <a:gdLst>
              <a:gd name="T0" fmla="*/ 346 w 369"/>
              <a:gd name="T1" fmla="*/ 0 h 250"/>
              <a:gd name="T2" fmla="*/ 135 w 369"/>
              <a:gd name="T3" fmla="*/ 211 h 250"/>
              <a:gd name="T4" fmla="*/ 22 w 369"/>
              <a:gd name="T5" fmla="*/ 97 h 250"/>
              <a:gd name="T6" fmla="*/ 0 w 369"/>
              <a:gd name="T7" fmla="*/ 119 h 250"/>
              <a:gd name="T8" fmla="*/ 125 w 369"/>
              <a:gd name="T9" fmla="*/ 244 h 250"/>
              <a:gd name="T10" fmla="*/ 125 w 369"/>
              <a:gd name="T11" fmla="*/ 244 h 250"/>
              <a:gd name="T12" fmla="*/ 130 w 369"/>
              <a:gd name="T13" fmla="*/ 248 h 250"/>
              <a:gd name="T14" fmla="*/ 135 w 369"/>
              <a:gd name="T15" fmla="*/ 250 h 250"/>
              <a:gd name="T16" fmla="*/ 135 w 369"/>
              <a:gd name="T17" fmla="*/ 250 h 250"/>
              <a:gd name="T18" fmla="*/ 142 w 369"/>
              <a:gd name="T19" fmla="*/ 248 h 250"/>
              <a:gd name="T20" fmla="*/ 147 w 369"/>
              <a:gd name="T21" fmla="*/ 244 h 250"/>
              <a:gd name="T22" fmla="*/ 369 w 369"/>
              <a:gd name="T23" fmla="*/ 23 h 250"/>
              <a:gd name="T24" fmla="*/ 346 w 369"/>
              <a:gd name="T2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9" h="250">
                <a:moveTo>
                  <a:pt x="346" y="0"/>
                </a:moveTo>
                <a:lnTo>
                  <a:pt x="135" y="211"/>
                </a:lnTo>
                <a:lnTo>
                  <a:pt x="22" y="97"/>
                </a:lnTo>
                <a:lnTo>
                  <a:pt x="0" y="119"/>
                </a:lnTo>
                <a:lnTo>
                  <a:pt x="125" y="244"/>
                </a:lnTo>
                <a:lnTo>
                  <a:pt x="125" y="244"/>
                </a:lnTo>
                <a:lnTo>
                  <a:pt x="130" y="248"/>
                </a:lnTo>
                <a:lnTo>
                  <a:pt x="135" y="250"/>
                </a:lnTo>
                <a:lnTo>
                  <a:pt x="135" y="250"/>
                </a:lnTo>
                <a:lnTo>
                  <a:pt x="142" y="248"/>
                </a:lnTo>
                <a:lnTo>
                  <a:pt x="147" y="244"/>
                </a:lnTo>
                <a:lnTo>
                  <a:pt x="369" y="23"/>
                </a:lnTo>
                <a:lnTo>
                  <a:pt x="346" y="0"/>
                </a:lnTo>
                <a:close/>
              </a:path>
            </a:pathLst>
          </a:custGeom>
          <a:solidFill>
            <a:schemeClr val="tx1">
              <a:lumMod val="50000"/>
              <a:lumOff val="50000"/>
            </a:schemeClr>
          </a:solidFill>
          <a:ln w="28575">
            <a:solidFill>
              <a:schemeClr val="tx1">
                <a:lumMod val="50000"/>
                <a:lumOff val="50000"/>
              </a:schemeClr>
            </a:solidFill>
            <a:round/>
            <a:headEnd/>
            <a:tailEnd/>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0" name="Picture 19"/>
          <p:cNvPicPr>
            <a:picLocks noChangeAspect="1"/>
          </p:cNvPicPr>
          <p:nvPr/>
        </p:nvPicPr>
        <p:blipFill>
          <a:blip r:embed="rId3"/>
          <a:stretch>
            <a:fillRect/>
          </a:stretch>
        </p:blipFill>
        <p:spPr>
          <a:xfrm>
            <a:off x="10111379" y="174963"/>
            <a:ext cx="1879599" cy="586245"/>
          </a:xfrm>
          <a:prstGeom prst="rect">
            <a:avLst/>
          </a:prstGeom>
        </p:spPr>
      </p:pic>
    </p:spTree>
    <p:extLst>
      <p:ext uri="{BB962C8B-B14F-4D97-AF65-F5344CB8AC3E}">
        <p14:creationId xmlns:p14="http://schemas.microsoft.com/office/powerpoint/2010/main" val="135264105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Rectangle 203"/>
          <p:cNvSpPr/>
          <p:nvPr/>
        </p:nvSpPr>
        <p:spPr>
          <a:xfrm>
            <a:off x="185736" y="1743756"/>
            <a:ext cx="11793141" cy="468561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74320" y="356616"/>
            <a:ext cx="11701464" cy="411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FFC000"/>
                </a:solidFill>
                <a:effectLst/>
                <a:uLnTx/>
                <a:uFillTx/>
                <a:latin typeface="Century Gothic" pitchFamily="34" charset="0"/>
                <a:ea typeface="ヒラギノ角ゴ Pro W3" pitchFamily="126" charset="-128"/>
              </a:rPr>
              <a:t>Scrum Teams Are Cross Functional and Skill Balanced</a:t>
            </a:r>
            <a:endPar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endParaRP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74320" y="667512"/>
            <a:ext cx="1123711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assembled team takes responsibility for the work to be completed in each sprint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 name="Title 1">
            <a:extLst>
              <a:ext uri="{FF2B5EF4-FFF2-40B4-BE49-F238E27FC236}">
                <a16:creationId xmlns:a16="http://schemas.microsoft.com/office/drawing/2014/main" xmlns="" id="{C4CC0F66-F716-9E4A-A350-90E627E348D3}"/>
              </a:ext>
            </a:extLst>
          </p:cNvPr>
          <p:cNvSpPr txBox="1">
            <a:spLocks/>
          </p:cNvSpPr>
          <p:nvPr/>
        </p:nvSpPr>
        <p:spPr bwMode="auto">
          <a:xfrm>
            <a:off x="7539444" y="1778605"/>
            <a:ext cx="2117904"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Key Responsibilities</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3" name="Title 1">
            <a:extLst>
              <a:ext uri="{FF2B5EF4-FFF2-40B4-BE49-F238E27FC236}">
                <a16:creationId xmlns:a16="http://schemas.microsoft.com/office/drawing/2014/main" xmlns="" id="{C4CC0F66-F716-9E4A-A350-90E627E348D3}"/>
              </a:ext>
            </a:extLst>
          </p:cNvPr>
          <p:cNvSpPr txBox="1">
            <a:spLocks/>
          </p:cNvSpPr>
          <p:nvPr/>
        </p:nvSpPr>
        <p:spPr bwMode="auto">
          <a:xfrm>
            <a:off x="6171205" y="2304902"/>
            <a:ext cx="5391282" cy="73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Commit to the team working agreement and adhere to the rules outlined</a:t>
            </a:r>
          </a:p>
          <a:p>
            <a:pPr marL="628650" marR="0" lvl="1"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200" b="0" i="0" u="none" strike="noStrike" kern="1200" cap="none" spc="0" normalizeH="0" baseline="0" noProof="0" dirty="0" smtClean="0">
                <a:ln>
                  <a:noFill/>
                </a:ln>
                <a:solidFill>
                  <a:prstClr val="black"/>
                </a:solidFill>
                <a:effectLst/>
                <a:uLnTx/>
                <a:uFillTx/>
                <a:latin typeface="Century Gothic" charset="0"/>
                <a:ea typeface="ヒラギノ角ゴ Pro W3" pitchFamily="126" charset="-128"/>
              </a:rPr>
              <a:t>Attend all sprint ceremonies</a:t>
            </a:r>
          </a:p>
          <a:p>
            <a:pPr marL="628650" marR="0" lvl="1"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200" b="0" i="0" u="none" strike="noStrike" kern="1200" cap="none" spc="0" normalizeH="0" baseline="0" noProof="0" dirty="0" smtClean="0">
                <a:ln>
                  <a:noFill/>
                </a:ln>
                <a:solidFill>
                  <a:prstClr val="black"/>
                </a:solidFill>
                <a:effectLst/>
                <a:uLnTx/>
                <a:uFillTx/>
                <a:latin typeface="Century Gothic" charset="0"/>
                <a:ea typeface="ヒラギノ角ゴ Pro W3" pitchFamily="126" charset="-128"/>
              </a:rPr>
              <a:t>Adhere to coding and testing standards</a:t>
            </a:r>
            <a:endParaRPr kumimoji="0" lang="en-CA" sz="1200" b="0" i="0" u="none" strike="noStrike" kern="1200" cap="none" spc="0" normalizeH="0" baseline="0" noProof="0" dirty="0">
              <a:ln>
                <a:noFill/>
              </a:ln>
              <a:solidFill>
                <a:prstClr val="black"/>
              </a:solidFill>
              <a:effectLst/>
              <a:uLnTx/>
              <a:uFillTx/>
              <a:latin typeface="Century Gothic" charset="0"/>
              <a:ea typeface="ヒラギノ角ゴ Pro W3" pitchFamily="126" charset="-128"/>
            </a:endParaRPr>
          </a:p>
        </p:txBody>
      </p:sp>
      <p:sp>
        <p:nvSpPr>
          <p:cNvPr id="4" name="Oval 3"/>
          <p:cNvSpPr/>
          <p:nvPr/>
        </p:nvSpPr>
        <p:spPr>
          <a:xfrm>
            <a:off x="1018624" y="1818851"/>
            <a:ext cx="2501537" cy="2338251"/>
          </a:xfrm>
          <a:prstGeom prst="ellipse">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Title 1">
            <a:extLst>
              <a:ext uri="{FF2B5EF4-FFF2-40B4-BE49-F238E27FC236}">
                <a16:creationId xmlns:a16="http://schemas.microsoft.com/office/drawing/2014/main" xmlns="" id="{C4CC0F66-F716-9E4A-A350-90E627E348D3}"/>
              </a:ext>
            </a:extLst>
          </p:cNvPr>
          <p:cNvSpPr txBox="1">
            <a:spLocks/>
          </p:cNvSpPr>
          <p:nvPr/>
        </p:nvSpPr>
        <p:spPr bwMode="auto">
          <a:xfrm>
            <a:off x="1974297" y="1837776"/>
            <a:ext cx="771145"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73B632"/>
                </a:solidFill>
                <a:effectLst/>
                <a:uLnTx/>
                <a:uFillTx/>
                <a:latin typeface="Century Gothic" pitchFamily="34" charset="0"/>
                <a:ea typeface="ヒラギノ角ゴ Pro W3" pitchFamily="126" charset="-128"/>
              </a:rPr>
              <a:t>Team</a:t>
            </a:r>
            <a:endParaRPr kumimoji="0" lang="en-CA" sz="1600" b="1" i="0" u="none" strike="noStrike" kern="1200" cap="none" spc="0" normalizeH="0" baseline="0" noProof="0" dirty="0">
              <a:ln>
                <a:noFill/>
              </a:ln>
              <a:solidFill>
                <a:srgbClr val="73B632"/>
              </a:solidFill>
              <a:effectLst/>
              <a:uLnTx/>
              <a:uFillTx/>
              <a:latin typeface="Century Gothic" pitchFamily="34" charset="0"/>
              <a:ea typeface="ヒラギノ角ゴ Pro W3" pitchFamily="126" charset="-128"/>
            </a:endParaRPr>
          </a:p>
        </p:txBody>
      </p:sp>
      <p:sp>
        <p:nvSpPr>
          <p:cNvPr id="31" name="Title 1">
            <a:extLst>
              <a:ext uri="{FF2B5EF4-FFF2-40B4-BE49-F238E27FC236}">
                <a16:creationId xmlns:a16="http://schemas.microsoft.com/office/drawing/2014/main" xmlns="" id="{C4CC0F66-F716-9E4A-A350-90E627E348D3}"/>
              </a:ext>
            </a:extLst>
          </p:cNvPr>
          <p:cNvSpPr txBox="1">
            <a:spLocks/>
          </p:cNvSpPr>
          <p:nvPr/>
        </p:nvSpPr>
        <p:spPr bwMode="auto">
          <a:xfrm>
            <a:off x="6171205" y="3136717"/>
            <a:ext cx="5391282" cy="801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Breakdown user stories / requirements into tasks with completed estimates resulting in the spring backlog</a:t>
            </a:r>
          </a:p>
          <a:p>
            <a:pPr marL="628650" marR="0" lvl="1"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200" b="0" i="0" u="none" strike="noStrike" kern="1200" cap="none" spc="0" normalizeH="0" baseline="0" noProof="0" dirty="0" smtClean="0">
                <a:ln>
                  <a:noFill/>
                </a:ln>
                <a:solidFill>
                  <a:prstClr val="black"/>
                </a:solidFill>
                <a:effectLst/>
                <a:uLnTx/>
                <a:uFillTx/>
                <a:latin typeface="Century Gothic" charset="0"/>
                <a:ea typeface="ヒラギノ角ゴ Pro W3" pitchFamily="126" charset="-128"/>
              </a:rPr>
              <a:t>Forecast the amount of work/scope they believe they can complete in each sprint</a:t>
            </a:r>
            <a:endParaRPr kumimoji="0" lang="en-CA" sz="1200" b="0" i="0" u="none" strike="noStrike" kern="1200" cap="none" spc="0" normalizeH="0" baseline="0" noProof="0" dirty="0">
              <a:ln>
                <a:noFill/>
              </a:ln>
              <a:solidFill>
                <a:prstClr val="black"/>
              </a:solidFill>
              <a:effectLst/>
              <a:uLnTx/>
              <a:uFillTx/>
              <a:latin typeface="Century Gothic"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277892" y="4656124"/>
            <a:ext cx="4509500" cy="1340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Based on team work the teams velocity should be consistent and predictable</a:t>
            </a: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Respect for each other ensuring that all team members have an equal say</a:t>
            </a: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Quality work focusing on producing value to the user</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CA" sz="11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sp>
        <p:nvSpPr>
          <p:cNvPr id="34" name="Title 1">
            <a:extLst>
              <a:ext uri="{FF2B5EF4-FFF2-40B4-BE49-F238E27FC236}">
                <a16:creationId xmlns:a16="http://schemas.microsoft.com/office/drawing/2014/main" xmlns="" id="{C4CC0F66-F716-9E4A-A350-90E627E348D3}"/>
              </a:ext>
            </a:extLst>
          </p:cNvPr>
          <p:cNvSpPr txBox="1">
            <a:spLocks/>
          </p:cNvSpPr>
          <p:nvPr/>
        </p:nvSpPr>
        <p:spPr bwMode="auto">
          <a:xfrm>
            <a:off x="6171205" y="4202667"/>
            <a:ext cx="5391282" cy="247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Ensure tasks status are updated in real-time and communicated to the team</a:t>
            </a:r>
            <a:endParaRPr kumimoji="0" lang="en-CA"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6" name="Title 1">
            <a:extLst>
              <a:ext uri="{FF2B5EF4-FFF2-40B4-BE49-F238E27FC236}">
                <a16:creationId xmlns:a16="http://schemas.microsoft.com/office/drawing/2014/main" xmlns="" id="{C4CC0F66-F716-9E4A-A350-90E627E348D3}"/>
              </a:ext>
            </a:extLst>
          </p:cNvPr>
          <p:cNvSpPr txBox="1">
            <a:spLocks/>
          </p:cNvSpPr>
          <p:nvPr/>
        </p:nvSpPr>
        <p:spPr bwMode="auto">
          <a:xfrm>
            <a:off x="6165113" y="4638233"/>
            <a:ext cx="5391282" cy="642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Peer reviews ensuring all team members are adhering to the agreed upon standards and guidelines</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38" name="Title 1">
            <a:extLst>
              <a:ext uri="{FF2B5EF4-FFF2-40B4-BE49-F238E27FC236}">
                <a16:creationId xmlns:a16="http://schemas.microsoft.com/office/drawing/2014/main" xmlns="" id="{C4CC0F66-F716-9E4A-A350-90E627E348D3}"/>
              </a:ext>
            </a:extLst>
          </p:cNvPr>
          <p:cNvSpPr txBox="1">
            <a:spLocks/>
          </p:cNvSpPr>
          <p:nvPr/>
        </p:nvSpPr>
        <p:spPr bwMode="auto">
          <a:xfrm>
            <a:off x="6160538" y="5378734"/>
            <a:ext cx="5391282" cy="584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Responsible for delivering the agreed upon scope at the end of each sprint</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cxnSp>
        <p:nvCxnSpPr>
          <p:cNvPr id="39" name="Straight Connector 38"/>
          <p:cNvCxnSpPr/>
          <p:nvPr/>
        </p:nvCxnSpPr>
        <p:spPr>
          <a:xfrm>
            <a:off x="502503" y="4339208"/>
            <a:ext cx="3657600" cy="0"/>
          </a:xfrm>
          <a:prstGeom prst="line">
            <a:avLst/>
          </a:prstGeom>
          <a:ln w="952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49" name="Snip Same Side Corner Rectangle 48">
            <a:extLst>
              <a:ext uri="{FF2B5EF4-FFF2-40B4-BE49-F238E27FC236}">
                <a16:creationId xmlns:a16="http://schemas.microsoft.com/office/drawing/2014/main" xmlns="" id="{E4F16216-FB59-B84A-9764-FE730144FAA2}"/>
              </a:ext>
            </a:extLst>
          </p:cNvPr>
          <p:cNvSpPr/>
          <p:nvPr/>
        </p:nvSpPr>
        <p:spPr>
          <a:xfrm>
            <a:off x="1635729" y="2995051"/>
            <a:ext cx="640809" cy="640809"/>
          </a:xfrm>
          <a:prstGeom prst="snip2SameRect">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Snip Same Side Corner Rectangle 49">
            <a:extLst>
              <a:ext uri="{FF2B5EF4-FFF2-40B4-BE49-F238E27FC236}">
                <a16:creationId xmlns:a16="http://schemas.microsoft.com/office/drawing/2014/main" xmlns="" id="{17975418-64B0-3C49-85EB-E7B62E2AA762}"/>
              </a:ext>
            </a:extLst>
          </p:cNvPr>
          <p:cNvSpPr/>
          <p:nvPr/>
        </p:nvSpPr>
        <p:spPr>
          <a:xfrm>
            <a:off x="2381786" y="2723075"/>
            <a:ext cx="640809" cy="640809"/>
          </a:xfrm>
          <a:prstGeom prst="snip2SameRect">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Oval 50">
            <a:extLst>
              <a:ext uri="{FF2B5EF4-FFF2-40B4-BE49-F238E27FC236}">
                <a16:creationId xmlns:a16="http://schemas.microsoft.com/office/drawing/2014/main" xmlns="" id="{D6FA2DB8-7F63-9245-A599-16BE16585E2B}"/>
              </a:ext>
            </a:extLst>
          </p:cNvPr>
          <p:cNvSpPr/>
          <p:nvPr/>
        </p:nvSpPr>
        <p:spPr>
          <a:xfrm>
            <a:off x="1778448" y="2527737"/>
            <a:ext cx="390672" cy="390672"/>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Oval 51">
            <a:extLst>
              <a:ext uri="{FF2B5EF4-FFF2-40B4-BE49-F238E27FC236}">
                <a16:creationId xmlns:a16="http://schemas.microsoft.com/office/drawing/2014/main" xmlns="" id="{6A7899ED-23BE-DC49-BA4F-19D3AF9EF127}"/>
              </a:ext>
            </a:extLst>
          </p:cNvPr>
          <p:cNvSpPr/>
          <p:nvPr/>
        </p:nvSpPr>
        <p:spPr>
          <a:xfrm>
            <a:off x="2499877" y="2246719"/>
            <a:ext cx="390672" cy="390672"/>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3" name="Group 52"/>
          <p:cNvGrpSpPr/>
          <p:nvPr/>
        </p:nvGrpSpPr>
        <p:grpSpPr>
          <a:xfrm>
            <a:off x="5639392" y="5516147"/>
            <a:ext cx="228600" cy="461963"/>
            <a:chOff x="4775201" y="3084513"/>
            <a:chExt cx="173038" cy="461963"/>
          </a:xfrm>
          <a:solidFill>
            <a:schemeClr val="bg1">
              <a:lumMod val="50000"/>
            </a:schemeClr>
          </a:solidFill>
        </p:grpSpPr>
        <p:sp>
          <p:nvSpPr>
            <p:cNvPr id="54" name="Freeform 485"/>
            <p:cNvSpPr>
              <a:spLocks noEditPoints="1"/>
            </p:cNvSpPr>
            <p:nvPr/>
          </p:nvSpPr>
          <p:spPr bwMode="auto">
            <a:xfrm>
              <a:off x="4811713" y="3316288"/>
              <a:ext cx="57150" cy="57150"/>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1" y="8"/>
                    <a:pt x="8" y="12"/>
                    <a:pt x="8" y="16"/>
                  </a:cubicBezTo>
                  <a:cubicBezTo>
                    <a:pt x="8" y="20"/>
                    <a:pt x="11" y="24"/>
                    <a:pt x="16" y="24"/>
                  </a:cubicBezTo>
                  <a:cubicBezTo>
                    <a:pt x="20" y="24"/>
                    <a:pt x="24" y="20"/>
                    <a:pt x="24" y="16"/>
                  </a:cubicBezTo>
                  <a:cubicBezTo>
                    <a:pt x="24" y="12"/>
                    <a:pt x="20" y="8"/>
                    <a:pt x="1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494"/>
            <p:cNvSpPr>
              <a:spLocks/>
            </p:cNvSpPr>
            <p:nvPr/>
          </p:nvSpPr>
          <p:spPr bwMode="auto">
            <a:xfrm>
              <a:off x="4832351" y="3367088"/>
              <a:ext cx="115888" cy="179388"/>
            </a:xfrm>
            <a:custGeom>
              <a:avLst/>
              <a:gdLst>
                <a:gd name="T0" fmla="*/ 32 w 64"/>
                <a:gd name="T1" fmla="*/ 100 h 100"/>
                <a:gd name="T2" fmla="*/ 0 w 64"/>
                <a:gd name="T3" fmla="*/ 68 h 100"/>
                <a:gd name="T4" fmla="*/ 0 w 64"/>
                <a:gd name="T5" fmla="*/ 0 h 100"/>
                <a:gd name="T6" fmla="*/ 8 w 64"/>
                <a:gd name="T7" fmla="*/ 0 h 100"/>
                <a:gd name="T8" fmla="*/ 8 w 64"/>
                <a:gd name="T9" fmla="*/ 68 h 100"/>
                <a:gd name="T10" fmla="*/ 32 w 64"/>
                <a:gd name="T11" fmla="*/ 92 h 100"/>
                <a:gd name="T12" fmla="*/ 56 w 64"/>
                <a:gd name="T13" fmla="*/ 68 h 100"/>
                <a:gd name="T14" fmla="*/ 56 w 64"/>
                <a:gd name="T15" fmla="*/ 50 h 100"/>
                <a:gd name="T16" fmla="*/ 39 w 64"/>
                <a:gd name="T17" fmla="*/ 67 h 100"/>
                <a:gd name="T18" fmla="*/ 33 w 64"/>
                <a:gd name="T19" fmla="*/ 61 h 100"/>
                <a:gd name="T20" fmla="*/ 57 w 64"/>
                <a:gd name="T21" fmla="*/ 37 h 100"/>
                <a:gd name="T22" fmla="*/ 61 w 64"/>
                <a:gd name="T23" fmla="*/ 36 h 100"/>
                <a:gd name="T24" fmla="*/ 64 w 64"/>
                <a:gd name="T25" fmla="*/ 40 h 100"/>
                <a:gd name="T26" fmla="*/ 64 w 64"/>
                <a:gd name="T27" fmla="*/ 68 h 100"/>
                <a:gd name="T28" fmla="*/ 32 w 64"/>
                <a:gd name="T29"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 h="100">
                  <a:moveTo>
                    <a:pt x="32" y="100"/>
                  </a:moveTo>
                  <a:cubicBezTo>
                    <a:pt x="14" y="100"/>
                    <a:pt x="0" y="86"/>
                    <a:pt x="0" y="68"/>
                  </a:cubicBezTo>
                  <a:cubicBezTo>
                    <a:pt x="0" y="0"/>
                    <a:pt x="0" y="0"/>
                    <a:pt x="0" y="0"/>
                  </a:cubicBezTo>
                  <a:cubicBezTo>
                    <a:pt x="8" y="0"/>
                    <a:pt x="8" y="0"/>
                    <a:pt x="8" y="0"/>
                  </a:cubicBezTo>
                  <a:cubicBezTo>
                    <a:pt x="8" y="68"/>
                    <a:pt x="8" y="68"/>
                    <a:pt x="8" y="68"/>
                  </a:cubicBezTo>
                  <a:cubicBezTo>
                    <a:pt x="8" y="81"/>
                    <a:pt x="19" y="92"/>
                    <a:pt x="32" y="92"/>
                  </a:cubicBezTo>
                  <a:cubicBezTo>
                    <a:pt x="45" y="92"/>
                    <a:pt x="56" y="81"/>
                    <a:pt x="56" y="68"/>
                  </a:cubicBezTo>
                  <a:cubicBezTo>
                    <a:pt x="56" y="50"/>
                    <a:pt x="56" y="50"/>
                    <a:pt x="56" y="50"/>
                  </a:cubicBezTo>
                  <a:cubicBezTo>
                    <a:pt x="39" y="67"/>
                    <a:pt x="39" y="67"/>
                    <a:pt x="39" y="67"/>
                  </a:cubicBezTo>
                  <a:cubicBezTo>
                    <a:pt x="33" y="61"/>
                    <a:pt x="33" y="61"/>
                    <a:pt x="33" y="61"/>
                  </a:cubicBezTo>
                  <a:cubicBezTo>
                    <a:pt x="57" y="37"/>
                    <a:pt x="57" y="37"/>
                    <a:pt x="57" y="37"/>
                  </a:cubicBezTo>
                  <a:cubicBezTo>
                    <a:pt x="58" y="36"/>
                    <a:pt x="60" y="36"/>
                    <a:pt x="61" y="36"/>
                  </a:cubicBezTo>
                  <a:cubicBezTo>
                    <a:pt x="63" y="37"/>
                    <a:pt x="64" y="38"/>
                    <a:pt x="64" y="40"/>
                  </a:cubicBezTo>
                  <a:cubicBezTo>
                    <a:pt x="64" y="68"/>
                    <a:pt x="64" y="68"/>
                    <a:pt x="64" y="68"/>
                  </a:cubicBezTo>
                  <a:cubicBezTo>
                    <a:pt x="64" y="86"/>
                    <a:pt x="49" y="100"/>
                    <a:pt x="32"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495"/>
            <p:cNvSpPr>
              <a:spLocks/>
            </p:cNvSpPr>
            <p:nvPr/>
          </p:nvSpPr>
          <p:spPr bwMode="auto">
            <a:xfrm>
              <a:off x="4775201" y="3084513"/>
              <a:ext cx="130175" cy="238125"/>
            </a:xfrm>
            <a:custGeom>
              <a:avLst/>
              <a:gdLst>
                <a:gd name="T0" fmla="*/ 40 w 72"/>
                <a:gd name="T1" fmla="*/ 132 h 132"/>
                <a:gd name="T2" fmla="*/ 32 w 72"/>
                <a:gd name="T3" fmla="*/ 132 h 132"/>
                <a:gd name="T4" fmla="*/ 32 w 72"/>
                <a:gd name="T5" fmla="*/ 116 h 132"/>
                <a:gd name="T6" fmla="*/ 20 w 72"/>
                <a:gd name="T7" fmla="*/ 104 h 132"/>
                <a:gd name="T8" fmla="*/ 0 w 72"/>
                <a:gd name="T9" fmla="*/ 84 h 132"/>
                <a:gd name="T10" fmla="*/ 20 w 72"/>
                <a:gd name="T11" fmla="*/ 64 h 132"/>
                <a:gd name="T12" fmla="*/ 52 w 72"/>
                <a:gd name="T13" fmla="*/ 64 h 132"/>
                <a:gd name="T14" fmla="*/ 64 w 72"/>
                <a:gd name="T15" fmla="*/ 52 h 132"/>
                <a:gd name="T16" fmla="*/ 52 w 72"/>
                <a:gd name="T17" fmla="*/ 40 h 132"/>
                <a:gd name="T18" fmla="*/ 32 w 72"/>
                <a:gd name="T19" fmla="*/ 20 h 132"/>
                <a:gd name="T20" fmla="*/ 32 w 72"/>
                <a:gd name="T21" fmla="*/ 0 h 132"/>
                <a:gd name="T22" fmla="*/ 40 w 72"/>
                <a:gd name="T23" fmla="*/ 0 h 132"/>
                <a:gd name="T24" fmla="*/ 40 w 72"/>
                <a:gd name="T25" fmla="*/ 20 h 132"/>
                <a:gd name="T26" fmla="*/ 52 w 72"/>
                <a:gd name="T27" fmla="*/ 32 h 132"/>
                <a:gd name="T28" fmla="*/ 72 w 72"/>
                <a:gd name="T29" fmla="*/ 52 h 132"/>
                <a:gd name="T30" fmla="*/ 52 w 72"/>
                <a:gd name="T31" fmla="*/ 72 h 132"/>
                <a:gd name="T32" fmla="*/ 20 w 72"/>
                <a:gd name="T33" fmla="*/ 72 h 132"/>
                <a:gd name="T34" fmla="*/ 8 w 72"/>
                <a:gd name="T35" fmla="*/ 84 h 132"/>
                <a:gd name="T36" fmla="*/ 20 w 72"/>
                <a:gd name="T37" fmla="*/ 96 h 132"/>
                <a:gd name="T38" fmla="*/ 40 w 72"/>
                <a:gd name="T39" fmla="*/ 116 h 132"/>
                <a:gd name="T40" fmla="*/ 40 w 72"/>
                <a:gd name="T41"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 h="132">
                  <a:moveTo>
                    <a:pt x="40" y="132"/>
                  </a:moveTo>
                  <a:cubicBezTo>
                    <a:pt x="32" y="132"/>
                    <a:pt x="32" y="132"/>
                    <a:pt x="32" y="132"/>
                  </a:cubicBezTo>
                  <a:cubicBezTo>
                    <a:pt x="32" y="116"/>
                    <a:pt x="32" y="116"/>
                    <a:pt x="32" y="116"/>
                  </a:cubicBezTo>
                  <a:cubicBezTo>
                    <a:pt x="32" y="109"/>
                    <a:pt x="26" y="104"/>
                    <a:pt x="20" y="104"/>
                  </a:cubicBezTo>
                  <a:cubicBezTo>
                    <a:pt x="9" y="104"/>
                    <a:pt x="0" y="95"/>
                    <a:pt x="0" y="84"/>
                  </a:cubicBezTo>
                  <a:cubicBezTo>
                    <a:pt x="0" y="73"/>
                    <a:pt x="9" y="64"/>
                    <a:pt x="20" y="64"/>
                  </a:cubicBezTo>
                  <a:cubicBezTo>
                    <a:pt x="52" y="64"/>
                    <a:pt x="52" y="64"/>
                    <a:pt x="52" y="64"/>
                  </a:cubicBezTo>
                  <a:cubicBezTo>
                    <a:pt x="58" y="64"/>
                    <a:pt x="64" y="59"/>
                    <a:pt x="64" y="52"/>
                  </a:cubicBezTo>
                  <a:cubicBezTo>
                    <a:pt x="64" y="45"/>
                    <a:pt x="58" y="40"/>
                    <a:pt x="52" y="40"/>
                  </a:cubicBezTo>
                  <a:cubicBezTo>
                    <a:pt x="41" y="40"/>
                    <a:pt x="32" y="31"/>
                    <a:pt x="32" y="20"/>
                  </a:cubicBezTo>
                  <a:cubicBezTo>
                    <a:pt x="32" y="0"/>
                    <a:pt x="32" y="0"/>
                    <a:pt x="32" y="0"/>
                  </a:cubicBezTo>
                  <a:cubicBezTo>
                    <a:pt x="40" y="0"/>
                    <a:pt x="40" y="0"/>
                    <a:pt x="40" y="0"/>
                  </a:cubicBezTo>
                  <a:cubicBezTo>
                    <a:pt x="40" y="20"/>
                    <a:pt x="40" y="20"/>
                    <a:pt x="40" y="20"/>
                  </a:cubicBezTo>
                  <a:cubicBezTo>
                    <a:pt x="40" y="27"/>
                    <a:pt x="45" y="32"/>
                    <a:pt x="52" y="32"/>
                  </a:cubicBezTo>
                  <a:cubicBezTo>
                    <a:pt x="63" y="32"/>
                    <a:pt x="72" y="41"/>
                    <a:pt x="72" y="52"/>
                  </a:cubicBezTo>
                  <a:cubicBezTo>
                    <a:pt x="72" y="63"/>
                    <a:pt x="63" y="72"/>
                    <a:pt x="52" y="72"/>
                  </a:cubicBezTo>
                  <a:cubicBezTo>
                    <a:pt x="20" y="72"/>
                    <a:pt x="20" y="72"/>
                    <a:pt x="20" y="72"/>
                  </a:cubicBezTo>
                  <a:cubicBezTo>
                    <a:pt x="13" y="72"/>
                    <a:pt x="8" y="77"/>
                    <a:pt x="8" y="84"/>
                  </a:cubicBezTo>
                  <a:cubicBezTo>
                    <a:pt x="8" y="91"/>
                    <a:pt x="13" y="96"/>
                    <a:pt x="20" y="96"/>
                  </a:cubicBezTo>
                  <a:cubicBezTo>
                    <a:pt x="31" y="96"/>
                    <a:pt x="40" y="105"/>
                    <a:pt x="40" y="116"/>
                  </a:cubicBezTo>
                  <a:lnTo>
                    <a:pt x="40"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6" name="Group 65"/>
          <p:cNvGrpSpPr/>
          <p:nvPr/>
        </p:nvGrpSpPr>
        <p:grpSpPr>
          <a:xfrm>
            <a:off x="5537792" y="4818744"/>
            <a:ext cx="460375" cy="461963"/>
            <a:chOff x="4735513" y="3911600"/>
            <a:chExt cx="460375" cy="461963"/>
          </a:xfrm>
          <a:solidFill>
            <a:srgbClr val="EF4051"/>
          </a:solidFill>
        </p:grpSpPr>
        <p:sp>
          <p:nvSpPr>
            <p:cNvPr id="67" name="Rectangle 86"/>
            <p:cNvSpPr>
              <a:spLocks noChangeArrowheads="1"/>
            </p:cNvSpPr>
            <p:nvPr/>
          </p:nvSpPr>
          <p:spPr bwMode="auto">
            <a:xfrm>
              <a:off x="4945063" y="4279900"/>
              <a:ext cx="206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Rectangle 87"/>
            <p:cNvSpPr>
              <a:spLocks noChangeArrowheads="1"/>
            </p:cNvSpPr>
            <p:nvPr/>
          </p:nvSpPr>
          <p:spPr bwMode="auto">
            <a:xfrm>
              <a:off x="5008563" y="4308475"/>
              <a:ext cx="15875" cy="65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Freeform 88"/>
            <p:cNvSpPr>
              <a:spLocks/>
            </p:cNvSpPr>
            <p:nvPr/>
          </p:nvSpPr>
          <p:spPr bwMode="auto">
            <a:xfrm>
              <a:off x="50593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89"/>
            <p:cNvSpPr>
              <a:spLocks/>
            </p:cNvSpPr>
            <p:nvPr/>
          </p:nvSpPr>
          <p:spPr bwMode="auto">
            <a:xfrm>
              <a:off x="4951413" y="3911600"/>
              <a:ext cx="195263"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Rectangle 90"/>
            <p:cNvSpPr>
              <a:spLocks noChangeArrowheads="1"/>
            </p:cNvSpPr>
            <p:nvPr/>
          </p:nvSpPr>
          <p:spPr bwMode="auto">
            <a:xfrm>
              <a:off x="5059363" y="4308475"/>
              <a:ext cx="14288" cy="65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91"/>
            <p:cNvSpPr>
              <a:spLocks/>
            </p:cNvSpPr>
            <p:nvPr/>
          </p:nvSpPr>
          <p:spPr bwMode="auto">
            <a:xfrm>
              <a:off x="5110163" y="4200525"/>
              <a:ext cx="50800" cy="93663"/>
            </a:xfrm>
            <a:custGeom>
              <a:avLst/>
              <a:gdLst>
                <a:gd name="T0" fmla="*/ 0 w 28"/>
                <a:gd name="T1" fmla="*/ 52 h 52"/>
                <a:gd name="T2" fmla="*/ 0 w 28"/>
                <a:gd name="T3" fmla="*/ 44 h 52"/>
                <a:gd name="T4" fmla="*/ 20 w 28"/>
                <a:gd name="T5" fmla="*/ 24 h 52"/>
                <a:gd name="T6" fmla="*/ 20 w 28"/>
                <a:gd name="T7" fmla="*/ 0 h 52"/>
                <a:gd name="T8" fmla="*/ 28 w 28"/>
                <a:gd name="T9" fmla="*/ 0 h 52"/>
                <a:gd name="T10" fmla="*/ 28 w 28"/>
                <a:gd name="T11" fmla="*/ 24 h 52"/>
                <a:gd name="T12" fmla="*/ 0 w 2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28" h="52">
                  <a:moveTo>
                    <a:pt x="0" y="52"/>
                  </a:moveTo>
                  <a:cubicBezTo>
                    <a:pt x="0" y="44"/>
                    <a:pt x="0" y="44"/>
                    <a:pt x="0" y="44"/>
                  </a:cubicBezTo>
                  <a:cubicBezTo>
                    <a:pt x="11" y="44"/>
                    <a:pt x="20" y="35"/>
                    <a:pt x="20" y="24"/>
                  </a:cubicBezTo>
                  <a:cubicBezTo>
                    <a:pt x="20" y="0"/>
                    <a:pt x="20" y="0"/>
                    <a:pt x="20" y="0"/>
                  </a:cubicBezTo>
                  <a:cubicBezTo>
                    <a:pt x="28" y="0"/>
                    <a:pt x="28" y="0"/>
                    <a:pt x="28" y="0"/>
                  </a:cubicBezTo>
                  <a:cubicBezTo>
                    <a:pt x="28" y="24"/>
                    <a:pt x="28" y="24"/>
                    <a:pt x="28" y="24"/>
                  </a:cubicBezTo>
                  <a:cubicBezTo>
                    <a:pt x="28" y="39"/>
                    <a:pt x="15" y="52"/>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92"/>
            <p:cNvSpPr>
              <a:spLocks/>
            </p:cNvSpPr>
            <p:nvPr/>
          </p:nvSpPr>
          <p:spPr bwMode="auto">
            <a:xfrm>
              <a:off x="5002213" y="3911600"/>
              <a:ext cx="193675" cy="274638"/>
            </a:xfrm>
            <a:custGeom>
              <a:avLst/>
              <a:gdLst>
                <a:gd name="T0" fmla="*/ 104 w 108"/>
                <a:gd name="T1" fmla="*/ 152 h 152"/>
                <a:gd name="T2" fmla="*/ 88 w 108"/>
                <a:gd name="T3" fmla="*/ 152 h 152"/>
                <a:gd name="T4" fmla="*/ 88 w 108"/>
                <a:gd name="T5" fmla="*/ 144 h 152"/>
                <a:gd name="T6" fmla="*/ 100 w 108"/>
                <a:gd name="T7" fmla="*/ 144 h 152"/>
                <a:gd name="T8" fmla="*/ 100 w 108"/>
                <a:gd name="T9" fmla="*/ 141 h 152"/>
                <a:gd name="T10" fmla="*/ 80 w 108"/>
                <a:gd name="T11" fmla="*/ 89 h 152"/>
                <a:gd name="T12" fmla="*/ 80 w 108"/>
                <a:gd name="T13" fmla="*/ 88 h 152"/>
                <a:gd name="T14" fmla="*/ 0 w 108"/>
                <a:gd name="T15" fmla="*/ 8 h 152"/>
                <a:gd name="T16" fmla="*/ 0 w 108"/>
                <a:gd name="T17" fmla="*/ 0 h 152"/>
                <a:gd name="T18" fmla="*/ 88 w 108"/>
                <a:gd name="T19" fmla="*/ 87 h 152"/>
                <a:gd name="T20" fmla="*/ 107 w 108"/>
                <a:gd name="T21" fmla="*/ 139 h 152"/>
                <a:gd name="T22" fmla="*/ 108 w 108"/>
                <a:gd name="T23" fmla="*/ 140 h 152"/>
                <a:gd name="T24" fmla="*/ 108 w 108"/>
                <a:gd name="T25" fmla="*/ 148 h 152"/>
                <a:gd name="T26" fmla="*/ 104 w 108"/>
                <a:gd name="T2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52">
                  <a:moveTo>
                    <a:pt x="104" y="152"/>
                  </a:moveTo>
                  <a:cubicBezTo>
                    <a:pt x="88" y="152"/>
                    <a:pt x="88" y="152"/>
                    <a:pt x="88" y="152"/>
                  </a:cubicBezTo>
                  <a:cubicBezTo>
                    <a:pt x="88" y="144"/>
                    <a:pt x="88" y="144"/>
                    <a:pt x="88"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Rectangle 93"/>
            <p:cNvSpPr>
              <a:spLocks noChangeArrowheads="1"/>
            </p:cNvSpPr>
            <p:nvPr/>
          </p:nvSpPr>
          <p:spPr bwMode="auto">
            <a:xfrm>
              <a:off x="4894263" y="3911600"/>
              <a:ext cx="10795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Rectangle 94"/>
            <p:cNvSpPr>
              <a:spLocks noChangeArrowheads="1"/>
            </p:cNvSpPr>
            <p:nvPr/>
          </p:nvSpPr>
          <p:spPr bwMode="auto">
            <a:xfrm>
              <a:off x="4865688" y="4041775"/>
              <a:ext cx="1222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Freeform 95"/>
            <p:cNvSpPr>
              <a:spLocks/>
            </p:cNvSpPr>
            <p:nvPr/>
          </p:nvSpPr>
          <p:spPr bwMode="auto">
            <a:xfrm>
              <a:off x="4953001" y="4014788"/>
              <a:ext cx="41275" cy="68263"/>
            </a:xfrm>
            <a:custGeom>
              <a:avLst/>
              <a:gdLst>
                <a:gd name="T0" fmla="*/ 6 w 23"/>
                <a:gd name="T1" fmla="*/ 38 h 38"/>
                <a:gd name="T2" fmla="*/ 0 w 23"/>
                <a:gd name="T3" fmla="*/ 32 h 38"/>
                <a:gd name="T4" fmla="*/ 13 w 23"/>
                <a:gd name="T5" fmla="*/ 19 h 38"/>
                <a:gd name="T6" fmla="*/ 0 w 23"/>
                <a:gd name="T7" fmla="*/ 6 h 38"/>
                <a:gd name="T8" fmla="*/ 6 w 23"/>
                <a:gd name="T9" fmla="*/ 0 h 38"/>
                <a:gd name="T10" fmla="*/ 22 w 23"/>
                <a:gd name="T11" fmla="*/ 16 h 38"/>
                <a:gd name="T12" fmla="*/ 22 w 23"/>
                <a:gd name="T13" fmla="*/ 22 h 38"/>
                <a:gd name="T14" fmla="*/ 6 w 2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8">
                  <a:moveTo>
                    <a:pt x="6" y="38"/>
                  </a:moveTo>
                  <a:cubicBezTo>
                    <a:pt x="0" y="32"/>
                    <a:pt x="0" y="32"/>
                    <a:pt x="0" y="32"/>
                  </a:cubicBezTo>
                  <a:cubicBezTo>
                    <a:pt x="13" y="19"/>
                    <a:pt x="13" y="19"/>
                    <a:pt x="13" y="19"/>
                  </a:cubicBezTo>
                  <a:cubicBezTo>
                    <a:pt x="0" y="6"/>
                    <a:pt x="0" y="6"/>
                    <a:pt x="0" y="6"/>
                  </a:cubicBezTo>
                  <a:cubicBezTo>
                    <a:pt x="6" y="0"/>
                    <a:pt x="6" y="0"/>
                    <a:pt x="6" y="0"/>
                  </a:cubicBezTo>
                  <a:cubicBezTo>
                    <a:pt x="22" y="16"/>
                    <a:pt x="22" y="16"/>
                    <a:pt x="22" y="16"/>
                  </a:cubicBezTo>
                  <a:cubicBezTo>
                    <a:pt x="23" y="18"/>
                    <a:pt x="23" y="20"/>
                    <a:pt x="22" y="22"/>
                  </a:cubicBezTo>
                  <a:lnTo>
                    <a:pt x="6"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Rectangle 96"/>
            <p:cNvSpPr>
              <a:spLocks noChangeArrowheads="1"/>
            </p:cNvSpPr>
            <p:nvPr/>
          </p:nvSpPr>
          <p:spPr bwMode="auto">
            <a:xfrm>
              <a:off x="4814888" y="4084638"/>
              <a:ext cx="12223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97"/>
            <p:cNvSpPr>
              <a:spLocks/>
            </p:cNvSpPr>
            <p:nvPr/>
          </p:nvSpPr>
          <p:spPr bwMode="auto">
            <a:xfrm>
              <a:off x="4805363" y="4057650"/>
              <a:ext cx="44450" cy="69850"/>
            </a:xfrm>
            <a:custGeom>
              <a:avLst/>
              <a:gdLst>
                <a:gd name="T0" fmla="*/ 18 w 24"/>
                <a:gd name="T1" fmla="*/ 38 h 38"/>
                <a:gd name="T2" fmla="*/ 2 w 24"/>
                <a:gd name="T3" fmla="*/ 22 h 38"/>
                <a:gd name="T4" fmla="*/ 2 w 24"/>
                <a:gd name="T5" fmla="*/ 16 h 38"/>
                <a:gd name="T6" fmla="*/ 18 w 24"/>
                <a:gd name="T7" fmla="*/ 0 h 38"/>
                <a:gd name="T8" fmla="*/ 24 w 24"/>
                <a:gd name="T9" fmla="*/ 6 h 38"/>
                <a:gd name="T10" fmla="*/ 10 w 24"/>
                <a:gd name="T11" fmla="*/ 19 h 38"/>
                <a:gd name="T12" fmla="*/ 24 w 24"/>
                <a:gd name="T13" fmla="*/ 32 h 38"/>
                <a:gd name="T14" fmla="*/ 18 w 2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38">
                  <a:moveTo>
                    <a:pt x="18" y="38"/>
                  </a:moveTo>
                  <a:cubicBezTo>
                    <a:pt x="2" y="22"/>
                    <a:pt x="2" y="22"/>
                    <a:pt x="2" y="22"/>
                  </a:cubicBezTo>
                  <a:cubicBezTo>
                    <a:pt x="0" y="20"/>
                    <a:pt x="0" y="18"/>
                    <a:pt x="2" y="16"/>
                  </a:cubicBezTo>
                  <a:cubicBezTo>
                    <a:pt x="18" y="0"/>
                    <a:pt x="18" y="0"/>
                    <a:pt x="18" y="0"/>
                  </a:cubicBezTo>
                  <a:cubicBezTo>
                    <a:pt x="24" y="6"/>
                    <a:pt x="24" y="6"/>
                    <a:pt x="24" y="6"/>
                  </a:cubicBezTo>
                  <a:cubicBezTo>
                    <a:pt x="10" y="19"/>
                    <a:pt x="10" y="19"/>
                    <a:pt x="10" y="19"/>
                  </a:cubicBezTo>
                  <a:cubicBezTo>
                    <a:pt x="24" y="32"/>
                    <a:pt x="24" y="32"/>
                    <a:pt x="24" y="32"/>
                  </a:cubicBezTo>
                  <a:lnTo>
                    <a:pt x="18"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98"/>
            <p:cNvSpPr>
              <a:spLocks/>
            </p:cNvSpPr>
            <p:nvPr/>
          </p:nvSpPr>
          <p:spPr bwMode="auto">
            <a:xfrm>
              <a:off x="4900613" y="3911600"/>
              <a:ext cx="195263" cy="461963"/>
            </a:xfrm>
            <a:custGeom>
              <a:avLst/>
              <a:gdLst>
                <a:gd name="T0" fmla="*/ 40 w 108"/>
                <a:gd name="T1" fmla="*/ 256 h 256"/>
                <a:gd name="T2" fmla="*/ 32 w 108"/>
                <a:gd name="T3" fmla="*/ 256 h 256"/>
                <a:gd name="T4" fmla="*/ 32 w 108"/>
                <a:gd name="T5" fmla="*/ 208 h 256"/>
                <a:gd name="T6" fmla="*/ 36 w 108"/>
                <a:gd name="T7" fmla="*/ 204 h 256"/>
                <a:gd name="T8" fmla="*/ 60 w 108"/>
                <a:gd name="T9" fmla="*/ 204 h 256"/>
                <a:gd name="T10" fmla="*/ 80 w 108"/>
                <a:gd name="T11" fmla="*/ 184 h 256"/>
                <a:gd name="T12" fmla="*/ 80 w 108"/>
                <a:gd name="T13" fmla="*/ 148 h 256"/>
                <a:gd name="T14" fmla="*/ 84 w 108"/>
                <a:gd name="T15" fmla="*/ 144 h 256"/>
                <a:gd name="T16" fmla="*/ 100 w 108"/>
                <a:gd name="T17" fmla="*/ 144 h 256"/>
                <a:gd name="T18" fmla="*/ 100 w 108"/>
                <a:gd name="T19" fmla="*/ 141 h 256"/>
                <a:gd name="T20" fmla="*/ 80 w 108"/>
                <a:gd name="T21" fmla="*/ 89 h 256"/>
                <a:gd name="T22" fmla="*/ 80 w 108"/>
                <a:gd name="T23" fmla="*/ 88 h 256"/>
                <a:gd name="T24" fmla="*/ 0 w 108"/>
                <a:gd name="T25" fmla="*/ 8 h 256"/>
                <a:gd name="T26" fmla="*/ 0 w 108"/>
                <a:gd name="T27" fmla="*/ 0 h 256"/>
                <a:gd name="T28" fmla="*/ 88 w 108"/>
                <a:gd name="T29" fmla="*/ 87 h 256"/>
                <a:gd name="T30" fmla="*/ 107 w 108"/>
                <a:gd name="T31" fmla="*/ 139 h 256"/>
                <a:gd name="T32" fmla="*/ 108 w 108"/>
                <a:gd name="T33" fmla="*/ 140 h 256"/>
                <a:gd name="T34" fmla="*/ 108 w 108"/>
                <a:gd name="T35" fmla="*/ 148 h 256"/>
                <a:gd name="T36" fmla="*/ 104 w 108"/>
                <a:gd name="T37" fmla="*/ 152 h 256"/>
                <a:gd name="T38" fmla="*/ 88 w 108"/>
                <a:gd name="T39" fmla="*/ 152 h 256"/>
                <a:gd name="T40" fmla="*/ 88 w 108"/>
                <a:gd name="T41" fmla="*/ 184 h 256"/>
                <a:gd name="T42" fmla="*/ 60 w 108"/>
                <a:gd name="T43" fmla="*/ 212 h 256"/>
                <a:gd name="T44" fmla="*/ 40 w 108"/>
                <a:gd name="T45" fmla="*/ 212 h 256"/>
                <a:gd name="T46" fmla="*/ 40 w 108"/>
                <a:gd name="T47"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256">
                  <a:moveTo>
                    <a:pt x="40" y="256"/>
                  </a:moveTo>
                  <a:cubicBezTo>
                    <a:pt x="32" y="256"/>
                    <a:pt x="32" y="256"/>
                    <a:pt x="32" y="256"/>
                  </a:cubicBezTo>
                  <a:cubicBezTo>
                    <a:pt x="32" y="208"/>
                    <a:pt x="32" y="208"/>
                    <a:pt x="32" y="208"/>
                  </a:cubicBezTo>
                  <a:cubicBezTo>
                    <a:pt x="32" y="206"/>
                    <a:pt x="34" y="204"/>
                    <a:pt x="36" y="204"/>
                  </a:cubicBezTo>
                  <a:cubicBezTo>
                    <a:pt x="60" y="204"/>
                    <a:pt x="60" y="204"/>
                    <a:pt x="60" y="204"/>
                  </a:cubicBezTo>
                  <a:cubicBezTo>
                    <a:pt x="71" y="204"/>
                    <a:pt x="80" y="195"/>
                    <a:pt x="80" y="184"/>
                  </a:cubicBezTo>
                  <a:cubicBezTo>
                    <a:pt x="80" y="148"/>
                    <a:pt x="80" y="148"/>
                    <a:pt x="80" y="148"/>
                  </a:cubicBezTo>
                  <a:cubicBezTo>
                    <a:pt x="80" y="146"/>
                    <a:pt x="82" y="144"/>
                    <a:pt x="84" y="144"/>
                  </a:cubicBezTo>
                  <a:cubicBezTo>
                    <a:pt x="100" y="144"/>
                    <a:pt x="100" y="144"/>
                    <a:pt x="100" y="144"/>
                  </a:cubicBezTo>
                  <a:cubicBezTo>
                    <a:pt x="100" y="141"/>
                    <a:pt x="100" y="141"/>
                    <a:pt x="100" y="141"/>
                  </a:cubicBezTo>
                  <a:cubicBezTo>
                    <a:pt x="80" y="89"/>
                    <a:pt x="80" y="89"/>
                    <a:pt x="80" y="89"/>
                  </a:cubicBezTo>
                  <a:cubicBezTo>
                    <a:pt x="80" y="89"/>
                    <a:pt x="80" y="88"/>
                    <a:pt x="80" y="88"/>
                  </a:cubicBezTo>
                  <a:cubicBezTo>
                    <a:pt x="80" y="44"/>
                    <a:pt x="44" y="8"/>
                    <a:pt x="0" y="8"/>
                  </a:cubicBezTo>
                  <a:cubicBezTo>
                    <a:pt x="0" y="0"/>
                    <a:pt x="0" y="0"/>
                    <a:pt x="0" y="0"/>
                  </a:cubicBezTo>
                  <a:cubicBezTo>
                    <a:pt x="48" y="0"/>
                    <a:pt x="87" y="39"/>
                    <a:pt x="88" y="87"/>
                  </a:cubicBezTo>
                  <a:cubicBezTo>
                    <a:pt x="107" y="139"/>
                    <a:pt x="107" y="139"/>
                    <a:pt x="107" y="139"/>
                  </a:cubicBezTo>
                  <a:cubicBezTo>
                    <a:pt x="108" y="139"/>
                    <a:pt x="108" y="140"/>
                    <a:pt x="108" y="140"/>
                  </a:cubicBezTo>
                  <a:cubicBezTo>
                    <a:pt x="108" y="148"/>
                    <a:pt x="108" y="148"/>
                    <a:pt x="108" y="148"/>
                  </a:cubicBezTo>
                  <a:cubicBezTo>
                    <a:pt x="108" y="150"/>
                    <a:pt x="106" y="152"/>
                    <a:pt x="104" y="152"/>
                  </a:cubicBezTo>
                  <a:cubicBezTo>
                    <a:pt x="88" y="152"/>
                    <a:pt x="88" y="152"/>
                    <a:pt x="88" y="152"/>
                  </a:cubicBezTo>
                  <a:cubicBezTo>
                    <a:pt x="88" y="184"/>
                    <a:pt x="88" y="184"/>
                    <a:pt x="88" y="184"/>
                  </a:cubicBezTo>
                  <a:cubicBezTo>
                    <a:pt x="88" y="199"/>
                    <a:pt x="75" y="212"/>
                    <a:pt x="60" y="212"/>
                  </a:cubicBezTo>
                  <a:cubicBezTo>
                    <a:pt x="40" y="212"/>
                    <a:pt x="40" y="212"/>
                    <a:pt x="40" y="212"/>
                  </a:cubicBezTo>
                  <a:lnTo>
                    <a:pt x="40"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99"/>
            <p:cNvSpPr>
              <a:spLocks/>
            </p:cNvSpPr>
            <p:nvPr/>
          </p:nvSpPr>
          <p:spPr bwMode="auto">
            <a:xfrm>
              <a:off x="4735513" y="3911600"/>
              <a:ext cx="158750" cy="461963"/>
            </a:xfrm>
            <a:custGeom>
              <a:avLst/>
              <a:gdLst>
                <a:gd name="T0" fmla="*/ 36 w 88"/>
                <a:gd name="T1" fmla="*/ 256 h 256"/>
                <a:gd name="T2" fmla="*/ 28 w 88"/>
                <a:gd name="T3" fmla="*/ 256 h 256"/>
                <a:gd name="T4" fmla="*/ 28 w 88"/>
                <a:gd name="T5" fmla="*/ 208 h 256"/>
                <a:gd name="T6" fmla="*/ 15 w 88"/>
                <a:gd name="T7" fmla="*/ 154 h 256"/>
                <a:gd name="T8" fmla="*/ 0 w 88"/>
                <a:gd name="T9" fmla="*/ 88 h 256"/>
                <a:gd name="T10" fmla="*/ 88 w 88"/>
                <a:gd name="T11" fmla="*/ 0 h 256"/>
                <a:gd name="T12" fmla="*/ 88 w 88"/>
                <a:gd name="T13" fmla="*/ 8 h 256"/>
                <a:gd name="T14" fmla="*/ 8 w 88"/>
                <a:gd name="T15" fmla="*/ 88 h 256"/>
                <a:gd name="T16" fmla="*/ 22 w 88"/>
                <a:gd name="T17" fmla="*/ 151 h 256"/>
                <a:gd name="T18" fmla="*/ 36 w 88"/>
                <a:gd name="T19" fmla="*/ 208 h 256"/>
                <a:gd name="T20" fmla="*/ 36 w 88"/>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256">
                  <a:moveTo>
                    <a:pt x="36" y="256"/>
                  </a:moveTo>
                  <a:cubicBezTo>
                    <a:pt x="28" y="256"/>
                    <a:pt x="28" y="256"/>
                    <a:pt x="28" y="256"/>
                  </a:cubicBezTo>
                  <a:cubicBezTo>
                    <a:pt x="28" y="208"/>
                    <a:pt x="28" y="208"/>
                    <a:pt x="28" y="208"/>
                  </a:cubicBezTo>
                  <a:cubicBezTo>
                    <a:pt x="28" y="189"/>
                    <a:pt x="21" y="172"/>
                    <a:pt x="15" y="154"/>
                  </a:cubicBezTo>
                  <a:cubicBezTo>
                    <a:pt x="7" y="134"/>
                    <a:pt x="0" y="113"/>
                    <a:pt x="0" y="88"/>
                  </a:cubicBezTo>
                  <a:cubicBezTo>
                    <a:pt x="0" y="39"/>
                    <a:pt x="39" y="0"/>
                    <a:pt x="88" y="0"/>
                  </a:cubicBezTo>
                  <a:cubicBezTo>
                    <a:pt x="88" y="8"/>
                    <a:pt x="88" y="8"/>
                    <a:pt x="88" y="8"/>
                  </a:cubicBezTo>
                  <a:cubicBezTo>
                    <a:pt x="44" y="8"/>
                    <a:pt x="8" y="44"/>
                    <a:pt x="8" y="88"/>
                  </a:cubicBezTo>
                  <a:cubicBezTo>
                    <a:pt x="8" y="111"/>
                    <a:pt x="15" y="132"/>
                    <a:pt x="22" y="151"/>
                  </a:cubicBezTo>
                  <a:cubicBezTo>
                    <a:pt x="29" y="170"/>
                    <a:pt x="36" y="188"/>
                    <a:pt x="36" y="208"/>
                  </a:cubicBezTo>
                  <a:lnTo>
                    <a:pt x="36"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1" name="Group 80"/>
          <p:cNvGrpSpPr/>
          <p:nvPr/>
        </p:nvGrpSpPr>
        <p:grpSpPr>
          <a:xfrm>
            <a:off x="5528108" y="3990274"/>
            <a:ext cx="460376" cy="460375"/>
            <a:chOff x="8001001" y="1658937"/>
            <a:chExt cx="460376" cy="460375"/>
          </a:xfrm>
          <a:solidFill>
            <a:srgbClr val="73B632"/>
          </a:solidFill>
        </p:grpSpPr>
        <p:sp>
          <p:nvSpPr>
            <p:cNvPr id="82" name="Rectangle 548"/>
            <p:cNvSpPr>
              <a:spLocks noChangeArrowheads="1"/>
            </p:cNvSpPr>
            <p:nvPr/>
          </p:nvSpPr>
          <p:spPr bwMode="auto">
            <a:xfrm>
              <a:off x="8447089" y="1744662"/>
              <a:ext cx="14288" cy="21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549"/>
            <p:cNvSpPr>
              <a:spLocks/>
            </p:cNvSpPr>
            <p:nvPr/>
          </p:nvSpPr>
          <p:spPr bwMode="auto">
            <a:xfrm>
              <a:off x="8404226" y="1658937"/>
              <a:ext cx="57150" cy="57150"/>
            </a:xfrm>
            <a:custGeom>
              <a:avLst/>
              <a:gdLst>
                <a:gd name="T0" fmla="*/ 36 w 36"/>
                <a:gd name="T1" fmla="*/ 36 h 36"/>
                <a:gd name="T2" fmla="*/ 27 w 36"/>
                <a:gd name="T3" fmla="*/ 36 h 36"/>
                <a:gd name="T4" fmla="*/ 27 w 36"/>
                <a:gd name="T5" fmla="*/ 9 h 36"/>
                <a:gd name="T6" fmla="*/ 0 w 36"/>
                <a:gd name="T7" fmla="*/ 9 h 36"/>
                <a:gd name="T8" fmla="*/ 0 w 36"/>
                <a:gd name="T9" fmla="*/ 0 h 36"/>
                <a:gd name="T10" fmla="*/ 36 w 36"/>
                <a:gd name="T11" fmla="*/ 0 h 36"/>
                <a:gd name="T12" fmla="*/ 36 w 36"/>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36" h="36">
                  <a:moveTo>
                    <a:pt x="36" y="36"/>
                  </a:moveTo>
                  <a:lnTo>
                    <a:pt x="27" y="36"/>
                  </a:lnTo>
                  <a:lnTo>
                    <a:pt x="27" y="9"/>
                  </a:lnTo>
                  <a:lnTo>
                    <a:pt x="0" y="9"/>
                  </a:lnTo>
                  <a:lnTo>
                    <a:pt x="0" y="0"/>
                  </a:lnTo>
                  <a:lnTo>
                    <a:pt x="36" y="0"/>
                  </a:lnTo>
                  <a:lnTo>
                    <a:pt x="3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550"/>
            <p:cNvSpPr>
              <a:spLocks/>
            </p:cNvSpPr>
            <p:nvPr/>
          </p:nvSpPr>
          <p:spPr bwMode="auto">
            <a:xfrm>
              <a:off x="8001001" y="1658937"/>
              <a:ext cx="374650" cy="107950"/>
            </a:xfrm>
            <a:custGeom>
              <a:avLst/>
              <a:gdLst>
                <a:gd name="T0" fmla="*/ 9 w 236"/>
                <a:gd name="T1" fmla="*/ 68 h 68"/>
                <a:gd name="T2" fmla="*/ 0 w 236"/>
                <a:gd name="T3" fmla="*/ 68 h 68"/>
                <a:gd name="T4" fmla="*/ 0 w 236"/>
                <a:gd name="T5" fmla="*/ 0 h 68"/>
                <a:gd name="T6" fmla="*/ 236 w 236"/>
                <a:gd name="T7" fmla="*/ 0 h 68"/>
                <a:gd name="T8" fmla="*/ 236 w 236"/>
                <a:gd name="T9" fmla="*/ 9 h 68"/>
                <a:gd name="T10" fmla="*/ 9 w 236"/>
                <a:gd name="T11" fmla="*/ 9 h 68"/>
                <a:gd name="T12" fmla="*/ 9 w 236"/>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236" h="68">
                  <a:moveTo>
                    <a:pt x="9" y="68"/>
                  </a:moveTo>
                  <a:lnTo>
                    <a:pt x="0" y="68"/>
                  </a:lnTo>
                  <a:lnTo>
                    <a:pt x="0" y="0"/>
                  </a:lnTo>
                  <a:lnTo>
                    <a:pt x="236" y="0"/>
                  </a:lnTo>
                  <a:lnTo>
                    <a:pt x="236" y="9"/>
                  </a:lnTo>
                  <a:lnTo>
                    <a:pt x="9" y="9"/>
                  </a:lnTo>
                  <a:lnTo>
                    <a:pt x="9"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Rectangle 551"/>
            <p:cNvSpPr>
              <a:spLocks noChangeArrowheads="1"/>
            </p:cNvSpPr>
            <p:nvPr/>
          </p:nvSpPr>
          <p:spPr bwMode="auto">
            <a:xfrm>
              <a:off x="8029576" y="1917700"/>
              <a:ext cx="40322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552"/>
            <p:cNvSpPr>
              <a:spLocks/>
            </p:cNvSpPr>
            <p:nvPr/>
          </p:nvSpPr>
          <p:spPr bwMode="auto">
            <a:xfrm>
              <a:off x="8001001" y="1660525"/>
              <a:ext cx="458788" cy="301625"/>
            </a:xfrm>
            <a:custGeom>
              <a:avLst/>
              <a:gdLst>
                <a:gd name="T0" fmla="*/ 9 w 289"/>
                <a:gd name="T1" fmla="*/ 190 h 190"/>
                <a:gd name="T2" fmla="*/ 0 w 289"/>
                <a:gd name="T3" fmla="*/ 190 h 190"/>
                <a:gd name="T4" fmla="*/ 0 w 289"/>
                <a:gd name="T5" fmla="*/ 92 h 190"/>
                <a:gd name="T6" fmla="*/ 41 w 289"/>
                <a:gd name="T7" fmla="*/ 51 h 190"/>
                <a:gd name="T8" fmla="*/ 91 w 289"/>
                <a:gd name="T9" fmla="*/ 101 h 190"/>
                <a:gd name="T10" fmla="*/ 154 w 289"/>
                <a:gd name="T11" fmla="*/ 37 h 190"/>
                <a:gd name="T12" fmla="*/ 199 w 289"/>
                <a:gd name="T13" fmla="*/ 83 h 190"/>
                <a:gd name="T14" fmla="*/ 282 w 289"/>
                <a:gd name="T15" fmla="*/ 0 h 190"/>
                <a:gd name="T16" fmla="*/ 289 w 289"/>
                <a:gd name="T17" fmla="*/ 7 h 190"/>
                <a:gd name="T18" fmla="*/ 199 w 289"/>
                <a:gd name="T19" fmla="*/ 97 h 190"/>
                <a:gd name="T20" fmla="*/ 154 w 289"/>
                <a:gd name="T21" fmla="*/ 51 h 190"/>
                <a:gd name="T22" fmla="*/ 91 w 289"/>
                <a:gd name="T23" fmla="*/ 115 h 190"/>
                <a:gd name="T24" fmla="*/ 41 w 289"/>
                <a:gd name="T25" fmla="*/ 65 h 190"/>
                <a:gd name="T26" fmla="*/ 9 w 289"/>
                <a:gd name="T27" fmla="*/ 97 h 190"/>
                <a:gd name="T28" fmla="*/ 9 w 289"/>
                <a:gd name="T2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9" h="190">
                  <a:moveTo>
                    <a:pt x="9" y="190"/>
                  </a:moveTo>
                  <a:lnTo>
                    <a:pt x="0" y="190"/>
                  </a:lnTo>
                  <a:lnTo>
                    <a:pt x="0" y="92"/>
                  </a:lnTo>
                  <a:lnTo>
                    <a:pt x="41" y="51"/>
                  </a:lnTo>
                  <a:lnTo>
                    <a:pt x="91" y="101"/>
                  </a:lnTo>
                  <a:lnTo>
                    <a:pt x="154" y="37"/>
                  </a:lnTo>
                  <a:lnTo>
                    <a:pt x="199" y="83"/>
                  </a:lnTo>
                  <a:lnTo>
                    <a:pt x="282" y="0"/>
                  </a:lnTo>
                  <a:lnTo>
                    <a:pt x="289" y="7"/>
                  </a:lnTo>
                  <a:lnTo>
                    <a:pt x="199" y="97"/>
                  </a:lnTo>
                  <a:lnTo>
                    <a:pt x="154" y="51"/>
                  </a:lnTo>
                  <a:lnTo>
                    <a:pt x="91" y="115"/>
                  </a:lnTo>
                  <a:lnTo>
                    <a:pt x="41" y="65"/>
                  </a:lnTo>
                  <a:lnTo>
                    <a:pt x="9" y="97"/>
                  </a:lnTo>
                  <a:lnTo>
                    <a:pt x="9" y="1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553"/>
            <p:cNvSpPr>
              <a:spLocks/>
            </p:cNvSpPr>
            <p:nvPr/>
          </p:nvSpPr>
          <p:spPr bwMode="auto">
            <a:xfrm>
              <a:off x="8097839" y="2041525"/>
              <a:ext cx="115888" cy="44450"/>
            </a:xfrm>
            <a:custGeom>
              <a:avLst/>
              <a:gdLst>
                <a:gd name="T0" fmla="*/ 34 w 73"/>
                <a:gd name="T1" fmla="*/ 28 h 28"/>
                <a:gd name="T2" fmla="*/ 0 w 73"/>
                <a:gd name="T3" fmla="*/ 7 h 28"/>
                <a:gd name="T4" fmla="*/ 5 w 73"/>
                <a:gd name="T5" fmla="*/ 1 h 28"/>
                <a:gd name="T6" fmla="*/ 34 w 73"/>
                <a:gd name="T7" fmla="*/ 17 h 28"/>
                <a:gd name="T8" fmla="*/ 68 w 73"/>
                <a:gd name="T9" fmla="*/ 0 h 28"/>
                <a:gd name="T10" fmla="*/ 73 w 73"/>
                <a:gd name="T11" fmla="*/ 9 h 28"/>
                <a:gd name="T12" fmla="*/ 34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4" y="28"/>
                  </a:moveTo>
                  <a:lnTo>
                    <a:pt x="0" y="7"/>
                  </a:lnTo>
                  <a:lnTo>
                    <a:pt x="5" y="1"/>
                  </a:lnTo>
                  <a:lnTo>
                    <a:pt x="34" y="17"/>
                  </a:lnTo>
                  <a:lnTo>
                    <a:pt x="68" y="0"/>
                  </a:lnTo>
                  <a:lnTo>
                    <a:pt x="73" y="9"/>
                  </a:lnTo>
                  <a:lnTo>
                    <a:pt x="34"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554"/>
            <p:cNvSpPr>
              <a:spLocks/>
            </p:cNvSpPr>
            <p:nvPr/>
          </p:nvSpPr>
          <p:spPr bwMode="auto">
            <a:xfrm>
              <a:off x="8001001" y="2043112"/>
              <a:ext cx="460375" cy="76200"/>
            </a:xfrm>
            <a:custGeom>
              <a:avLst/>
              <a:gdLst>
                <a:gd name="T0" fmla="*/ 244 w 256"/>
                <a:gd name="T1" fmla="*/ 43 h 43"/>
                <a:gd name="T2" fmla="*/ 12 w 256"/>
                <a:gd name="T3" fmla="*/ 43 h 43"/>
                <a:gd name="T4" fmla="*/ 0 w 256"/>
                <a:gd name="T5" fmla="*/ 27 h 43"/>
                <a:gd name="T6" fmla="*/ 0 w 256"/>
                <a:gd name="T7" fmla="*/ 17 h 43"/>
                <a:gd name="T8" fmla="*/ 30 w 256"/>
                <a:gd name="T9" fmla="*/ 0 h 43"/>
                <a:gd name="T10" fmla="*/ 34 w 256"/>
                <a:gd name="T11" fmla="*/ 6 h 43"/>
                <a:gd name="T12" fmla="*/ 8 w 256"/>
                <a:gd name="T13" fmla="*/ 21 h 43"/>
                <a:gd name="T14" fmla="*/ 8 w 256"/>
                <a:gd name="T15" fmla="*/ 27 h 43"/>
                <a:gd name="T16" fmla="*/ 12 w 256"/>
                <a:gd name="T17" fmla="*/ 35 h 43"/>
                <a:gd name="T18" fmla="*/ 244 w 256"/>
                <a:gd name="T19" fmla="*/ 35 h 43"/>
                <a:gd name="T20" fmla="*/ 248 w 256"/>
                <a:gd name="T21" fmla="*/ 27 h 43"/>
                <a:gd name="T22" fmla="*/ 248 w 256"/>
                <a:gd name="T23" fmla="*/ 21 h 43"/>
                <a:gd name="T24" fmla="*/ 222 w 256"/>
                <a:gd name="T25" fmla="*/ 6 h 43"/>
                <a:gd name="T26" fmla="*/ 226 w 256"/>
                <a:gd name="T27" fmla="*/ 0 h 43"/>
                <a:gd name="T28" fmla="*/ 256 w 256"/>
                <a:gd name="T29" fmla="*/ 17 h 43"/>
                <a:gd name="T30" fmla="*/ 256 w 256"/>
                <a:gd name="T31" fmla="*/ 27 h 43"/>
                <a:gd name="T32" fmla="*/ 244 w 256"/>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6" h="43">
                  <a:moveTo>
                    <a:pt x="244" y="43"/>
                  </a:moveTo>
                  <a:cubicBezTo>
                    <a:pt x="12" y="43"/>
                    <a:pt x="12" y="43"/>
                    <a:pt x="12" y="43"/>
                  </a:cubicBezTo>
                  <a:cubicBezTo>
                    <a:pt x="5"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44" y="35"/>
                    <a:pt x="244" y="35"/>
                    <a:pt x="244" y="35"/>
                  </a:cubicBezTo>
                  <a:cubicBezTo>
                    <a:pt x="245" y="35"/>
                    <a:pt x="248" y="32"/>
                    <a:pt x="248" y="27"/>
                  </a:cubicBezTo>
                  <a:cubicBezTo>
                    <a:pt x="248" y="21"/>
                    <a:pt x="248" y="21"/>
                    <a:pt x="248" y="21"/>
                  </a:cubicBezTo>
                  <a:cubicBezTo>
                    <a:pt x="222" y="6"/>
                    <a:pt x="222" y="6"/>
                    <a:pt x="222" y="6"/>
                  </a:cubicBezTo>
                  <a:cubicBezTo>
                    <a:pt x="226" y="0"/>
                    <a:pt x="226" y="0"/>
                    <a:pt x="226" y="0"/>
                  </a:cubicBezTo>
                  <a:cubicBezTo>
                    <a:pt x="256" y="17"/>
                    <a:pt x="256" y="17"/>
                    <a:pt x="256" y="17"/>
                  </a:cubicBezTo>
                  <a:cubicBezTo>
                    <a:pt x="256" y="27"/>
                    <a:pt x="256" y="27"/>
                    <a:pt x="256" y="27"/>
                  </a:cubicBezTo>
                  <a:cubicBezTo>
                    <a:pt x="256" y="36"/>
                    <a:pt x="250" y="43"/>
                    <a:pt x="24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555"/>
            <p:cNvSpPr>
              <a:spLocks/>
            </p:cNvSpPr>
            <p:nvPr/>
          </p:nvSpPr>
          <p:spPr bwMode="auto">
            <a:xfrm>
              <a:off x="8248651" y="2041525"/>
              <a:ext cx="115888" cy="44450"/>
            </a:xfrm>
            <a:custGeom>
              <a:avLst/>
              <a:gdLst>
                <a:gd name="T0" fmla="*/ 39 w 73"/>
                <a:gd name="T1" fmla="*/ 28 h 28"/>
                <a:gd name="T2" fmla="*/ 0 w 73"/>
                <a:gd name="T3" fmla="*/ 9 h 28"/>
                <a:gd name="T4" fmla="*/ 5 w 73"/>
                <a:gd name="T5" fmla="*/ 0 h 28"/>
                <a:gd name="T6" fmla="*/ 39 w 73"/>
                <a:gd name="T7" fmla="*/ 17 h 28"/>
                <a:gd name="T8" fmla="*/ 68 w 73"/>
                <a:gd name="T9" fmla="*/ 1 h 28"/>
                <a:gd name="T10" fmla="*/ 73 w 73"/>
                <a:gd name="T11" fmla="*/ 7 h 28"/>
                <a:gd name="T12" fmla="*/ 39 w 7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73" h="28">
                  <a:moveTo>
                    <a:pt x="39" y="28"/>
                  </a:moveTo>
                  <a:lnTo>
                    <a:pt x="0" y="9"/>
                  </a:lnTo>
                  <a:lnTo>
                    <a:pt x="5" y="0"/>
                  </a:lnTo>
                  <a:lnTo>
                    <a:pt x="39" y="17"/>
                  </a:lnTo>
                  <a:lnTo>
                    <a:pt x="68" y="1"/>
                  </a:lnTo>
                  <a:lnTo>
                    <a:pt x="73" y="7"/>
                  </a:ln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Freeform 556"/>
            <p:cNvSpPr>
              <a:spLocks noEditPoints="1"/>
            </p:cNvSpPr>
            <p:nvPr/>
          </p:nvSpPr>
          <p:spPr bwMode="auto">
            <a:xfrm>
              <a:off x="8037514"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0" y="56"/>
                    <a:pt x="0" y="43"/>
                    <a:pt x="0" y="26"/>
                  </a:cubicBezTo>
                  <a:cubicBezTo>
                    <a:pt x="0" y="14"/>
                    <a:pt x="2" y="0"/>
                    <a:pt x="24" y="0"/>
                  </a:cubicBezTo>
                  <a:cubicBezTo>
                    <a:pt x="45" y="0"/>
                    <a:pt x="48" y="14"/>
                    <a:pt x="48" y="26"/>
                  </a:cubicBezTo>
                  <a:cubicBezTo>
                    <a:pt x="48" y="43"/>
                    <a:pt x="37" y="56"/>
                    <a:pt x="24" y="56"/>
                  </a:cubicBezTo>
                  <a:close/>
                  <a:moveTo>
                    <a:pt x="24" y="8"/>
                  </a:moveTo>
                  <a:cubicBezTo>
                    <a:pt x="12" y="8"/>
                    <a:pt x="8" y="12"/>
                    <a:pt x="8" y="26"/>
                  </a:cubicBezTo>
                  <a:cubicBezTo>
                    <a:pt x="8" y="37"/>
                    <a:pt x="13" y="48"/>
                    <a:pt x="24" y="48"/>
                  </a:cubicBezTo>
                  <a:cubicBezTo>
                    <a:pt x="34"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Freeform 557"/>
            <p:cNvSpPr>
              <a:spLocks noEditPoints="1"/>
            </p:cNvSpPr>
            <p:nvPr/>
          </p:nvSpPr>
          <p:spPr bwMode="auto">
            <a:xfrm>
              <a:off x="8188326"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0" y="56"/>
                    <a:pt x="0" y="43"/>
                    <a:pt x="0" y="26"/>
                  </a:cubicBezTo>
                  <a:cubicBezTo>
                    <a:pt x="0" y="14"/>
                    <a:pt x="2" y="0"/>
                    <a:pt x="24" y="0"/>
                  </a:cubicBezTo>
                  <a:cubicBezTo>
                    <a:pt x="45" y="0"/>
                    <a:pt x="48" y="14"/>
                    <a:pt x="48" y="26"/>
                  </a:cubicBezTo>
                  <a:cubicBezTo>
                    <a:pt x="48" y="43"/>
                    <a:pt x="37" y="56"/>
                    <a:pt x="24" y="56"/>
                  </a:cubicBezTo>
                  <a:close/>
                  <a:moveTo>
                    <a:pt x="24" y="8"/>
                  </a:moveTo>
                  <a:cubicBezTo>
                    <a:pt x="12" y="8"/>
                    <a:pt x="8" y="12"/>
                    <a:pt x="8" y="26"/>
                  </a:cubicBezTo>
                  <a:cubicBezTo>
                    <a:pt x="8" y="37"/>
                    <a:pt x="13" y="48"/>
                    <a:pt x="24" y="48"/>
                  </a:cubicBezTo>
                  <a:cubicBezTo>
                    <a:pt x="34"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Freeform 558"/>
            <p:cNvSpPr>
              <a:spLocks noEditPoints="1"/>
            </p:cNvSpPr>
            <p:nvPr/>
          </p:nvSpPr>
          <p:spPr bwMode="auto">
            <a:xfrm>
              <a:off x="8339139" y="1962150"/>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0" y="56"/>
                    <a:pt x="0" y="43"/>
                    <a:pt x="0" y="26"/>
                  </a:cubicBezTo>
                  <a:cubicBezTo>
                    <a:pt x="0" y="14"/>
                    <a:pt x="2" y="0"/>
                    <a:pt x="24" y="0"/>
                  </a:cubicBezTo>
                  <a:cubicBezTo>
                    <a:pt x="45" y="0"/>
                    <a:pt x="48" y="14"/>
                    <a:pt x="48" y="26"/>
                  </a:cubicBezTo>
                  <a:cubicBezTo>
                    <a:pt x="48" y="43"/>
                    <a:pt x="37" y="56"/>
                    <a:pt x="24" y="56"/>
                  </a:cubicBezTo>
                  <a:close/>
                  <a:moveTo>
                    <a:pt x="24" y="8"/>
                  </a:moveTo>
                  <a:cubicBezTo>
                    <a:pt x="12" y="8"/>
                    <a:pt x="8" y="12"/>
                    <a:pt x="8" y="26"/>
                  </a:cubicBezTo>
                  <a:cubicBezTo>
                    <a:pt x="8" y="37"/>
                    <a:pt x="13" y="48"/>
                    <a:pt x="24" y="48"/>
                  </a:cubicBezTo>
                  <a:cubicBezTo>
                    <a:pt x="34"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Rectangle 559"/>
            <p:cNvSpPr>
              <a:spLocks noChangeArrowheads="1"/>
            </p:cNvSpPr>
            <p:nvPr/>
          </p:nvSpPr>
          <p:spPr bwMode="auto">
            <a:xfrm>
              <a:off x="8145464" y="2076450"/>
              <a:ext cx="1428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60"/>
            <p:cNvSpPr>
              <a:spLocks noChangeArrowheads="1"/>
            </p:cNvSpPr>
            <p:nvPr/>
          </p:nvSpPr>
          <p:spPr bwMode="auto">
            <a:xfrm>
              <a:off x="8302626" y="2076450"/>
              <a:ext cx="1428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Rectangle 561"/>
            <p:cNvSpPr>
              <a:spLocks noChangeArrowheads="1"/>
            </p:cNvSpPr>
            <p:nvPr/>
          </p:nvSpPr>
          <p:spPr bwMode="auto">
            <a:xfrm>
              <a:off x="8058151" y="188912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Rectangle 562"/>
            <p:cNvSpPr>
              <a:spLocks noChangeArrowheads="1"/>
            </p:cNvSpPr>
            <p:nvPr/>
          </p:nvSpPr>
          <p:spPr bwMode="auto">
            <a:xfrm>
              <a:off x="8058151" y="186055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563"/>
            <p:cNvSpPr>
              <a:spLocks noChangeArrowheads="1"/>
            </p:cNvSpPr>
            <p:nvPr/>
          </p:nvSpPr>
          <p:spPr bwMode="auto">
            <a:xfrm>
              <a:off x="8129589" y="1889125"/>
              <a:ext cx="587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Rectangle 564"/>
            <p:cNvSpPr>
              <a:spLocks noChangeArrowheads="1"/>
            </p:cNvSpPr>
            <p:nvPr/>
          </p:nvSpPr>
          <p:spPr bwMode="auto">
            <a:xfrm>
              <a:off x="8129589" y="1860550"/>
              <a:ext cx="587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Rectangle 565"/>
            <p:cNvSpPr>
              <a:spLocks noChangeArrowheads="1"/>
            </p:cNvSpPr>
            <p:nvPr/>
          </p:nvSpPr>
          <p:spPr bwMode="auto">
            <a:xfrm>
              <a:off x="8202614" y="188912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Rectangle 566"/>
            <p:cNvSpPr>
              <a:spLocks noChangeArrowheads="1"/>
            </p:cNvSpPr>
            <p:nvPr/>
          </p:nvSpPr>
          <p:spPr bwMode="auto">
            <a:xfrm>
              <a:off x="8202614" y="186055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Rectangle 567"/>
            <p:cNvSpPr>
              <a:spLocks noChangeArrowheads="1"/>
            </p:cNvSpPr>
            <p:nvPr/>
          </p:nvSpPr>
          <p:spPr bwMode="auto">
            <a:xfrm>
              <a:off x="8202614" y="183197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Rectangle 568"/>
            <p:cNvSpPr>
              <a:spLocks noChangeArrowheads="1"/>
            </p:cNvSpPr>
            <p:nvPr/>
          </p:nvSpPr>
          <p:spPr bwMode="auto">
            <a:xfrm>
              <a:off x="8202614" y="180340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Rectangle 569"/>
            <p:cNvSpPr>
              <a:spLocks noChangeArrowheads="1"/>
            </p:cNvSpPr>
            <p:nvPr/>
          </p:nvSpPr>
          <p:spPr bwMode="auto">
            <a:xfrm>
              <a:off x="8274051" y="188912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Rectangle 570"/>
            <p:cNvSpPr>
              <a:spLocks noChangeArrowheads="1"/>
            </p:cNvSpPr>
            <p:nvPr/>
          </p:nvSpPr>
          <p:spPr bwMode="auto">
            <a:xfrm>
              <a:off x="8274051" y="186055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Rectangle 571"/>
            <p:cNvSpPr>
              <a:spLocks noChangeArrowheads="1"/>
            </p:cNvSpPr>
            <p:nvPr/>
          </p:nvSpPr>
          <p:spPr bwMode="auto">
            <a:xfrm>
              <a:off x="8274051" y="183197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Rectangle 572"/>
            <p:cNvSpPr>
              <a:spLocks noChangeArrowheads="1"/>
            </p:cNvSpPr>
            <p:nvPr/>
          </p:nvSpPr>
          <p:spPr bwMode="auto">
            <a:xfrm>
              <a:off x="8347076" y="188912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Rectangle 573"/>
            <p:cNvSpPr>
              <a:spLocks noChangeArrowheads="1"/>
            </p:cNvSpPr>
            <p:nvPr/>
          </p:nvSpPr>
          <p:spPr bwMode="auto">
            <a:xfrm>
              <a:off x="8347076" y="186055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Rectangle 574"/>
            <p:cNvSpPr>
              <a:spLocks noChangeArrowheads="1"/>
            </p:cNvSpPr>
            <p:nvPr/>
          </p:nvSpPr>
          <p:spPr bwMode="auto">
            <a:xfrm>
              <a:off x="8347076" y="183197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Rectangle 575"/>
            <p:cNvSpPr>
              <a:spLocks noChangeArrowheads="1"/>
            </p:cNvSpPr>
            <p:nvPr/>
          </p:nvSpPr>
          <p:spPr bwMode="auto">
            <a:xfrm>
              <a:off x="8347076" y="180340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Rectangle 576"/>
            <p:cNvSpPr>
              <a:spLocks noChangeArrowheads="1"/>
            </p:cNvSpPr>
            <p:nvPr/>
          </p:nvSpPr>
          <p:spPr bwMode="auto">
            <a:xfrm>
              <a:off x="8058151" y="1831975"/>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11" name="Group 110"/>
          <p:cNvGrpSpPr/>
          <p:nvPr/>
        </p:nvGrpSpPr>
        <p:grpSpPr>
          <a:xfrm>
            <a:off x="5530371" y="3154758"/>
            <a:ext cx="461963" cy="461963"/>
            <a:chOff x="7186613" y="2422525"/>
            <a:chExt cx="461963" cy="461963"/>
          </a:xfrm>
          <a:solidFill>
            <a:srgbClr val="E47623"/>
          </a:solidFill>
        </p:grpSpPr>
        <p:sp>
          <p:nvSpPr>
            <p:cNvPr id="112" name="Freeform 619"/>
            <p:cNvSpPr>
              <a:spLocks noEditPoints="1"/>
            </p:cNvSpPr>
            <p:nvPr/>
          </p:nvSpPr>
          <p:spPr bwMode="auto">
            <a:xfrm>
              <a:off x="7223126" y="2422525"/>
              <a:ext cx="85725" cy="101600"/>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5"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620"/>
            <p:cNvSpPr>
              <a:spLocks/>
            </p:cNvSpPr>
            <p:nvPr/>
          </p:nvSpPr>
          <p:spPr bwMode="auto">
            <a:xfrm>
              <a:off x="7285038" y="2503488"/>
              <a:ext cx="60325" cy="77788"/>
            </a:xfrm>
            <a:custGeom>
              <a:avLst/>
              <a:gdLst>
                <a:gd name="T0" fmla="*/ 22 w 34"/>
                <a:gd name="T1" fmla="*/ 43 h 43"/>
                <a:gd name="T2" fmla="*/ 14 w 34"/>
                <a:gd name="T3" fmla="*/ 43 h 43"/>
                <a:gd name="T4" fmla="*/ 14 w 34"/>
                <a:gd name="T5" fmla="*/ 35 h 43"/>
                <a:gd name="T6" fmla="*/ 22 w 34"/>
                <a:gd name="T7" fmla="*/ 35 h 43"/>
                <a:gd name="T8" fmla="*/ 26 w 34"/>
                <a:gd name="T9" fmla="*/ 27 h 43"/>
                <a:gd name="T10" fmla="*/ 26 w 34"/>
                <a:gd name="T11" fmla="*/ 21 h 43"/>
                <a:gd name="T12" fmla="*/ 0 w 34"/>
                <a:gd name="T13" fmla="*/ 6 h 43"/>
                <a:gd name="T14" fmla="*/ 4 w 34"/>
                <a:gd name="T15" fmla="*/ 0 h 43"/>
                <a:gd name="T16" fmla="*/ 34 w 34"/>
                <a:gd name="T17" fmla="*/ 17 h 43"/>
                <a:gd name="T18" fmla="*/ 34 w 34"/>
                <a:gd name="T19" fmla="*/ 27 h 43"/>
                <a:gd name="T20" fmla="*/ 22 w 34"/>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3">
                  <a:moveTo>
                    <a:pt x="22" y="43"/>
                  </a:moveTo>
                  <a:cubicBezTo>
                    <a:pt x="14" y="43"/>
                    <a:pt x="14" y="43"/>
                    <a:pt x="14" y="43"/>
                  </a:cubicBezTo>
                  <a:cubicBezTo>
                    <a:pt x="14" y="35"/>
                    <a:pt x="14" y="35"/>
                    <a:pt x="14" y="35"/>
                  </a:cubicBezTo>
                  <a:cubicBezTo>
                    <a:pt x="22" y="35"/>
                    <a:pt x="22" y="35"/>
                    <a:pt x="22" y="35"/>
                  </a:cubicBezTo>
                  <a:cubicBezTo>
                    <a:pt x="23" y="35"/>
                    <a:pt x="26" y="32"/>
                    <a:pt x="26" y="27"/>
                  </a:cubicBezTo>
                  <a:cubicBezTo>
                    <a:pt x="26" y="21"/>
                    <a:pt x="26" y="21"/>
                    <a:pt x="26" y="21"/>
                  </a:cubicBezTo>
                  <a:cubicBezTo>
                    <a:pt x="0" y="6"/>
                    <a:pt x="0" y="6"/>
                    <a:pt x="0" y="6"/>
                  </a:cubicBezTo>
                  <a:cubicBezTo>
                    <a:pt x="4" y="0"/>
                    <a:pt x="4" y="0"/>
                    <a:pt x="4" y="0"/>
                  </a:cubicBezTo>
                  <a:cubicBezTo>
                    <a:pt x="34" y="17"/>
                    <a:pt x="34" y="17"/>
                    <a:pt x="34" y="17"/>
                  </a:cubicBezTo>
                  <a:cubicBezTo>
                    <a:pt x="34" y="27"/>
                    <a:pt x="34" y="27"/>
                    <a:pt x="34" y="27"/>
                  </a:cubicBezTo>
                  <a:cubicBezTo>
                    <a:pt x="34" y="36"/>
                    <a:pt x="29"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Freeform 621"/>
            <p:cNvSpPr>
              <a:spLocks/>
            </p:cNvSpPr>
            <p:nvPr/>
          </p:nvSpPr>
          <p:spPr bwMode="auto">
            <a:xfrm>
              <a:off x="7186613" y="2503488"/>
              <a:ext cx="61913" cy="77788"/>
            </a:xfrm>
            <a:custGeom>
              <a:avLst/>
              <a:gdLst>
                <a:gd name="T0" fmla="*/ 20 w 34"/>
                <a:gd name="T1" fmla="*/ 43 h 43"/>
                <a:gd name="T2" fmla="*/ 12 w 34"/>
                <a:gd name="T3" fmla="*/ 43 h 43"/>
                <a:gd name="T4" fmla="*/ 0 w 34"/>
                <a:gd name="T5" fmla="*/ 27 h 43"/>
                <a:gd name="T6" fmla="*/ 0 w 34"/>
                <a:gd name="T7" fmla="*/ 17 h 43"/>
                <a:gd name="T8" fmla="*/ 30 w 34"/>
                <a:gd name="T9" fmla="*/ 0 h 43"/>
                <a:gd name="T10" fmla="*/ 34 w 34"/>
                <a:gd name="T11" fmla="*/ 6 h 43"/>
                <a:gd name="T12" fmla="*/ 8 w 34"/>
                <a:gd name="T13" fmla="*/ 21 h 43"/>
                <a:gd name="T14" fmla="*/ 8 w 34"/>
                <a:gd name="T15" fmla="*/ 27 h 43"/>
                <a:gd name="T16" fmla="*/ 12 w 34"/>
                <a:gd name="T17" fmla="*/ 35 h 43"/>
                <a:gd name="T18" fmla="*/ 20 w 34"/>
                <a:gd name="T19" fmla="*/ 35 h 43"/>
                <a:gd name="T20" fmla="*/ 20 w 34"/>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3">
                  <a:moveTo>
                    <a:pt x="20"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0" y="35"/>
                    <a:pt x="20" y="35"/>
                    <a:pt x="20" y="35"/>
                  </a:cubicBezTo>
                  <a:lnTo>
                    <a:pt x="2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5" name="Freeform 622"/>
            <p:cNvSpPr>
              <a:spLocks noEditPoints="1"/>
            </p:cNvSpPr>
            <p:nvPr/>
          </p:nvSpPr>
          <p:spPr bwMode="auto">
            <a:xfrm>
              <a:off x="7223126" y="2573338"/>
              <a:ext cx="85725" cy="101600"/>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5"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623"/>
            <p:cNvSpPr>
              <a:spLocks/>
            </p:cNvSpPr>
            <p:nvPr/>
          </p:nvSpPr>
          <p:spPr bwMode="auto">
            <a:xfrm>
              <a:off x="7285038" y="2654300"/>
              <a:ext cx="60325" cy="77788"/>
            </a:xfrm>
            <a:custGeom>
              <a:avLst/>
              <a:gdLst>
                <a:gd name="T0" fmla="*/ 22 w 34"/>
                <a:gd name="T1" fmla="*/ 43 h 43"/>
                <a:gd name="T2" fmla="*/ 14 w 34"/>
                <a:gd name="T3" fmla="*/ 43 h 43"/>
                <a:gd name="T4" fmla="*/ 14 w 34"/>
                <a:gd name="T5" fmla="*/ 35 h 43"/>
                <a:gd name="T6" fmla="*/ 22 w 34"/>
                <a:gd name="T7" fmla="*/ 35 h 43"/>
                <a:gd name="T8" fmla="*/ 26 w 34"/>
                <a:gd name="T9" fmla="*/ 27 h 43"/>
                <a:gd name="T10" fmla="*/ 26 w 34"/>
                <a:gd name="T11" fmla="*/ 21 h 43"/>
                <a:gd name="T12" fmla="*/ 0 w 34"/>
                <a:gd name="T13" fmla="*/ 6 h 43"/>
                <a:gd name="T14" fmla="*/ 4 w 34"/>
                <a:gd name="T15" fmla="*/ 0 h 43"/>
                <a:gd name="T16" fmla="*/ 34 w 34"/>
                <a:gd name="T17" fmla="*/ 17 h 43"/>
                <a:gd name="T18" fmla="*/ 34 w 34"/>
                <a:gd name="T19" fmla="*/ 27 h 43"/>
                <a:gd name="T20" fmla="*/ 22 w 34"/>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3">
                  <a:moveTo>
                    <a:pt x="22" y="43"/>
                  </a:moveTo>
                  <a:cubicBezTo>
                    <a:pt x="14" y="43"/>
                    <a:pt x="14" y="43"/>
                    <a:pt x="14" y="43"/>
                  </a:cubicBezTo>
                  <a:cubicBezTo>
                    <a:pt x="14" y="35"/>
                    <a:pt x="14" y="35"/>
                    <a:pt x="14" y="35"/>
                  </a:cubicBezTo>
                  <a:cubicBezTo>
                    <a:pt x="22" y="35"/>
                    <a:pt x="22" y="35"/>
                    <a:pt x="22" y="35"/>
                  </a:cubicBezTo>
                  <a:cubicBezTo>
                    <a:pt x="23" y="35"/>
                    <a:pt x="26" y="32"/>
                    <a:pt x="26" y="27"/>
                  </a:cubicBezTo>
                  <a:cubicBezTo>
                    <a:pt x="26" y="21"/>
                    <a:pt x="26" y="21"/>
                    <a:pt x="26" y="21"/>
                  </a:cubicBezTo>
                  <a:cubicBezTo>
                    <a:pt x="0" y="6"/>
                    <a:pt x="0" y="6"/>
                    <a:pt x="0" y="6"/>
                  </a:cubicBezTo>
                  <a:cubicBezTo>
                    <a:pt x="4" y="0"/>
                    <a:pt x="4" y="0"/>
                    <a:pt x="4" y="0"/>
                  </a:cubicBezTo>
                  <a:cubicBezTo>
                    <a:pt x="34" y="17"/>
                    <a:pt x="34" y="17"/>
                    <a:pt x="34" y="17"/>
                  </a:cubicBezTo>
                  <a:cubicBezTo>
                    <a:pt x="34" y="27"/>
                    <a:pt x="34" y="27"/>
                    <a:pt x="34" y="27"/>
                  </a:cubicBezTo>
                  <a:cubicBezTo>
                    <a:pt x="34" y="36"/>
                    <a:pt x="29"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Freeform 624"/>
            <p:cNvSpPr>
              <a:spLocks/>
            </p:cNvSpPr>
            <p:nvPr/>
          </p:nvSpPr>
          <p:spPr bwMode="auto">
            <a:xfrm>
              <a:off x="7186613" y="2654300"/>
              <a:ext cx="61913" cy="77788"/>
            </a:xfrm>
            <a:custGeom>
              <a:avLst/>
              <a:gdLst>
                <a:gd name="T0" fmla="*/ 20 w 34"/>
                <a:gd name="T1" fmla="*/ 43 h 43"/>
                <a:gd name="T2" fmla="*/ 12 w 34"/>
                <a:gd name="T3" fmla="*/ 43 h 43"/>
                <a:gd name="T4" fmla="*/ 0 w 34"/>
                <a:gd name="T5" fmla="*/ 27 h 43"/>
                <a:gd name="T6" fmla="*/ 0 w 34"/>
                <a:gd name="T7" fmla="*/ 17 h 43"/>
                <a:gd name="T8" fmla="*/ 30 w 34"/>
                <a:gd name="T9" fmla="*/ 0 h 43"/>
                <a:gd name="T10" fmla="*/ 34 w 34"/>
                <a:gd name="T11" fmla="*/ 6 h 43"/>
                <a:gd name="T12" fmla="*/ 8 w 34"/>
                <a:gd name="T13" fmla="*/ 21 h 43"/>
                <a:gd name="T14" fmla="*/ 8 w 34"/>
                <a:gd name="T15" fmla="*/ 27 h 43"/>
                <a:gd name="T16" fmla="*/ 12 w 34"/>
                <a:gd name="T17" fmla="*/ 35 h 43"/>
                <a:gd name="T18" fmla="*/ 20 w 34"/>
                <a:gd name="T19" fmla="*/ 35 h 43"/>
                <a:gd name="T20" fmla="*/ 20 w 34"/>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3">
                  <a:moveTo>
                    <a:pt x="20"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20" y="35"/>
                    <a:pt x="20" y="35"/>
                    <a:pt x="20" y="35"/>
                  </a:cubicBezTo>
                  <a:lnTo>
                    <a:pt x="2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Freeform 625"/>
            <p:cNvSpPr>
              <a:spLocks noEditPoints="1"/>
            </p:cNvSpPr>
            <p:nvPr/>
          </p:nvSpPr>
          <p:spPr bwMode="auto">
            <a:xfrm>
              <a:off x="7223126" y="2725738"/>
              <a:ext cx="85725" cy="100013"/>
            </a:xfrm>
            <a:custGeom>
              <a:avLst/>
              <a:gdLst>
                <a:gd name="T0" fmla="*/ 24 w 48"/>
                <a:gd name="T1" fmla="*/ 56 h 56"/>
                <a:gd name="T2" fmla="*/ 0 w 48"/>
                <a:gd name="T3" fmla="*/ 26 h 56"/>
                <a:gd name="T4" fmla="*/ 24 w 48"/>
                <a:gd name="T5" fmla="*/ 0 h 56"/>
                <a:gd name="T6" fmla="*/ 48 w 48"/>
                <a:gd name="T7" fmla="*/ 26 h 56"/>
                <a:gd name="T8" fmla="*/ 24 w 48"/>
                <a:gd name="T9" fmla="*/ 56 h 56"/>
                <a:gd name="T10" fmla="*/ 24 w 48"/>
                <a:gd name="T11" fmla="*/ 8 h 56"/>
                <a:gd name="T12" fmla="*/ 8 w 48"/>
                <a:gd name="T13" fmla="*/ 26 h 56"/>
                <a:gd name="T14" fmla="*/ 24 w 48"/>
                <a:gd name="T15" fmla="*/ 48 h 56"/>
                <a:gd name="T16" fmla="*/ 40 w 48"/>
                <a:gd name="T17" fmla="*/ 26 h 56"/>
                <a:gd name="T18" fmla="*/ 24 w 48"/>
                <a:gd name="T1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24" y="56"/>
                  </a:moveTo>
                  <a:cubicBezTo>
                    <a:pt x="11" y="56"/>
                    <a:pt x="0" y="43"/>
                    <a:pt x="0" y="26"/>
                  </a:cubicBezTo>
                  <a:cubicBezTo>
                    <a:pt x="0" y="14"/>
                    <a:pt x="3" y="0"/>
                    <a:pt x="24" y="0"/>
                  </a:cubicBezTo>
                  <a:cubicBezTo>
                    <a:pt x="45" y="0"/>
                    <a:pt x="48" y="14"/>
                    <a:pt x="48" y="26"/>
                  </a:cubicBezTo>
                  <a:cubicBezTo>
                    <a:pt x="48" y="43"/>
                    <a:pt x="38" y="56"/>
                    <a:pt x="24" y="56"/>
                  </a:cubicBezTo>
                  <a:close/>
                  <a:moveTo>
                    <a:pt x="24" y="8"/>
                  </a:moveTo>
                  <a:cubicBezTo>
                    <a:pt x="12" y="8"/>
                    <a:pt x="8" y="12"/>
                    <a:pt x="8" y="26"/>
                  </a:cubicBezTo>
                  <a:cubicBezTo>
                    <a:pt x="8" y="37"/>
                    <a:pt x="14" y="48"/>
                    <a:pt x="24" y="48"/>
                  </a:cubicBezTo>
                  <a:cubicBezTo>
                    <a:pt x="35" y="48"/>
                    <a:pt x="40" y="37"/>
                    <a:pt x="40" y="26"/>
                  </a:cubicBezTo>
                  <a:cubicBezTo>
                    <a:pt x="40" y="12"/>
                    <a:pt x="36" y="8"/>
                    <a:pt x="2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 name="Freeform 626"/>
            <p:cNvSpPr>
              <a:spLocks/>
            </p:cNvSpPr>
            <p:nvPr/>
          </p:nvSpPr>
          <p:spPr bwMode="auto">
            <a:xfrm>
              <a:off x="7186613" y="2806700"/>
              <a:ext cx="158750" cy="77788"/>
            </a:xfrm>
            <a:custGeom>
              <a:avLst/>
              <a:gdLst>
                <a:gd name="T0" fmla="*/ 76 w 88"/>
                <a:gd name="T1" fmla="*/ 43 h 43"/>
                <a:gd name="T2" fmla="*/ 12 w 88"/>
                <a:gd name="T3" fmla="*/ 43 h 43"/>
                <a:gd name="T4" fmla="*/ 0 w 88"/>
                <a:gd name="T5" fmla="*/ 27 h 43"/>
                <a:gd name="T6" fmla="*/ 0 w 88"/>
                <a:gd name="T7" fmla="*/ 17 h 43"/>
                <a:gd name="T8" fmla="*/ 30 w 88"/>
                <a:gd name="T9" fmla="*/ 0 h 43"/>
                <a:gd name="T10" fmla="*/ 34 w 88"/>
                <a:gd name="T11" fmla="*/ 6 h 43"/>
                <a:gd name="T12" fmla="*/ 8 w 88"/>
                <a:gd name="T13" fmla="*/ 21 h 43"/>
                <a:gd name="T14" fmla="*/ 8 w 88"/>
                <a:gd name="T15" fmla="*/ 27 h 43"/>
                <a:gd name="T16" fmla="*/ 12 w 88"/>
                <a:gd name="T17" fmla="*/ 35 h 43"/>
                <a:gd name="T18" fmla="*/ 76 w 88"/>
                <a:gd name="T19" fmla="*/ 35 h 43"/>
                <a:gd name="T20" fmla="*/ 80 w 88"/>
                <a:gd name="T21" fmla="*/ 27 h 43"/>
                <a:gd name="T22" fmla="*/ 80 w 88"/>
                <a:gd name="T23" fmla="*/ 21 h 43"/>
                <a:gd name="T24" fmla="*/ 54 w 88"/>
                <a:gd name="T25" fmla="*/ 6 h 43"/>
                <a:gd name="T26" fmla="*/ 58 w 88"/>
                <a:gd name="T27" fmla="*/ 0 h 43"/>
                <a:gd name="T28" fmla="*/ 88 w 88"/>
                <a:gd name="T29" fmla="*/ 17 h 43"/>
                <a:gd name="T30" fmla="*/ 88 w 88"/>
                <a:gd name="T31" fmla="*/ 27 h 43"/>
                <a:gd name="T32" fmla="*/ 76 w 88"/>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43">
                  <a:moveTo>
                    <a:pt x="76" y="43"/>
                  </a:moveTo>
                  <a:cubicBezTo>
                    <a:pt x="12" y="43"/>
                    <a:pt x="12" y="43"/>
                    <a:pt x="12" y="43"/>
                  </a:cubicBezTo>
                  <a:cubicBezTo>
                    <a:pt x="6" y="43"/>
                    <a:pt x="0" y="36"/>
                    <a:pt x="0" y="27"/>
                  </a:cubicBezTo>
                  <a:cubicBezTo>
                    <a:pt x="0" y="17"/>
                    <a:pt x="0" y="17"/>
                    <a:pt x="0" y="17"/>
                  </a:cubicBezTo>
                  <a:cubicBezTo>
                    <a:pt x="30" y="0"/>
                    <a:pt x="30" y="0"/>
                    <a:pt x="30" y="0"/>
                  </a:cubicBezTo>
                  <a:cubicBezTo>
                    <a:pt x="34" y="6"/>
                    <a:pt x="34" y="6"/>
                    <a:pt x="34" y="6"/>
                  </a:cubicBezTo>
                  <a:cubicBezTo>
                    <a:pt x="8" y="21"/>
                    <a:pt x="8" y="21"/>
                    <a:pt x="8" y="21"/>
                  </a:cubicBezTo>
                  <a:cubicBezTo>
                    <a:pt x="8" y="27"/>
                    <a:pt x="8" y="27"/>
                    <a:pt x="8" y="27"/>
                  </a:cubicBezTo>
                  <a:cubicBezTo>
                    <a:pt x="8" y="32"/>
                    <a:pt x="11" y="35"/>
                    <a:pt x="12" y="35"/>
                  </a:cubicBezTo>
                  <a:cubicBezTo>
                    <a:pt x="76" y="35"/>
                    <a:pt x="76" y="35"/>
                    <a:pt x="76" y="35"/>
                  </a:cubicBezTo>
                  <a:cubicBezTo>
                    <a:pt x="77" y="35"/>
                    <a:pt x="80" y="32"/>
                    <a:pt x="80" y="27"/>
                  </a:cubicBezTo>
                  <a:cubicBezTo>
                    <a:pt x="80" y="21"/>
                    <a:pt x="80" y="21"/>
                    <a:pt x="80" y="21"/>
                  </a:cubicBezTo>
                  <a:cubicBezTo>
                    <a:pt x="54" y="6"/>
                    <a:pt x="54" y="6"/>
                    <a:pt x="54" y="6"/>
                  </a:cubicBezTo>
                  <a:cubicBezTo>
                    <a:pt x="58" y="0"/>
                    <a:pt x="58" y="0"/>
                    <a:pt x="58" y="0"/>
                  </a:cubicBezTo>
                  <a:cubicBezTo>
                    <a:pt x="88" y="17"/>
                    <a:pt x="88" y="17"/>
                    <a:pt x="88" y="17"/>
                  </a:cubicBezTo>
                  <a:cubicBezTo>
                    <a:pt x="88" y="27"/>
                    <a:pt x="88" y="27"/>
                    <a:pt x="88" y="27"/>
                  </a:cubicBezTo>
                  <a:cubicBezTo>
                    <a:pt x="88" y="36"/>
                    <a:pt x="83" y="43"/>
                    <a:pt x="76"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 name="Freeform 627"/>
            <p:cNvSpPr>
              <a:spLocks/>
            </p:cNvSpPr>
            <p:nvPr/>
          </p:nvSpPr>
          <p:spPr bwMode="auto">
            <a:xfrm>
              <a:off x="7324726" y="2768600"/>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Freeform 628"/>
            <p:cNvSpPr>
              <a:spLocks/>
            </p:cNvSpPr>
            <p:nvPr/>
          </p:nvSpPr>
          <p:spPr bwMode="auto">
            <a:xfrm>
              <a:off x="7324726" y="2617788"/>
              <a:ext cx="323850" cy="71438"/>
            </a:xfrm>
            <a:custGeom>
              <a:avLst/>
              <a:gdLst>
                <a:gd name="T0" fmla="*/ 204 w 204"/>
                <a:gd name="T1" fmla="*/ 45 h 45"/>
                <a:gd name="T2" fmla="*/ 22 w 204"/>
                <a:gd name="T3" fmla="*/ 45 h 45"/>
                <a:gd name="T4" fmla="*/ 22 w 204"/>
                <a:gd name="T5" fmla="*/ 36 h 45"/>
                <a:gd name="T6" fmla="*/ 195 w 204"/>
                <a:gd name="T7" fmla="*/ 36 h 45"/>
                <a:gd name="T8" fmla="*/ 195 w 204"/>
                <a:gd name="T9" fmla="*/ 9 h 45"/>
                <a:gd name="T10" fmla="*/ 0 w 204"/>
                <a:gd name="T11" fmla="*/ 9 h 45"/>
                <a:gd name="T12" fmla="*/ 0 w 204"/>
                <a:gd name="T13" fmla="*/ 0 h 45"/>
                <a:gd name="T14" fmla="*/ 204 w 204"/>
                <a:gd name="T15" fmla="*/ 0 h 45"/>
                <a:gd name="T16" fmla="*/ 204 w 204"/>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5">
                  <a:moveTo>
                    <a:pt x="204" y="45"/>
                  </a:moveTo>
                  <a:lnTo>
                    <a:pt x="22" y="45"/>
                  </a:lnTo>
                  <a:lnTo>
                    <a:pt x="22" y="36"/>
                  </a:lnTo>
                  <a:lnTo>
                    <a:pt x="195" y="36"/>
                  </a:lnTo>
                  <a:lnTo>
                    <a:pt x="195" y="9"/>
                  </a:lnTo>
                  <a:lnTo>
                    <a:pt x="0" y="9"/>
                  </a:lnTo>
                  <a:lnTo>
                    <a:pt x="0" y="0"/>
                  </a:lnTo>
                  <a:lnTo>
                    <a:pt x="204" y="0"/>
                  </a:lnTo>
                  <a:lnTo>
                    <a:pt x="204"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Freeform 629"/>
            <p:cNvSpPr>
              <a:spLocks/>
            </p:cNvSpPr>
            <p:nvPr/>
          </p:nvSpPr>
          <p:spPr bwMode="auto">
            <a:xfrm>
              <a:off x="7324726" y="2465388"/>
              <a:ext cx="323850" cy="73025"/>
            </a:xfrm>
            <a:custGeom>
              <a:avLst/>
              <a:gdLst>
                <a:gd name="T0" fmla="*/ 204 w 204"/>
                <a:gd name="T1" fmla="*/ 46 h 46"/>
                <a:gd name="T2" fmla="*/ 22 w 204"/>
                <a:gd name="T3" fmla="*/ 46 h 46"/>
                <a:gd name="T4" fmla="*/ 22 w 204"/>
                <a:gd name="T5" fmla="*/ 37 h 46"/>
                <a:gd name="T6" fmla="*/ 195 w 204"/>
                <a:gd name="T7" fmla="*/ 37 h 46"/>
                <a:gd name="T8" fmla="*/ 195 w 204"/>
                <a:gd name="T9" fmla="*/ 9 h 46"/>
                <a:gd name="T10" fmla="*/ 0 w 204"/>
                <a:gd name="T11" fmla="*/ 9 h 46"/>
                <a:gd name="T12" fmla="*/ 0 w 204"/>
                <a:gd name="T13" fmla="*/ 0 h 46"/>
                <a:gd name="T14" fmla="*/ 204 w 204"/>
                <a:gd name="T15" fmla="*/ 0 h 46"/>
                <a:gd name="T16" fmla="*/ 204 w 204"/>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6">
                  <a:moveTo>
                    <a:pt x="204" y="46"/>
                  </a:moveTo>
                  <a:lnTo>
                    <a:pt x="22" y="46"/>
                  </a:lnTo>
                  <a:lnTo>
                    <a:pt x="22" y="37"/>
                  </a:lnTo>
                  <a:lnTo>
                    <a:pt x="195" y="37"/>
                  </a:lnTo>
                  <a:lnTo>
                    <a:pt x="195" y="9"/>
                  </a:lnTo>
                  <a:lnTo>
                    <a:pt x="0" y="9"/>
                  </a:lnTo>
                  <a:lnTo>
                    <a:pt x="0" y="0"/>
                  </a:lnTo>
                  <a:lnTo>
                    <a:pt x="204" y="0"/>
                  </a:lnTo>
                  <a:lnTo>
                    <a:pt x="204"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Rectangle 630"/>
            <p:cNvSpPr>
              <a:spLocks noChangeArrowheads="1"/>
            </p:cNvSpPr>
            <p:nvPr/>
          </p:nvSpPr>
          <p:spPr bwMode="auto">
            <a:xfrm>
              <a:off x="7359651"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Rectangle 631"/>
            <p:cNvSpPr>
              <a:spLocks noChangeArrowheads="1"/>
            </p:cNvSpPr>
            <p:nvPr/>
          </p:nvSpPr>
          <p:spPr bwMode="auto">
            <a:xfrm>
              <a:off x="7388226"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Rectangle 632"/>
            <p:cNvSpPr>
              <a:spLocks noChangeArrowheads="1"/>
            </p:cNvSpPr>
            <p:nvPr/>
          </p:nvSpPr>
          <p:spPr bwMode="auto">
            <a:xfrm>
              <a:off x="7416801" y="2493963"/>
              <a:ext cx="1587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Rectangle 633"/>
            <p:cNvSpPr>
              <a:spLocks noChangeArrowheads="1"/>
            </p:cNvSpPr>
            <p:nvPr/>
          </p:nvSpPr>
          <p:spPr bwMode="auto">
            <a:xfrm>
              <a:off x="744696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Rectangle 634"/>
            <p:cNvSpPr>
              <a:spLocks noChangeArrowheads="1"/>
            </p:cNvSpPr>
            <p:nvPr/>
          </p:nvSpPr>
          <p:spPr bwMode="auto">
            <a:xfrm>
              <a:off x="7475538"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Rectangle 635"/>
            <p:cNvSpPr>
              <a:spLocks noChangeArrowheads="1"/>
            </p:cNvSpPr>
            <p:nvPr/>
          </p:nvSpPr>
          <p:spPr bwMode="auto">
            <a:xfrm>
              <a:off x="7504113" y="2493963"/>
              <a:ext cx="142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Rectangle 636"/>
            <p:cNvSpPr>
              <a:spLocks noChangeArrowheads="1"/>
            </p:cNvSpPr>
            <p:nvPr/>
          </p:nvSpPr>
          <p:spPr bwMode="auto">
            <a:xfrm>
              <a:off x="7359651"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0" name="Rectangle 637"/>
            <p:cNvSpPr>
              <a:spLocks noChangeArrowheads="1"/>
            </p:cNvSpPr>
            <p:nvPr/>
          </p:nvSpPr>
          <p:spPr bwMode="auto">
            <a:xfrm>
              <a:off x="7388226"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Rectangle 638"/>
            <p:cNvSpPr>
              <a:spLocks noChangeArrowheads="1"/>
            </p:cNvSpPr>
            <p:nvPr/>
          </p:nvSpPr>
          <p:spPr bwMode="auto">
            <a:xfrm>
              <a:off x="7416801" y="2646363"/>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Rectangle 639"/>
            <p:cNvSpPr>
              <a:spLocks noChangeArrowheads="1"/>
            </p:cNvSpPr>
            <p:nvPr/>
          </p:nvSpPr>
          <p:spPr bwMode="auto">
            <a:xfrm>
              <a:off x="744696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Rectangle 640"/>
            <p:cNvSpPr>
              <a:spLocks noChangeArrowheads="1"/>
            </p:cNvSpPr>
            <p:nvPr/>
          </p:nvSpPr>
          <p:spPr bwMode="auto">
            <a:xfrm>
              <a:off x="7475538"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4" name="Rectangle 641"/>
            <p:cNvSpPr>
              <a:spLocks noChangeArrowheads="1"/>
            </p:cNvSpPr>
            <p:nvPr/>
          </p:nvSpPr>
          <p:spPr bwMode="auto">
            <a:xfrm>
              <a:off x="750411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Rectangle 642"/>
            <p:cNvSpPr>
              <a:spLocks noChangeArrowheads="1"/>
            </p:cNvSpPr>
            <p:nvPr/>
          </p:nvSpPr>
          <p:spPr bwMode="auto">
            <a:xfrm>
              <a:off x="7532688"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6" name="Rectangle 643"/>
            <p:cNvSpPr>
              <a:spLocks noChangeArrowheads="1"/>
            </p:cNvSpPr>
            <p:nvPr/>
          </p:nvSpPr>
          <p:spPr bwMode="auto">
            <a:xfrm>
              <a:off x="7561263" y="2646363"/>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Rectangle 644"/>
            <p:cNvSpPr>
              <a:spLocks noChangeArrowheads="1"/>
            </p:cNvSpPr>
            <p:nvPr/>
          </p:nvSpPr>
          <p:spPr bwMode="auto">
            <a:xfrm>
              <a:off x="7359651"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Rectangle 645"/>
            <p:cNvSpPr>
              <a:spLocks noChangeArrowheads="1"/>
            </p:cNvSpPr>
            <p:nvPr/>
          </p:nvSpPr>
          <p:spPr bwMode="auto">
            <a:xfrm>
              <a:off x="7388226"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9" name="Rectangle 646"/>
            <p:cNvSpPr>
              <a:spLocks noChangeArrowheads="1"/>
            </p:cNvSpPr>
            <p:nvPr/>
          </p:nvSpPr>
          <p:spPr bwMode="auto">
            <a:xfrm>
              <a:off x="7416801" y="2797175"/>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0" name="Rectangle 647"/>
            <p:cNvSpPr>
              <a:spLocks noChangeArrowheads="1"/>
            </p:cNvSpPr>
            <p:nvPr/>
          </p:nvSpPr>
          <p:spPr bwMode="auto">
            <a:xfrm>
              <a:off x="7446963"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Rectangle 648"/>
            <p:cNvSpPr>
              <a:spLocks noChangeArrowheads="1"/>
            </p:cNvSpPr>
            <p:nvPr/>
          </p:nvSpPr>
          <p:spPr bwMode="auto">
            <a:xfrm>
              <a:off x="7475538" y="2797175"/>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Rectangle 649"/>
            <p:cNvSpPr>
              <a:spLocks noChangeArrowheads="1"/>
            </p:cNvSpPr>
            <p:nvPr/>
          </p:nvSpPr>
          <p:spPr bwMode="auto">
            <a:xfrm>
              <a:off x="7359651" y="2854325"/>
              <a:ext cx="5715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Rectangle 650"/>
            <p:cNvSpPr>
              <a:spLocks noChangeArrowheads="1"/>
            </p:cNvSpPr>
            <p:nvPr/>
          </p:nvSpPr>
          <p:spPr bwMode="auto">
            <a:xfrm>
              <a:off x="7432676" y="2854325"/>
              <a:ext cx="14287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Rectangle 651"/>
            <p:cNvSpPr>
              <a:spLocks noChangeArrowheads="1"/>
            </p:cNvSpPr>
            <p:nvPr/>
          </p:nvSpPr>
          <p:spPr bwMode="auto">
            <a:xfrm>
              <a:off x="7359651" y="2703513"/>
              <a:ext cx="1301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652"/>
            <p:cNvSpPr>
              <a:spLocks noChangeArrowheads="1"/>
            </p:cNvSpPr>
            <p:nvPr/>
          </p:nvSpPr>
          <p:spPr bwMode="auto">
            <a:xfrm>
              <a:off x="7504113" y="2703513"/>
              <a:ext cx="7143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Rectangle 653"/>
            <p:cNvSpPr>
              <a:spLocks noChangeArrowheads="1"/>
            </p:cNvSpPr>
            <p:nvPr/>
          </p:nvSpPr>
          <p:spPr bwMode="auto">
            <a:xfrm>
              <a:off x="7475538" y="2552700"/>
              <a:ext cx="285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Rectangle 654"/>
            <p:cNvSpPr>
              <a:spLocks noChangeArrowheads="1"/>
            </p:cNvSpPr>
            <p:nvPr/>
          </p:nvSpPr>
          <p:spPr bwMode="auto">
            <a:xfrm>
              <a:off x="7359651" y="2552700"/>
              <a:ext cx="1016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655"/>
            <p:cNvSpPr>
              <a:spLocks noChangeArrowheads="1"/>
            </p:cNvSpPr>
            <p:nvPr/>
          </p:nvSpPr>
          <p:spPr bwMode="auto">
            <a:xfrm>
              <a:off x="7518401" y="2552700"/>
              <a:ext cx="571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49" name="Group 148"/>
          <p:cNvGrpSpPr/>
          <p:nvPr/>
        </p:nvGrpSpPr>
        <p:grpSpPr>
          <a:xfrm>
            <a:off x="5556683" y="2211073"/>
            <a:ext cx="403225" cy="461963"/>
            <a:chOff x="7212014" y="3173413"/>
            <a:chExt cx="403225" cy="461963"/>
          </a:xfrm>
          <a:solidFill>
            <a:srgbClr val="5B9BD5"/>
          </a:solidFill>
        </p:grpSpPr>
        <p:sp>
          <p:nvSpPr>
            <p:cNvPr id="150" name="Freeform 677"/>
            <p:cNvSpPr>
              <a:spLocks/>
            </p:cNvSpPr>
            <p:nvPr/>
          </p:nvSpPr>
          <p:spPr bwMode="auto">
            <a:xfrm>
              <a:off x="7270751" y="3173413"/>
              <a:ext cx="49213" cy="274638"/>
            </a:xfrm>
            <a:custGeom>
              <a:avLst/>
              <a:gdLst>
                <a:gd name="T0" fmla="*/ 9 w 31"/>
                <a:gd name="T1" fmla="*/ 173 h 173"/>
                <a:gd name="T2" fmla="*/ 0 w 31"/>
                <a:gd name="T3" fmla="*/ 173 h 173"/>
                <a:gd name="T4" fmla="*/ 0 w 31"/>
                <a:gd name="T5" fmla="*/ 0 h 173"/>
                <a:gd name="T6" fmla="*/ 31 w 31"/>
                <a:gd name="T7" fmla="*/ 0 h 173"/>
                <a:gd name="T8" fmla="*/ 31 w 31"/>
                <a:gd name="T9" fmla="*/ 9 h 173"/>
                <a:gd name="T10" fmla="*/ 9 w 31"/>
                <a:gd name="T11" fmla="*/ 9 h 173"/>
                <a:gd name="T12" fmla="*/ 9 w 31"/>
                <a:gd name="T13" fmla="*/ 173 h 173"/>
              </a:gdLst>
              <a:ahLst/>
              <a:cxnLst>
                <a:cxn ang="0">
                  <a:pos x="T0" y="T1"/>
                </a:cxn>
                <a:cxn ang="0">
                  <a:pos x="T2" y="T3"/>
                </a:cxn>
                <a:cxn ang="0">
                  <a:pos x="T4" y="T5"/>
                </a:cxn>
                <a:cxn ang="0">
                  <a:pos x="T6" y="T7"/>
                </a:cxn>
                <a:cxn ang="0">
                  <a:pos x="T8" y="T9"/>
                </a:cxn>
                <a:cxn ang="0">
                  <a:pos x="T10" y="T11"/>
                </a:cxn>
                <a:cxn ang="0">
                  <a:pos x="T12" y="T13"/>
                </a:cxn>
              </a:cxnLst>
              <a:rect l="0" t="0" r="r" b="b"/>
              <a:pathLst>
                <a:path w="31" h="173">
                  <a:moveTo>
                    <a:pt x="9" y="173"/>
                  </a:moveTo>
                  <a:lnTo>
                    <a:pt x="0" y="173"/>
                  </a:lnTo>
                  <a:lnTo>
                    <a:pt x="0" y="0"/>
                  </a:lnTo>
                  <a:lnTo>
                    <a:pt x="31" y="0"/>
                  </a:lnTo>
                  <a:lnTo>
                    <a:pt x="31" y="9"/>
                  </a:lnTo>
                  <a:lnTo>
                    <a:pt x="9" y="9"/>
                  </a:lnTo>
                  <a:lnTo>
                    <a:pt x="9" y="1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678"/>
            <p:cNvSpPr>
              <a:spLocks/>
            </p:cNvSpPr>
            <p:nvPr/>
          </p:nvSpPr>
          <p:spPr bwMode="auto">
            <a:xfrm>
              <a:off x="7356476" y="3173413"/>
              <a:ext cx="258763" cy="461963"/>
            </a:xfrm>
            <a:custGeom>
              <a:avLst/>
              <a:gdLst>
                <a:gd name="T0" fmla="*/ 163 w 163"/>
                <a:gd name="T1" fmla="*/ 291 h 291"/>
                <a:gd name="T2" fmla="*/ 0 w 163"/>
                <a:gd name="T3" fmla="*/ 291 h 291"/>
                <a:gd name="T4" fmla="*/ 0 w 163"/>
                <a:gd name="T5" fmla="*/ 282 h 291"/>
                <a:gd name="T6" fmla="*/ 154 w 163"/>
                <a:gd name="T7" fmla="*/ 282 h 291"/>
                <a:gd name="T8" fmla="*/ 154 w 163"/>
                <a:gd name="T9" fmla="*/ 43 h 291"/>
                <a:gd name="T10" fmla="*/ 121 w 163"/>
                <a:gd name="T11" fmla="*/ 9 h 291"/>
                <a:gd name="T12" fmla="*/ 27 w 163"/>
                <a:gd name="T13" fmla="*/ 9 h 291"/>
                <a:gd name="T14" fmla="*/ 27 w 163"/>
                <a:gd name="T15" fmla="*/ 0 h 291"/>
                <a:gd name="T16" fmla="*/ 125 w 163"/>
                <a:gd name="T17" fmla="*/ 0 h 291"/>
                <a:gd name="T18" fmla="*/ 163 w 163"/>
                <a:gd name="T19" fmla="*/ 39 h 291"/>
                <a:gd name="T20" fmla="*/ 163 w 163"/>
                <a:gd name="T2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291">
                  <a:moveTo>
                    <a:pt x="163" y="291"/>
                  </a:moveTo>
                  <a:lnTo>
                    <a:pt x="0" y="291"/>
                  </a:lnTo>
                  <a:lnTo>
                    <a:pt x="0" y="282"/>
                  </a:lnTo>
                  <a:lnTo>
                    <a:pt x="154" y="282"/>
                  </a:lnTo>
                  <a:lnTo>
                    <a:pt x="154" y="43"/>
                  </a:lnTo>
                  <a:lnTo>
                    <a:pt x="121" y="9"/>
                  </a:lnTo>
                  <a:lnTo>
                    <a:pt x="27" y="9"/>
                  </a:lnTo>
                  <a:lnTo>
                    <a:pt x="27" y="0"/>
                  </a:lnTo>
                  <a:lnTo>
                    <a:pt x="125" y="0"/>
                  </a:lnTo>
                  <a:lnTo>
                    <a:pt x="163" y="39"/>
                  </a:lnTo>
                  <a:lnTo>
                    <a:pt x="163"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Freeform 679"/>
            <p:cNvSpPr>
              <a:spLocks/>
            </p:cNvSpPr>
            <p:nvPr/>
          </p:nvSpPr>
          <p:spPr bwMode="auto">
            <a:xfrm>
              <a:off x="7212014" y="3533775"/>
              <a:ext cx="130175" cy="101600"/>
            </a:xfrm>
            <a:custGeom>
              <a:avLst/>
              <a:gdLst>
                <a:gd name="T0" fmla="*/ 82 w 82"/>
                <a:gd name="T1" fmla="*/ 64 h 64"/>
                <a:gd name="T2" fmla="*/ 0 w 82"/>
                <a:gd name="T3" fmla="*/ 64 h 64"/>
                <a:gd name="T4" fmla="*/ 0 w 82"/>
                <a:gd name="T5" fmla="*/ 0 h 64"/>
                <a:gd name="T6" fmla="*/ 27 w 82"/>
                <a:gd name="T7" fmla="*/ 0 h 64"/>
                <a:gd name="T8" fmla="*/ 27 w 82"/>
                <a:gd name="T9" fmla="*/ 9 h 64"/>
                <a:gd name="T10" fmla="*/ 9 w 82"/>
                <a:gd name="T11" fmla="*/ 9 h 64"/>
                <a:gd name="T12" fmla="*/ 9 w 82"/>
                <a:gd name="T13" fmla="*/ 55 h 64"/>
                <a:gd name="T14" fmla="*/ 73 w 82"/>
                <a:gd name="T15" fmla="*/ 55 h 64"/>
                <a:gd name="T16" fmla="*/ 73 w 82"/>
                <a:gd name="T17" fmla="*/ 9 h 64"/>
                <a:gd name="T18" fmla="*/ 37 w 82"/>
                <a:gd name="T19" fmla="*/ 9 h 64"/>
                <a:gd name="T20" fmla="*/ 37 w 82"/>
                <a:gd name="T21" fmla="*/ 0 h 64"/>
                <a:gd name="T22" fmla="*/ 82 w 82"/>
                <a:gd name="T23" fmla="*/ 0 h 64"/>
                <a:gd name="T24" fmla="*/ 82 w 82"/>
                <a:gd name="T2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64">
                  <a:moveTo>
                    <a:pt x="82" y="64"/>
                  </a:moveTo>
                  <a:lnTo>
                    <a:pt x="0" y="64"/>
                  </a:lnTo>
                  <a:lnTo>
                    <a:pt x="0" y="0"/>
                  </a:lnTo>
                  <a:lnTo>
                    <a:pt x="27" y="0"/>
                  </a:lnTo>
                  <a:lnTo>
                    <a:pt x="27" y="9"/>
                  </a:lnTo>
                  <a:lnTo>
                    <a:pt x="9" y="9"/>
                  </a:lnTo>
                  <a:lnTo>
                    <a:pt x="9" y="55"/>
                  </a:lnTo>
                  <a:lnTo>
                    <a:pt x="73" y="55"/>
                  </a:lnTo>
                  <a:lnTo>
                    <a:pt x="73" y="9"/>
                  </a:lnTo>
                  <a:lnTo>
                    <a:pt x="37" y="9"/>
                  </a:lnTo>
                  <a:lnTo>
                    <a:pt x="37" y="0"/>
                  </a:lnTo>
                  <a:lnTo>
                    <a:pt x="82" y="0"/>
                  </a:lnTo>
                  <a:lnTo>
                    <a:pt x="82"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Freeform 680"/>
            <p:cNvSpPr>
              <a:spLocks/>
            </p:cNvSpPr>
            <p:nvPr/>
          </p:nvSpPr>
          <p:spPr bwMode="auto">
            <a:xfrm>
              <a:off x="7226301" y="3462338"/>
              <a:ext cx="101600" cy="79375"/>
            </a:xfrm>
            <a:custGeom>
              <a:avLst/>
              <a:gdLst>
                <a:gd name="T0" fmla="*/ 56 w 56"/>
                <a:gd name="T1" fmla="*/ 44 h 44"/>
                <a:gd name="T2" fmla="*/ 48 w 56"/>
                <a:gd name="T3" fmla="*/ 44 h 44"/>
                <a:gd name="T4" fmla="*/ 48 w 56"/>
                <a:gd name="T5" fmla="*/ 28 h 44"/>
                <a:gd name="T6" fmla="*/ 28 w 56"/>
                <a:gd name="T7" fmla="*/ 8 h 44"/>
                <a:gd name="T8" fmla="*/ 8 w 56"/>
                <a:gd name="T9" fmla="*/ 28 h 44"/>
                <a:gd name="T10" fmla="*/ 8 w 56"/>
                <a:gd name="T11" fmla="*/ 44 h 44"/>
                <a:gd name="T12" fmla="*/ 0 w 56"/>
                <a:gd name="T13" fmla="*/ 44 h 44"/>
                <a:gd name="T14" fmla="*/ 0 w 56"/>
                <a:gd name="T15" fmla="*/ 28 h 44"/>
                <a:gd name="T16" fmla="*/ 28 w 56"/>
                <a:gd name="T17" fmla="*/ 0 h 44"/>
                <a:gd name="T18" fmla="*/ 56 w 56"/>
                <a:gd name="T19" fmla="*/ 28 h 44"/>
                <a:gd name="T20" fmla="*/ 56 w 56"/>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44">
                  <a:moveTo>
                    <a:pt x="56" y="44"/>
                  </a:moveTo>
                  <a:cubicBezTo>
                    <a:pt x="48" y="44"/>
                    <a:pt x="48" y="44"/>
                    <a:pt x="48" y="44"/>
                  </a:cubicBezTo>
                  <a:cubicBezTo>
                    <a:pt x="48" y="28"/>
                    <a:pt x="48" y="28"/>
                    <a:pt x="48" y="28"/>
                  </a:cubicBezTo>
                  <a:cubicBezTo>
                    <a:pt x="48" y="17"/>
                    <a:pt x="39" y="8"/>
                    <a:pt x="28" y="8"/>
                  </a:cubicBezTo>
                  <a:cubicBezTo>
                    <a:pt x="17" y="8"/>
                    <a:pt x="8" y="17"/>
                    <a:pt x="8" y="28"/>
                  </a:cubicBezTo>
                  <a:cubicBezTo>
                    <a:pt x="8" y="44"/>
                    <a:pt x="8" y="44"/>
                    <a:pt x="8" y="44"/>
                  </a:cubicBezTo>
                  <a:cubicBezTo>
                    <a:pt x="0" y="44"/>
                    <a:pt x="0" y="44"/>
                    <a:pt x="0" y="44"/>
                  </a:cubicBezTo>
                  <a:cubicBezTo>
                    <a:pt x="0" y="28"/>
                    <a:pt x="0" y="28"/>
                    <a:pt x="0" y="28"/>
                  </a:cubicBezTo>
                  <a:cubicBezTo>
                    <a:pt x="0" y="13"/>
                    <a:pt x="13" y="0"/>
                    <a:pt x="28" y="0"/>
                  </a:cubicBezTo>
                  <a:cubicBezTo>
                    <a:pt x="44" y="0"/>
                    <a:pt x="56" y="13"/>
                    <a:pt x="56" y="28"/>
                  </a:cubicBezTo>
                  <a:lnTo>
                    <a:pt x="56"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Freeform 681"/>
            <p:cNvSpPr>
              <a:spLocks noEditPoints="1"/>
            </p:cNvSpPr>
            <p:nvPr/>
          </p:nvSpPr>
          <p:spPr bwMode="auto">
            <a:xfrm>
              <a:off x="7313614" y="3173413"/>
              <a:ext cx="71438" cy="133350"/>
            </a:xfrm>
            <a:custGeom>
              <a:avLst/>
              <a:gdLst>
                <a:gd name="T0" fmla="*/ 45 w 45"/>
                <a:gd name="T1" fmla="*/ 84 h 84"/>
                <a:gd name="T2" fmla="*/ 22 w 45"/>
                <a:gd name="T3" fmla="*/ 61 h 84"/>
                <a:gd name="T4" fmla="*/ 0 w 45"/>
                <a:gd name="T5" fmla="*/ 84 h 84"/>
                <a:gd name="T6" fmla="*/ 0 w 45"/>
                <a:gd name="T7" fmla="*/ 0 h 84"/>
                <a:gd name="T8" fmla="*/ 45 w 45"/>
                <a:gd name="T9" fmla="*/ 0 h 84"/>
                <a:gd name="T10" fmla="*/ 45 w 45"/>
                <a:gd name="T11" fmla="*/ 84 h 84"/>
                <a:gd name="T12" fmla="*/ 22 w 45"/>
                <a:gd name="T13" fmla="*/ 48 h 84"/>
                <a:gd name="T14" fmla="*/ 36 w 45"/>
                <a:gd name="T15" fmla="*/ 61 h 84"/>
                <a:gd name="T16" fmla="*/ 36 w 45"/>
                <a:gd name="T17" fmla="*/ 9 h 84"/>
                <a:gd name="T18" fmla="*/ 9 w 45"/>
                <a:gd name="T19" fmla="*/ 9 h 84"/>
                <a:gd name="T20" fmla="*/ 9 w 45"/>
                <a:gd name="T21" fmla="*/ 61 h 84"/>
                <a:gd name="T22" fmla="*/ 22 w 45"/>
                <a:gd name="T23"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84">
                  <a:moveTo>
                    <a:pt x="45" y="84"/>
                  </a:moveTo>
                  <a:lnTo>
                    <a:pt x="22" y="61"/>
                  </a:lnTo>
                  <a:lnTo>
                    <a:pt x="0" y="84"/>
                  </a:lnTo>
                  <a:lnTo>
                    <a:pt x="0" y="0"/>
                  </a:lnTo>
                  <a:lnTo>
                    <a:pt x="45" y="0"/>
                  </a:lnTo>
                  <a:lnTo>
                    <a:pt x="45" y="84"/>
                  </a:lnTo>
                  <a:close/>
                  <a:moveTo>
                    <a:pt x="22" y="48"/>
                  </a:moveTo>
                  <a:lnTo>
                    <a:pt x="36" y="61"/>
                  </a:lnTo>
                  <a:lnTo>
                    <a:pt x="36" y="9"/>
                  </a:lnTo>
                  <a:lnTo>
                    <a:pt x="9" y="9"/>
                  </a:lnTo>
                  <a:lnTo>
                    <a:pt x="9" y="61"/>
                  </a:lnTo>
                  <a:lnTo>
                    <a:pt x="22"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Rectangle 682"/>
            <p:cNvSpPr>
              <a:spLocks noChangeArrowheads="1"/>
            </p:cNvSpPr>
            <p:nvPr/>
          </p:nvSpPr>
          <p:spPr bwMode="auto">
            <a:xfrm>
              <a:off x="7427914" y="3548063"/>
              <a:ext cx="14446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Rectangle 683"/>
            <p:cNvSpPr>
              <a:spLocks noChangeArrowheads="1"/>
            </p:cNvSpPr>
            <p:nvPr/>
          </p:nvSpPr>
          <p:spPr bwMode="auto">
            <a:xfrm>
              <a:off x="7356476" y="3576638"/>
              <a:ext cx="18732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7" name="Rectangle 684"/>
            <p:cNvSpPr>
              <a:spLocks noChangeArrowheads="1"/>
            </p:cNvSpPr>
            <p:nvPr/>
          </p:nvSpPr>
          <p:spPr bwMode="auto">
            <a:xfrm>
              <a:off x="7456489" y="3519488"/>
              <a:ext cx="1587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Rectangle 685"/>
            <p:cNvSpPr>
              <a:spLocks noChangeArrowheads="1"/>
            </p:cNvSpPr>
            <p:nvPr/>
          </p:nvSpPr>
          <p:spPr bwMode="auto">
            <a:xfrm>
              <a:off x="7427914" y="351948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Rectangle 686"/>
            <p:cNvSpPr>
              <a:spLocks noChangeArrowheads="1"/>
            </p:cNvSpPr>
            <p:nvPr/>
          </p:nvSpPr>
          <p:spPr bwMode="auto">
            <a:xfrm>
              <a:off x="7486651" y="3519488"/>
              <a:ext cx="8572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Rectangle 687"/>
            <p:cNvSpPr>
              <a:spLocks noChangeArrowheads="1"/>
            </p:cNvSpPr>
            <p:nvPr/>
          </p:nvSpPr>
          <p:spPr bwMode="auto">
            <a:xfrm>
              <a:off x="7558089" y="35766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1" name="Freeform 688"/>
            <p:cNvSpPr>
              <a:spLocks/>
            </p:cNvSpPr>
            <p:nvPr/>
          </p:nvSpPr>
          <p:spPr bwMode="auto">
            <a:xfrm>
              <a:off x="7543801" y="3179763"/>
              <a:ext cx="65088" cy="65088"/>
            </a:xfrm>
            <a:custGeom>
              <a:avLst/>
              <a:gdLst>
                <a:gd name="T0" fmla="*/ 41 w 41"/>
                <a:gd name="T1" fmla="*/ 41 h 41"/>
                <a:gd name="T2" fmla="*/ 0 w 41"/>
                <a:gd name="T3" fmla="*/ 41 h 41"/>
                <a:gd name="T4" fmla="*/ 0 w 41"/>
                <a:gd name="T5" fmla="*/ 0 h 41"/>
                <a:gd name="T6" fmla="*/ 9 w 41"/>
                <a:gd name="T7" fmla="*/ 0 h 41"/>
                <a:gd name="T8" fmla="*/ 9 w 41"/>
                <a:gd name="T9" fmla="*/ 32 h 41"/>
                <a:gd name="T10" fmla="*/ 41 w 41"/>
                <a:gd name="T11" fmla="*/ 32 h 41"/>
                <a:gd name="T12" fmla="*/ 41 w 41"/>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41" h="41">
                  <a:moveTo>
                    <a:pt x="41" y="41"/>
                  </a:moveTo>
                  <a:lnTo>
                    <a:pt x="0" y="41"/>
                  </a:lnTo>
                  <a:lnTo>
                    <a:pt x="0" y="0"/>
                  </a:lnTo>
                  <a:lnTo>
                    <a:pt x="9" y="0"/>
                  </a:lnTo>
                  <a:lnTo>
                    <a:pt x="9" y="32"/>
                  </a:lnTo>
                  <a:lnTo>
                    <a:pt x="41" y="32"/>
                  </a:lnTo>
                  <a:lnTo>
                    <a:pt x="4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Rectangle 689"/>
            <p:cNvSpPr>
              <a:spLocks noChangeArrowheads="1"/>
            </p:cNvSpPr>
            <p:nvPr/>
          </p:nvSpPr>
          <p:spPr bwMode="auto">
            <a:xfrm>
              <a:off x="7313614" y="3403600"/>
              <a:ext cx="1143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3" name="Rectangle 690"/>
            <p:cNvSpPr>
              <a:spLocks noChangeArrowheads="1"/>
            </p:cNvSpPr>
            <p:nvPr/>
          </p:nvSpPr>
          <p:spPr bwMode="auto">
            <a:xfrm>
              <a:off x="7313614" y="3375025"/>
              <a:ext cx="25876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4" name="Rectangle 691"/>
            <p:cNvSpPr>
              <a:spLocks noChangeArrowheads="1"/>
            </p:cNvSpPr>
            <p:nvPr/>
          </p:nvSpPr>
          <p:spPr bwMode="auto">
            <a:xfrm>
              <a:off x="7313614" y="3346450"/>
              <a:ext cx="25876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5" name="Rectangle 692"/>
            <p:cNvSpPr>
              <a:spLocks noChangeArrowheads="1"/>
            </p:cNvSpPr>
            <p:nvPr/>
          </p:nvSpPr>
          <p:spPr bwMode="auto">
            <a:xfrm>
              <a:off x="7486651" y="3275013"/>
              <a:ext cx="8572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6" name="Rectangle 693"/>
            <p:cNvSpPr>
              <a:spLocks noChangeArrowheads="1"/>
            </p:cNvSpPr>
            <p:nvPr/>
          </p:nvSpPr>
          <p:spPr bwMode="auto">
            <a:xfrm>
              <a:off x="7299326" y="3576638"/>
              <a:ext cx="142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03" name="Title 1">
            <a:extLst>
              <a:ext uri="{FF2B5EF4-FFF2-40B4-BE49-F238E27FC236}">
                <a16:creationId xmlns:a16="http://schemas.microsoft.com/office/drawing/2014/main" xmlns="" id="{C4CC0F66-F716-9E4A-A350-90E627E348D3}"/>
              </a:ext>
            </a:extLst>
          </p:cNvPr>
          <p:cNvSpPr txBox="1">
            <a:spLocks/>
          </p:cNvSpPr>
          <p:nvPr/>
        </p:nvSpPr>
        <p:spPr bwMode="auto">
          <a:xfrm>
            <a:off x="1300917" y="4375444"/>
            <a:ext cx="2117904"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Desired Outcomes</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cxnSp>
        <p:nvCxnSpPr>
          <p:cNvPr id="205" name="Straight Connector 204"/>
          <p:cNvCxnSpPr/>
          <p:nvPr/>
        </p:nvCxnSpPr>
        <p:spPr>
          <a:xfrm rot="16200000">
            <a:off x="2797362" y="3869625"/>
            <a:ext cx="4480560" cy="0"/>
          </a:xfrm>
          <a:prstGeom prst="line">
            <a:avLst/>
          </a:prstGeom>
          <a:ln w="952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168" name="Picture 167"/>
          <p:cNvPicPr>
            <a:picLocks noChangeAspect="1"/>
          </p:cNvPicPr>
          <p:nvPr/>
        </p:nvPicPr>
        <p:blipFill>
          <a:blip r:embed="rId2"/>
          <a:stretch>
            <a:fillRect/>
          </a:stretch>
        </p:blipFill>
        <p:spPr>
          <a:xfrm>
            <a:off x="10111379" y="174963"/>
            <a:ext cx="1879599" cy="586245"/>
          </a:xfrm>
          <a:prstGeom prst="rect">
            <a:avLst/>
          </a:prstGeom>
        </p:spPr>
      </p:pic>
    </p:spTree>
    <p:extLst>
      <p:ext uri="{BB962C8B-B14F-4D97-AF65-F5344CB8AC3E}">
        <p14:creationId xmlns:p14="http://schemas.microsoft.com/office/powerpoint/2010/main" val="415357699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xmlns="" id="{C4CC0F66-F716-9E4A-A350-90E627E348D3}"/>
              </a:ext>
            </a:extLst>
          </p:cNvPr>
          <p:cNvSpPr txBox="1">
            <a:spLocks/>
          </p:cNvSpPr>
          <p:nvPr/>
        </p:nvSpPr>
        <p:spPr bwMode="auto">
          <a:xfrm>
            <a:off x="274320" y="265176"/>
            <a:ext cx="9259294" cy="907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2800" b="1" i="0" u="none" strike="noStrike" kern="1200" cap="none" spc="0" normalizeH="0" baseline="0" noProof="0" dirty="0" smtClean="0">
                <a:ln>
                  <a:noFill/>
                </a:ln>
                <a:solidFill>
                  <a:srgbClr val="FFC000"/>
                </a:solidFill>
                <a:effectLst/>
                <a:uLnTx/>
                <a:uFillTx/>
                <a:latin typeface="Century Gothic" pitchFamily="34" charset="0"/>
                <a:ea typeface="ヒラギノ角ゴ Pro W3" pitchFamily="126" charset="-128"/>
              </a:rPr>
              <a:t>A Constraint is a Restriction on the Degree of Freedom in Providing a Solution </a:t>
            </a:r>
            <a:endParaRPr kumimoji="0" lang="en-CA" sz="2800" b="1" i="0" u="none" strike="noStrike" kern="1200" cap="none" spc="0" normalizeH="0" baseline="0" noProof="0" dirty="0">
              <a:ln>
                <a:noFill/>
              </a:ln>
              <a:solidFill>
                <a:srgbClr val="FFC000"/>
              </a:solidFill>
              <a:effectLst/>
              <a:uLnTx/>
              <a:uFillTx/>
              <a:latin typeface="Century Gothic" pitchFamily="34" charset="0"/>
              <a:ea typeface="ヒラギノ角ゴ Pro W3" pitchFamily="126" charset="-128"/>
            </a:endParaRPr>
          </a:p>
        </p:txBody>
      </p:sp>
      <p:sp>
        <p:nvSpPr>
          <p:cNvPr id="12" name="Title 1">
            <a:extLst>
              <a:ext uri="{FF2B5EF4-FFF2-40B4-BE49-F238E27FC236}">
                <a16:creationId xmlns:a16="http://schemas.microsoft.com/office/drawing/2014/main" xmlns="" id="{C4CC0F66-F716-9E4A-A350-90E627E348D3}"/>
              </a:ext>
            </a:extLst>
          </p:cNvPr>
          <p:cNvSpPr txBox="1">
            <a:spLocks/>
          </p:cNvSpPr>
          <p:nvPr/>
        </p:nvSpPr>
        <p:spPr bwMode="auto">
          <a:xfrm>
            <a:off x="274320" y="1144937"/>
            <a:ext cx="11237119"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assembled team takes responsibility for the work to be completed in each sprint</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57" name="Title 1">
            <a:extLst>
              <a:ext uri="{FF2B5EF4-FFF2-40B4-BE49-F238E27FC236}">
                <a16:creationId xmlns:a16="http://schemas.microsoft.com/office/drawing/2014/main" xmlns="" id="{C4CC0F66-F716-9E4A-A350-90E627E348D3}"/>
              </a:ext>
            </a:extLst>
          </p:cNvPr>
          <p:cNvSpPr txBox="1">
            <a:spLocks/>
          </p:cNvSpPr>
          <p:nvPr/>
        </p:nvSpPr>
        <p:spPr bwMode="auto">
          <a:xfrm>
            <a:off x="7539444" y="1778605"/>
            <a:ext cx="2431492"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Example Constraints</a:t>
            </a:r>
            <a:endParaRPr kumimoji="0" lang="en-CA" sz="1600" b="1"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4" name="Oval 3"/>
          <p:cNvSpPr/>
          <p:nvPr/>
        </p:nvSpPr>
        <p:spPr>
          <a:xfrm>
            <a:off x="1018624" y="1818851"/>
            <a:ext cx="2501537" cy="2338251"/>
          </a:xfrm>
          <a:prstGeom prst="ellipse">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Title 1">
            <a:extLst>
              <a:ext uri="{FF2B5EF4-FFF2-40B4-BE49-F238E27FC236}">
                <a16:creationId xmlns:a16="http://schemas.microsoft.com/office/drawing/2014/main" xmlns="" id="{C4CC0F66-F716-9E4A-A350-90E627E348D3}"/>
              </a:ext>
            </a:extLst>
          </p:cNvPr>
          <p:cNvSpPr txBox="1">
            <a:spLocks/>
          </p:cNvSpPr>
          <p:nvPr/>
        </p:nvSpPr>
        <p:spPr bwMode="auto">
          <a:xfrm>
            <a:off x="1662104" y="1865880"/>
            <a:ext cx="1338398" cy="314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600" b="1" i="0" u="none" strike="noStrike" kern="1200" cap="none" spc="0" normalizeH="0" baseline="0" noProof="0" dirty="0" smtClean="0">
                <a:ln>
                  <a:noFill/>
                </a:ln>
                <a:solidFill>
                  <a:srgbClr val="EF4051"/>
                </a:solidFill>
                <a:effectLst/>
                <a:uLnTx/>
                <a:uFillTx/>
                <a:latin typeface="Century Gothic" pitchFamily="34" charset="0"/>
                <a:ea typeface="ヒラギノ角ゴ Pro W3" pitchFamily="126" charset="-128"/>
              </a:rPr>
              <a:t>Constraints</a:t>
            </a:r>
            <a:endParaRPr kumimoji="0" lang="en-CA" sz="1600" b="1" i="0" u="none" strike="noStrike" kern="1200" cap="none" spc="0" normalizeH="0" baseline="0" noProof="0" dirty="0">
              <a:ln>
                <a:noFill/>
              </a:ln>
              <a:solidFill>
                <a:srgbClr val="EF4051"/>
              </a:solidFill>
              <a:effectLst/>
              <a:uLnTx/>
              <a:uFillTx/>
              <a:latin typeface="Century Gothic" pitchFamily="34" charset="0"/>
              <a:ea typeface="ヒラギノ角ゴ Pro W3" pitchFamily="126" charset="-128"/>
            </a:endParaRPr>
          </a:p>
        </p:txBody>
      </p:sp>
      <p:sp>
        <p:nvSpPr>
          <p:cNvPr id="32" name="Title 1">
            <a:extLst>
              <a:ext uri="{FF2B5EF4-FFF2-40B4-BE49-F238E27FC236}">
                <a16:creationId xmlns:a16="http://schemas.microsoft.com/office/drawing/2014/main" xmlns="" id="{C4CC0F66-F716-9E4A-A350-90E627E348D3}"/>
              </a:ext>
            </a:extLst>
          </p:cNvPr>
          <p:cNvSpPr txBox="1">
            <a:spLocks/>
          </p:cNvSpPr>
          <p:nvPr/>
        </p:nvSpPr>
        <p:spPr bwMode="auto">
          <a:xfrm>
            <a:off x="368866" y="4711974"/>
            <a:ext cx="4509500" cy="1220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The team should work together to put together a list of constraints that they are bound to</a:t>
            </a:r>
            <a:br>
              <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br>
            <a:endParaRPr kumimoji="0" lang="en-CA"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Constraints can include time, budget, resources, tools, and external influences</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a:p>
            <a:pPr marL="171450" marR="0" lvl="0" indent="-171450" algn="l" defTabSz="4572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CA" sz="11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endParaRPr>
          </a:p>
        </p:txBody>
      </p:sp>
      <p:cxnSp>
        <p:nvCxnSpPr>
          <p:cNvPr id="39" name="Straight Connector 38"/>
          <p:cNvCxnSpPr/>
          <p:nvPr/>
        </p:nvCxnSpPr>
        <p:spPr>
          <a:xfrm>
            <a:off x="502503" y="4339208"/>
            <a:ext cx="3657600" cy="0"/>
          </a:xfrm>
          <a:prstGeom prst="line">
            <a:avLst/>
          </a:prstGeom>
          <a:ln w="952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xmlns="" id="{A66CED24-2947-E249-BE2A-93B551526354}"/>
              </a:ext>
            </a:extLst>
          </p:cNvPr>
          <p:cNvSpPr/>
          <p:nvPr/>
        </p:nvSpPr>
        <p:spPr>
          <a:xfrm>
            <a:off x="1546266" y="2280722"/>
            <a:ext cx="626005" cy="626005"/>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7" name="Straight Connector 46">
            <a:extLst>
              <a:ext uri="{FF2B5EF4-FFF2-40B4-BE49-F238E27FC236}">
                <a16:creationId xmlns:a16="http://schemas.microsoft.com/office/drawing/2014/main" xmlns="" id="{35684107-D85E-A54A-8BD5-D23A7A6B436A}"/>
              </a:ext>
            </a:extLst>
          </p:cNvPr>
          <p:cNvCxnSpPr>
            <a:cxnSpLocks/>
          </p:cNvCxnSpPr>
          <p:nvPr/>
        </p:nvCxnSpPr>
        <p:spPr>
          <a:xfrm flipH="1" flipV="1">
            <a:off x="1702927" y="2422267"/>
            <a:ext cx="156343" cy="189893"/>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xmlns="" id="{78DF55EC-ECCD-FE49-A38F-77B8F2710B01}"/>
              </a:ext>
            </a:extLst>
          </p:cNvPr>
          <p:cNvCxnSpPr>
            <a:cxnSpLocks/>
          </p:cNvCxnSpPr>
          <p:nvPr/>
        </p:nvCxnSpPr>
        <p:spPr>
          <a:xfrm flipH="1">
            <a:off x="1850054" y="2528404"/>
            <a:ext cx="175090" cy="83751"/>
          </a:xfrm>
          <a:prstGeom prst="line">
            <a:avLst/>
          </a:pr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53" name="Oval 52">
            <a:extLst>
              <a:ext uri="{FF2B5EF4-FFF2-40B4-BE49-F238E27FC236}">
                <a16:creationId xmlns:a16="http://schemas.microsoft.com/office/drawing/2014/main" xmlns="" id="{9FEFCDEE-752B-0E44-9E6E-FEB42FA70988}"/>
              </a:ext>
            </a:extLst>
          </p:cNvPr>
          <p:cNvSpPr/>
          <p:nvPr/>
        </p:nvSpPr>
        <p:spPr>
          <a:xfrm>
            <a:off x="2369921" y="2280722"/>
            <a:ext cx="626005" cy="626005"/>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a:t>
            </a:r>
            <a:endParaRPr kumimoji="0" lang="en-US" sz="66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54" name="Oval 53">
            <a:extLst>
              <a:ext uri="{FF2B5EF4-FFF2-40B4-BE49-F238E27FC236}">
                <a16:creationId xmlns:a16="http://schemas.microsoft.com/office/drawing/2014/main" xmlns="" id="{DF662062-63CF-454E-BB71-0DF989552113}"/>
              </a:ext>
            </a:extLst>
          </p:cNvPr>
          <p:cNvSpPr/>
          <p:nvPr/>
        </p:nvSpPr>
        <p:spPr>
          <a:xfrm>
            <a:off x="1531009" y="3084371"/>
            <a:ext cx="626005" cy="626005"/>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55" name="Snip Same Side Corner Rectangle 54">
            <a:extLst>
              <a:ext uri="{FF2B5EF4-FFF2-40B4-BE49-F238E27FC236}">
                <a16:creationId xmlns:a16="http://schemas.microsoft.com/office/drawing/2014/main" xmlns="" id="{1BAFA587-A171-6440-A443-14FCA905043E}"/>
              </a:ext>
            </a:extLst>
          </p:cNvPr>
          <p:cNvSpPr/>
          <p:nvPr/>
        </p:nvSpPr>
        <p:spPr>
          <a:xfrm>
            <a:off x="1764513" y="3395185"/>
            <a:ext cx="158990" cy="158987"/>
          </a:xfrm>
          <a:prstGeom prst="snip2SameRect">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Oval 55">
            <a:extLst>
              <a:ext uri="{FF2B5EF4-FFF2-40B4-BE49-F238E27FC236}">
                <a16:creationId xmlns:a16="http://schemas.microsoft.com/office/drawing/2014/main" xmlns="" id="{722953B7-0331-C148-8C33-B65F69148B45}"/>
              </a:ext>
            </a:extLst>
          </p:cNvPr>
          <p:cNvSpPr/>
          <p:nvPr/>
        </p:nvSpPr>
        <p:spPr>
          <a:xfrm>
            <a:off x="1793811" y="3240719"/>
            <a:ext cx="96930" cy="96927"/>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Oval 57">
            <a:extLst>
              <a:ext uri="{FF2B5EF4-FFF2-40B4-BE49-F238E27FC236}">
                <a16:creationId xmlns:a16="http://schemas.microsoft.com/office/drawing/2014/main" xmlns="" id="{5085161D-A1B5-1D47-98DF-1AD80CE6E106}"/>
              </a:ext>
            </a:extLst>
          </p:cNvPr>
          <p:cNvSpPr/>
          <p:nvPr/>
        </p:nvSpPr>
        <p:spPr>
          <a:xfrm>
            <a:off x="2382012" y="3084371"/>
            <a:ext cx="626005" cy="626005"/>
          </a:xfrm>
          <a:prstGeom prst="ellipse">
            <a:avLst/>
          </a:prstGeom>
          <a:noFill/>
          <a:ln w="28575">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59" name="Freeform 215">
            <a:extLst>
              <a:ext uri="{FF2B5EF4-FFF2-40B4-BE49-F238E27FC236}">
                <a16:creationId xmlns:a16="http://schemas.microsoft.com/office/drawing/2014/main" xmlns="" id="{3E971A58-6205-E949-A9BC-4978818FC000}"/>
              </a:ext>
            </a:extLst>
          </p:cNvPr>
          <p:cNvSpPr>
            <a:spLocks noEditPoints="1"/>
          </p:cNvSpPr>
          <p:nvPr/>
        </p:nvSpPr>
        <p:spPr bwMode="auto">
          <a:xfrm>
            <a:off x="2519017" y="3221376"/>
            <a:ext cx="351991" cy="351991"/>
          </a:xfrm>
          <a:custGeom>
            <a:avLst/>
            <a:gdLst>
              <a:gd name="T0" fmla="*/ 270 w 311"/>
              <a:gd name="T1" fmla="*/ 84 h 311"/>
              <a:gd name="T2" fmla="*/ 269 w 311"/>
              <a:gd name="T3" fmla="*/ 85 h 311"/>
              <a:gd name="T4" fmla="*/ 265 w 311"/>
              <a:gd name="T5" fmla="*/ 85 h 311"/>
              <a:gd name="T6" fmla="*/ 227 w 311"/>
              <a:gd name="T7" fmla="*/ 49 h 311"/>
              <a:gd name="T8" fmla="*/ 227 w 311"/>
              <a:gd name="T9" fmla="*/ 48 h 311"/>
              <a:gd name="T10" fmla="*/ 227 w 311"/>
              <a:gd name="T11" fmla="*/ 43 h 311"/>
              <a:gd name="T12" fmla="*/ 264 w 311"/>
              <a:gd name="T13" fmla="*/ 6 h 311"/>
              <a:gd name="T14" fmla="*/ 251 w 311"/>
              <a:gd name="T15" fmla="*/ 2 h 311"/>
              <a:gd name="T16" fmla="*/ 238 w 311"/>
              <a:gd name="T17" fmla="*/ 0 h 311"/>
              <a:gd name="T18" fmla="*/ 210 w 311"/>
              <a:gd name="T19" fmla="*/ 7 h 311"/>
              <a:gd name="T20" fmla="*/ 187 w 311"/>
              <a:gd name="T21" fmla="*/ 22 h 311"/>
              <a:gd name="T22" fmla="*/ 172 w 311"/>
              <a:gd name="T23" fmla="*/ 45 h 311"/>
              <a:gd name="T24" fmla="*/ 165 w 311"/>
              <a:gd name="T25" fmla="*/ 73 h 311"/>
              <a:gd name="T26" fmla="*/ 167 w 311"/>
              <a:gd name="T27" fmla="*/ 84 h 311"/>
              <a:gd name="T28" fmla="*/ 22 w 311"/>
              <a:gd name="T29" fmla="*/ 212 h 311"/>
              <a:gd name="T30" fmla="*/ 14 w 311"/>
              <a:gd name="T31" fmla="*/ 220 h 311"/>
              <a:gd name="T32" fmla="*/ 3 w 311"/>
              <a:gd name="T33" fmla="*/ 240 h 311"/>
              <a:gd name="T34" fmla="*/ 2 w 311"/>
              <a:gd name="T35" fmla="*/ 263 h 311"/>
              <a:gd name="T36" fmla="*/ 8 w 311"/>
              <a:gd name="T37" fmla="*/ 283 h 311"/>
              <a:gd name="T38" fmla="*/ 15 w 311"/>
              <a:gd name="T39" fmla="*/ 293 h 311"/>
              <a:gd name="T40" fmla="*/ 24 w 311"/>
              <a:gd name="T41" fmla="*/ 302 h 311"/>
              <a:gd name="T42" fmla="*/ 46 w 311"/>
              <a:gd name="T43" fmla="*/ 311 h 311"/>
              <a:gd name="T44" fmla="*/ 69 w 311"/>
              <a:gd name="T45" fmla="*/ 310 h 311"/>
              <a:gd name="T46" fmla="*/ 90 w 311"/>
              <a:gd name="T47" fmla="*/ 300 h 311"/>
              <a:gd name="T48" fmla="*/ 219 w 311"/>
              <a:gd name="T49" fmla="*/ 143 h 311"/>
              <a:gd name="T50" fmla="*/ 229 w 311"/>
              <a:gd name="T51" fmla="*/ 146 h 311"/>
              <a:gd name="T52" fmla="*/ 238 w 311"/>
              <a:gd name="T53" fmla="*/ 146 h 311"/>
              <a:gd name="T54" fmla="*/ 266 w 311"/>
              <a:gd name="T55" fmla="*/ 140 h 311"/>
              <a:gd name="T56" fmla="*/ 289 w 311"/>
              <a:gd name="T57" fmla="*/ 124 h 311"/>
              <a:gd name="T58" fmla="*/ 305 w 311"/>
              <a:gd name="T59" fmla="*/ 101 h 311"/>
              <a:gd name="T60" fmla="*/ 311 w 311"/>
              <a:gd name="T61" fmla="*/ 73 h 311"/>
              <a:gd name="T62" fmla="*/ 309 w 311"/>
              <a:gd name="T63" fmla="*/ 61 h 311"/>
              <a:gd name="T64" fmla="*/ 307 w 311"/>
              <a:gd name="T65" fmla="*/ 49 h 311"/>
              <a:gd name="T66" fmla="*/ 62 w 311"/>
              <a:gd name="T67" fmla="*/ 265 h 311"/>
              <a:gd name="T68" fmla="*/ 51 w 311"/>
              <a:gd name="T69" fmla="*/ 260 h 311"/>
              <a:gd name="T70" fmla="*/ 47 w 311"/>
              <a:gd name="T71" fmla="*/ 249 h 311"/>
              <a:gd name="T72" fmla="*/ 49 w 311"/>
              <a:gd name="T73" fmla="*/ 244 h 311"/>
              <a:gd name="T74" fmla="*/ 57 w 311"/>
              <a:gd name="T75" fmla="*/ 236 h 311"/>
              <a:gd name="T76" fmla="*/ 62 w 311"/>
              <a:gd name="T77" fmla="*/ 234 h 311"/>
              <a:gd name="T78" fmla="*/ 74 w 311"/>
              <a:gd name="T79" fmla="*/ 238 h 311"/>
              <a:gd name="T80" fmla="*/ 78 w 311"/>
              <a:gd name="T81" fmla="*/ 249 h 311"/>
              <a:gd name="T82" fmla="*/ 77 w 311"/>
              <a:gd name="T83" fmla="*/ 256 h 311"/>
              <a:gd name="T84" fmla="*/ 69 w 311"/>
              <a:gd name="T85" fmla="*/ 264 h 311"/>
              <a:gd name="T86" fmla="*/ 62 w 311"/>
              <a:gd name="T87" fmla="*/ 26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1" h="311">
                <a:moveTo>
                  <a:pt x="307" y="49"/>
                </a:moveTo>
                <a:lnTo>
                  <a:pt x="270" y="84"/>
                </a:lnTo>
                <a:lnTo>
                  <a:pt x="270" y="84"/>
                </a:lnTo>
                <a:lnTo>
                  <a:pt x="269" y="85"/>
                </a:lnTo>
                <a:lnTo>
                  <a:pt x="268" y="85"/>
                </a:lnTo>
                <a:lnTo>
                  <a:pt x="265" y="85"/>
                </a:lnTo>
                <a:lnTo>
                  <a:pt x="264" y="84"/>
                </a:lnTo>
                <a:lnTo>
                  <a:pt x="227" y="49"/>
                </a:lnTo>
                <a:lnTo>
                  <a:pt x="227" y="49"/>
                </a:lnTo>
                <a:lnTo>
                  <a:pt x="227" y="48"/>
                </a:lnTo>
                <a:lnTo>
                  <a:pt x="226" y="45"/>
                </a:lnTo>
                <a:lnTo>
                  <a:pt x="227" y="43"/>
                </a:lnTo>
                <a:lnTo>
                  <a:pt x="227" y="41"/>
                </a:lnTo>
                <a:lnTo>
                  <a:pt x="264" y="6"/>
                </a:lnTo>
                <a:lnTo>
                  <a:pt x="264" y="6"/>
                </a:lnTo>
                <a:lnTo>
                  <a:pt x="251" y="2"/>
                </a:lnTo>
                <a:lnTo>
                  <a:pt x="238" y="0"/>
                </a:lnTo>
                <a:lnTo>
                  <a:pt x="238" y="0"/>
                </a:lnTo>
                <a:lnTo>
                  <a:pt x="225" y="3"/>
                </a:lnTo>
                <a:lnTo>
                  <a:pt x="210" y="7"/>
                </a:lnTo>
                <a:lnTo>
                  <a:pt x="198" y="14"/>
                </a:lnTo>
                <a:lnTo>
                  <a:pt x="187" y="22"/>
                </a:lnTo>
                <a:lnTo>
                  <a:pt x="179" y="33"/>
                </a:lnTo>
                <a:lnTo>
                  <a:pt x="172" y="45"/>
                </a:lnTo>
                <a:lnTo>
                  <a:pt x="168" y="58"/>
                </a:lnTo>
                <a:lnTo>
                  <a:pt x="165" y="73"/>
                </a:lnTo>
                <a:lnTo>
                  <a:pt x="165" y="73"/>
                </a:lnTo>
                <a:lnTo>
                  <a:pt x="167" y="84"/>
                </a:lnTo>
                <a:lnTo>
                  <a:pt x="170" y="93"/>
                </a:lnTo>
                <a:lnTo>
                  <a:pt x="22" y="212"/>
                </a:lnTo>
                <a:lnTo>
                  <a:pt x="22" y="212"/>
                </a:lnTo>
                <a:lnTo>
                  <a:pt x="14" y="220"/>
                </a:lnTo>
                <a:lnTo>
                  <a:pt x="7" y="229"/>
                </a:lnTo>
                <a:lnTo>
                  <a:pt x="3" y="240"/>
                </a:lnTo>
                <a:lnTo>
                  <a:pt x="0" y="250"/>
                </a:lnTo>
                <a:lnTo>
                  <a:pt x="2" y="263"/>
                </a:lnTo>
                <a:lnTo>
                  <a:pt x="3" y="273"/>
                </a:lnTo>
                <a:lnTo>
                  <a:pt x="8" y="283"/>
                </a:lnTo>
                <a:lnTo>
                  <a:pt x="15" y="293"/>
                </a:lnTo>
                <a:lnTo>
                  <a:pt x="15" y="293"/>
                </a:lnTo>
                <a:lnTo>
                  <a:pt x="15" y="293"/>
                </a:lnTo>
                <a:lnTo>
                  <a:pt x="24" y="302"/>
                </a:lnTo>
                <a:lnTo>
                  <a:pt x="34" y="307"/>
                </a:lnTo>
                <a:lnTo>
                  <a:pt x="46" y="311"/>
                </a:lnTo>
                <a:lnTo>
                  <a:pt x="57" y="311"/>
                </a:lnTo>
                <a:lnTo>
                  <a:pt x="69" y="310"/>
                </a:lnTo>
                <a:lnTo>
                  <a:pt x="79" y="307"/>
                </a:lnTo>
                <a:lnTo>
                  <a:pt x="90" y="300"/>
                </a:lnTo>
                <a:lnTo>
                  <a:pt x="100" y="291"/>
                </a:lnTo>
                <a:lnTo>
                  <a:pt x="219" y="143"/>
                </a:lnTo>
                <a:lnTo>
                  <a:pt x="219" y="143"/>
                </a:lnTo>
                <a:lnTo>
                  <a:pt x="229" y="146"/>
                </a:lnTo>
                <a:lnTo>
                  <a:pt x="238" y="146"/>
                </a:lnTo>
                <a:lnTo>
                  <a:pt x="238" y="146"/>
                </a:lnTo>
                <a:lnTo>
                  <a:pt x="253" y="144"/>
                </a:lnTo>
                <a:lnTo>
                  <a:pt x="266" y="140"/>
                </a:lnTo>
                <a:lnTo>
                  <a:pt x="280" y="134"/>
                </a:lnTo>
                <a:lnTo>
                  <a:pt x="289" y="124"/>
                </a:lnTo>
                <a:lnTo>
                  <a:pt x="299" y="115"/>
                </a:lnTo>
                <a:lnTo>
                  <a:pt x="305" y="101"/>
                </a:lnTo>
                <a:lnTo>
                  <a:pt x="309" y="88"/>
                </a:lnTo>
                <a:lnTo>
                  <a:pt x="311" y="73"/>
                </a:lnTo>
                <a:lnTo>
                  <a:pt x="311" y="73"/>
                </a:lnTo>
                <a:lnTo>
                  <a:pt x="309" y="61"/>
                </a:lnTo>
                <a:lnTo>
                  <a:pt x="307" y="49"/>
                </a:lnTo>
                <a:lnTo>
                  <a:pt x="307" y="49"/>
                </a:lnTo>
                <a:close/>
                <a:moveTo>
                  <a:pt x="62" y="265"/>
                </a:moveTo>
                <a:lnTo>
                  <a:pt x="62" y="265"/>
                </a:lnTo>
                <a:lnTo>
                  <a:pt x="57" y="264"/>
                </a:lnTo>
                <a:lnTo>
                  <a:pt x="51" y="260"/>
                </a:lnTo>
                <a:lnTo>
                  <a:pt x="49" y="256"/>
                </a:lnTo>
                <a:lnTo>
                  <a:pt x="47" y="249"/>
                </a:lnTo>
                <a:lnTo>
                  <a:pt x="47" y="249"/>
                </a:lnTo>
                <a:lnTo>
                  <a:pt x="49" y="244"/>
                </a:lnTo>
                <a:lnTo>
                  <a:pt x="51" y="238"/>
                </a:lnTo>
                <a:lnTo>
                  <a:pt x="57" y="236"/>
                </a:lnTo>
                <a:lnTo>
                  <a:pt x="62" y="234"/>
                </a:lnTo>
                <a:lnTo>
                  <a:pt x="62" y="234"/>
                </a:lnTo>
                <a:lnTo>
                  <a:pt x="69" y="236"/>
                </a:lnTo>
                <a:lnTo>
                  <a:pt x="74" y="238"/>
                </a:lnTo>
                <a:lnTo>
                  <a:pt x="77" y="244"/>
                </a:lnTo>
                <a:lnTo>
                  <a:pt x="78" y="249"/>
                </a:lnTo>
                <a:lnTo>
                  <a:pt x="78" y="249"/>
                </a:lnTo>
                <a:lnTo>
                  <a:pt x="77" y="256"/>
                </a:lnTo>
                <a:lnTo>
                  <a:pt x="74" y="260"/>
                </a:lnTo>
                <a:lnTo>
                  <a:pt x="69" y="264"/>
                </a:lnTo>
                <a:lnTo>
                  <a:pt x="62" y="265"/>
                </a:lnTo>
                <a:lnTo>
                  <a:pt x="62" y="265"/>
                </a:lnTo>
                <a:close/>
              </a:path>
            </a:pathLst>
          </a:custGeom>
          <a:noFill/>
          <a:ln w="28575">
            <a:solidFill>
              <a:schemeClr val="tx1">
                <a:lumMod val="50000"/>
                <a:lumOff val="50000"/>
              </a:schemeClr>
            </a:solid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60" name="Straight Connector 59"/>
          <p:cNvCxnSpPr/>
          <p:nvPr/>
        </p:nvCxnSpPr>
        <p:spPr>
          <a:xfrm rot="16200000">
            <a:off x="2821216" y="3877576"/>
            <a:ext cx="4480560" cy="0"/>
          </a:xfrm>
          <a:prstGeom prst="line">
            <a:avLst/>
          </a:prstGeom>
          <a:ln w="952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5962890" y="2245043"/>
            <a:ext cx="403225" cy="461963"/>
            <a:chOff x="1528764" y="3949700"/>
            <a:chExt cx="403225" cy="461963"/>
          </a:xfrm>
        </p:grpSpPr>
        <p:sp>
          <p:nvSpPr>
            <p:cNvPr id="40" name="Rectangle 309"/>
            <p:cNvSpPr>
              <a:spLocks noChangeArrowheads="1"/>
            </p:cNvSpPr>
            <p:nvPr/>
          </p:nvSpPr>
          <p:spPr bwMode="auto">
            <a:xfrm>
              <a:off x="1628776" y="41227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Rectangle 310"/>
            <p:cNvSpPr>
              <a:spLocks noChangeArrowheads="1"/>
            </p:cNvSpPr>
            <p:nvPr/>
          </p:nvSpPr>
          <p:spPr bwMode="auto">
            <a:xfrm>
              <a:off x="1600201" y="41227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311"/>
            <p:cNvSpPr>
              <a:spLocks/>
            </p:cNvSpPr>
            <p:nvPr/>
          </p:nvSpPr>
          <p:spPr bwMode="auto">
            <a:xfrm>
              <a:off x="1528764" y="4008438"/>
              <a:ext cx="142875" cy="158750"/>
            </a:xfrm>
            <a:custGeom>
              <a:avLst/>
              <a:gdLst>
                <a:gd name="T0" fmla="*/ 72 w 80"/>
                <a:gd name="T1" fmla="*/ 88 h 88"/>
                <a:gd name="T2" fmla="*/ 16 w 80"/>
                <a:gd name="T3" fmla="*/ 88 h 88"/>
                <a:gd name="T4" fmla="*/ 16 w 80"/>
                <a:gd name="T5" fmla="*/ 80 h 88"/>
                <a:gd name="T6" fmla="*/ 72 w 80"/>
                <a:gd name="T7" fmla="*/ 80 h 88"/>
                <a:gd name="T8" fmla="*/ 72 w 80"/>
                <a:gd name="T9" fmla="*/ 8 h 88"/>
                <a:gd name="T10" fmla="*/ 0 w 80"/>
                <a:gd name="T11" fmla="*/ 8 h 88"/>
                <a:gd name="T12" fmla="*/ 0 w 80"/>
                <a:gd name="T13" fmla="*/ 0 h 88"/>
                <a:gd name="T14" fmla="*/ 72 w 80"/>
                <a:gd name="T15" fmla="*/ 0 h 88"/>
                <a:gd name="T16" fmla="*/ 80 w 80"/>
                <a:gd name="T17" fmla="*/ 8 h 88"/>
                <a:gd name="T18" fmla="*/ 80 w 80"/>
                <a:gd name="T19" fmla="*/ 80 h 88"/>
                <a:gd name="T20" fmla="*/ 72 w 80"/>
                <a:gd name="T2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88">
                  <a:moveTo>
                    <a:pt x="72" y="88"/>
                  </a:moveTo>
                  <a:cubicBezTo>
                    <a:pt x="16" y="88"/>
                    <a:pt x="16" y="88"/>
                    <a:pt x="16" y="88"/>
                  </a:cubicBezTo>
                  <a:cubicBezTo>
                    <a:pt x="16" y="80"/>
                    <a:pt x="16" y="80"/>
                    <a:pt x="16" y="80"/>
                  </a:cubicBezTo>
                  <a:cubicBezTo>
                    <a:pt x="72" y="80"/>
                    <a:pt x="72" y="80"/>
                    <a:pt x="72" y="80"/>
                  </a:cubicBezTo>
                  <a:cubicBezTo>
                    <a:pt x="72" y="8"/>
                    <a:pt x="72" y="8"/>
                    <a:pt x="72" y="8"/>
                  </a:cubicBezTo>
                  <a:cubicBezTo>
                    <a:pt x="0" y="8"/>
                    <a:pt x="0" y="8"/>
                    <a:pt x="0" y="8"/>
                  </a:cubicBezTo>
                  <a:cubicBezTo>
                    <a:pt x="0" y="0"/>
                    <a:pt x="0" y="0"/>
                    <a:pt x="0" y="0"/>
                  </a:cubicBezTo>
                  <a:cubicBezTo>
                    <a:pt x="72" y="0"/>
                    <a:pt x="72" y="0"/>
                    <a:pt x="72" y="0"/>
                  </a:cubicBezTo>
                  <a:cubicBezTo>
                    <a:pt x="76" y="0"/>
                    <a:pt x="80" y="4"/>
                    <a:pt x="80" y="8"/>
                  </a:cubicBezTo>
                  <a:cubicBezTo>
                    <a:pt x="80" y="80"/>
                    <a:pt x="80" y="80"/>
                    <a:pt x="80" y="80"/>
                  </a:cubicBezTo>
                  <a:cubicBezTo>
                    <a:pt x="80" y="84"/>
                    <a:pt x="76" y="88"/>
                    <a:pt x="72" y="8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312"/>
            <p:cNvSpPr>
              <a:spLocks/>
            </p:cNvSpPr>
            <p:nvPr/>
          </p:nvSpPr>
          <p:spPr bwMode="auto">
            <a:xfrm>
              <a:off x="1758951" y="4008438"/>
              <a:ext cx="114300" cy="50800"/>
            </a:xfrm>
            <a:custGeom>
              <a:avLst/>
              <a:gdLst>
                <a:gd name="T0" fmla="*/ 52 w 64"/>
                <a:gd name="T1" fmla="*/ 28 h 28"/>
                <a:gd name="T2" fmla="*/ 52 w 64"/>
                <a:gd name="T3" fmla="*/ 20 h 28"/>
                <a:gd name="T4" fmla="*/ 56 w 64"/>
                <a:gd name="T5" fmla="*/ 16 h 28"/>
                <a:gd name="T6" fmla="*/ 56 w 64"/>
                <a:gd name="T7" fmla="*/ 12 h 28"/>
                <a:gd name="T8" fmla="*/ 52 w 64"/>
                <a:gd name="T9" fmla="*/ 8 h 28"/>
                <a:gd name="T10" fmla="*/ 0 w 64"/>
                <a:gd name="T11" fmla="*/ 8 h 28"/>
                <a:gd name="T12" fmla="*/ 0 w 64"/>
                <a:gd name="T13" fmla="*/ 0 h 28"/>
                <a:gd name="T14" fmla="*/ 52 w 64"/>
                <a:gd name="T15" fmla="*/ 0 h 28"/>
                <a:gd name="T16" fmla="*/ 64 w 64"/>
                <a:gd name="T17" fmla="*/ 12 h 28"/>
                <a:gd name="T18" fmla="*/ 64 w 64"/>
                <a:gd name="T19" fmla="*/ 16 h 28"/>
                <a:gd name="T20" fmla="*/ 52 w 64"/>
                <a:gd name="T2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28">
                  <a:moveTo>
                    <a:pt x="52" y="28"/>
                  </a:moveTo>
                  <a:cubicBezTo>
                    <a:pt x="52" y="20"/>
                    <a:pt x="52" y="20"/>
                    <a:pt x="52" y="20"/>
                  </a:cubicBezTo>
                  <a:cubicBezTo>
                    <a:pt x="54" y="20"/>
                    <a:pt x="56" y="18"/>
                    <a:pt x="56" y="16"/>
                  </a:cubicBezTo>
                  <a:cubicBezTo>
                    <a:pt x="56" y="12"/>
                    <a:pt x="56" y="12"/>
                    <a:pt x="56" y="12"/>
                  </a:cubicBezTo>
                  <a:cubicBezTo>
                    <a:pt x="56" y="10"/>
                    <a:pt x="54" y="8"/>
                    <a:pt x="52" y="8"/>
                  </a:cubicBezTo>
                  <a:cubicBezTo>
                    <a:pt x="0" y="8"/>
                    <a:pt x="0" y="8"/>
                    <a:pt x="0" y="8"/>
                  </a:cubicBezTo>
                  <a:cubicBezTo>
                    <a:pt x="0" y="0"/>
                    <a:pt x="0" y="0"/>
                    <a:pt x="0" y="0"/>
                  </a:cubicBezTo>
                  <a:cubicBezTo>
                    <a:pt x="52" y="0"/>
                    <a:pt x="52" y="0"/>
                    <a:pt x="52" y="0"/>
                  </a:cubicBezTo>
                  <a:cubicBezTo>
                    <a:pt x="58" y="0"/>
                    <a:pt x="64" y="5"/>
                    <a:pt x="64" y="12"/>
                  </a:cubicBezTo>
                  <a:cubicBezTo>
                    <a:pt x="64" y="16"/>
                    <a:pt x="64" y="16"/>
                    <a:pt x="64" y="16"/>
                  </a:cubicBezTo>
                  <a:cubicBezTo>
                    <a:pt x="64" y="23"/>
                    <a:pt x="58" y="28"/>
                    <a:pt x="52"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313"/>
            <p:cNvSpPr>
              <a:spLocks/>
            </p:cNvSpPr>
            <p:nvPr/>
          </p:nvSpPr>
          <p:spPr bwMode="auto">
            <a:xfrm>
              <a:off x="1838326" y="4043363"/>
              <a:ext cx="42863" cy="50800"/>
            </a:xfrm>
            <a:custGeom>
              <a:avLst/>
              <a:gdLst>
                <a:gd name="T0" fmla="*/ 12 w 24"/>
                <a:gd name="T1" fmla="*/ 28 h 28"/>
                <a:gd name="T2" fmla="*/ 0 w 24"/>
                <a:gd name="T3" fmla="*/ 28 h 28"/>
                <a:gd name="T4" fmla="*/ 0 w 24"/>
                <a:gd name="T5" fmla="*/ 20 h 28"/>
                <a:gd name="T6" fmla="*/ 12 w 24"/>
                <a:gd name="T7" fmla="*/ 20 h 28"/>
                <a:gd name="T8" fmla="*/ 16 w 24"/>
                <a:gd name="T9" fmla="*/ 16 h 28"/>
                <a:gd name="T10" fmla="*/ 16 w 24"/>
                <a:gd name="T11" fmla="*/ 12 h 28"/>
                <a:gd name="T12" fmla="*/ 12 w 24"/>
                <a:gd name="T13" fmla="*/ 8 h 28"/>
                <a:gd name="T14" fmla="*/ 0 w 24"/>
                <a:gd name="T15" fmla="*/ 8 h 28"/>
                <a:gd name="T16" fmla="*/ 0 w 24"/>
                <a:gd name="T17" fmla="*/ 0 h 28"/>
                <a:gd name="T18" fmla="*/ 12 w 24"/>
                <a:gd name="T19" fmla="*/ 0 h 28"/>
                <a:gd name="T20" fmla="*/ 24 w 24"/>
                <a:gd name="T21" fmla="*/ 12 h 28"/>
                <a:gd name="T22" fmla="*/ 24 w 24"/>
                <a:gd name="T23" fmla="*/ 16 h 28"/>
                <a:gd name="T24" fmla="*/ 12 w 24"/>
                <a:gd name="T25"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28">
                  <a:moveTo>
                    <a:pt x="12" y="28"/>
                  </a:moveTo>
                  <a:cubicBezTo>
                    <a:pt x="0" y="28"/>
                    <a:pt x="0" y="28"/>
                    <a:pt x="0" y="28"/>
                  </a:cubicBezTo>
                  <a:cubicBezTo>
                    <a:pt x="0" y="20"/>
                    <a:pt x="0" y="20"/>
                    <a:pt x="0" y="20"/>
                  </a:cubicBezTo>
                  <a:cubicBezTo>
                    <a:pt x="12" y="20"/>
                    <a:pt x="12" y="20"/>
                    <a:pt x="12" y="20"/>
                  </a:cubicBezTo>
                  <a:cubicBezTo>
                    <a:pt x="14" y="20"/>
                    <a:pt x="16" y="18"/>
                    <a:pt x="16" y="16"/>
                  </a:cubicBezTo>
                  <a:cubicBezTo>
                    <a:pt x="16" y="12"/>
                    <a:pt x="16" y="12"/>
                    <a:pt x="16" y="12"/>
                  </a:cubicBezTo>
                  <a:cubicBezTo>
                    <a:pt x="16" y="10"/>
                    <a:pt x="14" y="8"/>
                    <a:pt x="12" y="8"/>
                  </a:cubicBezTo>
                  <a:cubicBezTo>
                    <a:pt x="0" y="8"/>
                    <a:pt x="0" y="8"/>
                    <a:pt x="0" y="8"/>
                  </a:cubicBezTo>
                  <a:cubicBezTo>
                    <a:pt x="0" y="0"/>
                    <a:pt x="0" y="0"/>
                    <a:pt x="0" y="0"/>
                  </a:cubicBezTo>
                  <a:cubicBezTo>
                    <a:pt x="12" y="0"/>
                    <a:pt x="12" y="0"/>
                    <a:pt x="12" y="0"/>
                  </a:cubicBezTo>
                  <a:cubicBezTo>
                    <a:pt x="18" y="0"/>
                    <a:pt x="24" y="5"/>
                    <a:pt x="24" y="12"/>
                  </a:cubicBezTo>
                  <a:cubicBezTo>
                    <a:pt x="24" y="16"/>
                    <a:pt x="24" y="16"/>
                    <a:pt x="24" y="16"/>
                  </a:cubicBezTo>
                  <a:cubicBezTo>
                    <a:pt x="24" y="23"/>
                    <a:pt x="18" y="28"/>
                    <a:pt x="12"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314"/>
            <p:cNvSpPr>
              <a:spLocks/>
            </p:cNvSpPr>
            <p:nvPr/>
          </p:nvSpPr>
          <p:spPr bwMode="auto">
            <a:xfrm>
              <a:off x="1830389" y="4079875"/>
              <a:ext cx="42863" cy="50800"/>
            </a:xfrm>
            <a:custGeom>
              <a:avLst/>
              <a:gdLst>
                <a:gd name="T0" fmla="*/ 12 w 24"/>
                <a:gd name="T1" fmla="*/ 28 h 28"/>
                <a:gd name="T2" fmla="*/ 0 w 24"/>
                <a:gd name="T3" fmla="*/ 28 h 28"/>
                <a:gd name="T4" fmla="*/ 0 w 24"/>
                <a:gd name="T5" fmla="*/ 20 h 28"/>
                <a:gd name="T6" fmla="*/ 12 w 24"/>
                <a:gd name="T7" fmla="*/ 20 h 28"/>
                <a:gd name="T8" fmla="*/ 16 w 24"/>
                <a:gd name="T9" fmla="*/ 16 h 28"/>
                <a:gd name="T10" fmla="*/ 16 w 24"/>
                <a:gd name="T11" fmla="*/ 12 h 28"/>
                <a:gd name="T12" fmla="*/ 12 w 24"/>
                <a:gd name="T13" fmla="*/ 8 h 28"/>
                <a:gd name="T14" fmla="*/ 12 w 24"/>
                <a:gd name="T15" fmla="*/ 0 h 28"/>
                <a:gd name="T16" fmla="*/ 24 w 24"/>
                <a:gd name="T17" fmla="*/ 12 h 28"/>
                <a:gd name="T18" fmla="*/ 24 w 24"/>
                <a:gd name="T19" fmla="*/ 16 h 28"/>
                <a:gd name="T20" fmla="*/ 12 w 24"/>
                <a:gd name="T2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8">
                  <a:moveTo>
                    <a:pt x="12" y="28"/>
                  </a:moveTo>
                  <a:cubicBezTo>
                    <a:pt x="0" y="28"/>
                    <a:pt x="0" y="28"/>
                    <a:pt x="0" y="28"/>
                  </a:cubicBezTo>
                  <a:cubicBezTo>
                    <a:pt x="0" y="20"/>
                    <a:pt x="0" y="20"/>
                    <a:pt x="0" y="20"/>
                  </a:cubicBezTo>
                  <a:cubicBezTo>
                    <a:pt x="12" y="20"/>
                    <a:pt x="12" y="20"/>
                    <a:pt x="12" y="20"/>
                  </a:cubicBezTo>
                  <a:cubicBezTo>
                    <a:pt x="14" y="20"/>
                    <a:pt x="16" y="18"/>
                    <a:pt x="16" y="16"/>
                  </a:cubicBezTo>
                  <a:cubicBezTo>
                    <a:pt x="16" y="12"/>
                    <a:pt x="16" y="12"/>
                    <a:pt x="16" y="12"/>
                  </a:cubicBezTo>
                  <a:cubicBezTo>
                    <a:pt x="16" y="10"/>
                    <a:pt x="14" y="8"/>
                    <a:pt x="12" y="8"/>
                  </a:cubicBezTo>
                  <a:cubicBezTo>
                    <a:pt x="12" y="0"/>
                    <a:pt x="12" y="0"/>
                    <a:pt x="12" y="0"/>
                  </a:cubicBezTo>
                  <a:cubicBezTo>
                    <a:pt x="18" y="0"/>
                    <a:pt x="24" y="5"/>
                    <a:pt x="24" y="12"/>
                  </a:cubicBezTo>
                  <a:cubicBezTo>
                    <a:pt x="24" y="16"/>
                    <a:pt x="24" y="16"/>
                    <a:pt x="24" y="16"/>
                  </a:cubicBezTo>
                  <a:cubicBezTo>
                    <a:pt x="24" y="23"/>
                    <a:pt x="18" y="28"/>
                    <a:pt x="12"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315"/>
            <p:cNvSpPr>
              <a:spLocks/>
            </p:cNvSpPr>
            <p:nvPr/>
          </p:nvSpPr>
          <p:spPr bwMode="auto">
            <a:xfrm>
              <a:off x="1665289" y="4116388"/>
              <a:ext cx="201613" cy="50800"/>
            </a:xfrm>
            <a:custGeom>
              <a:avLst/>
              <a:gdLst>
                <a:gd name="T0" fmla="*/ 100 w 112"/>
                <a:gd name="T1" fmla="*/ 28 h 28"/>
                <a:gd name="T2" fmla="*/ 52 w 112"/>
                <a:gd name="T3" fmla="*/ 28 h 28"/>
                <a:gd name="T4" fmla="*/ 51 w 112"/>
                <a:gd name="T5" fmla="*/ 28 h 28"/>
                <a:gd name="T6" fmla="*/ 19 w 112"/>
                <a:gd name="T7" fmla="*/ 20 h 28"/>
                <a:gd name="T8" fmla="*/ 0 w 112"/>
                <a:gd name="T9" fmla="*/ 20 h 28"/>
                <a:gd name="T10" fmla="*/ 0 w 112"/>
                <a:gd name="T11" fmla="*/ 12 h 28"/>
                <a:gd name="T12" fmla="*/ 20 w 112"/>
                <a:gd name="T13" fmla="*/ 12 h 28"/>
                <a:gd name="T14" fmla="*/ 21 w 112"/>
                <a:gd name="T15" fmla="*/ 12 h 28"/>
                <a:gd name="T16" fmla="*/ 52 w 112"/>
                <a:gd name="T17" fmla="*/ 20 h 28"/>
                <a:gd name="T18" fmla="*/ 100 w 112"/>
                <a:gd name="T19" fmla="*/ 20 h 28"/>
                <a:gd name="T20" fmla="*/ 104 w 112"/>
                <a:gd name="T21" fmla="*/ 16 h 28"/>
                <a:gd name="T22" fmla="*/ 104 w 112"/>
                <a:gd name="T23" fmla="*/ 12 h 28"/>
                <a:gd name="T24" fmla="*/ 100 w 112"/>
                <a:gd name="T25" fmla="*/ 8 h 28"/>
                <a:gd name="T26" fmla="*/ 100 w 112"/>
                <a:gd name="T27" fmla="*/ 0 h 28"/>
                <a:gd name="T28" fmla="*/ 112 w 112"/>
                <a:gd name="T29" fmla="*/ 12 h 28"/>
                <a:gd name="T30" fmla="*/ 112 w 112"/>
                <a:gd name="T31" fmla="*/ 16 h 28"/>
                <a:gd name="T32" fmla="*/ 100 w 112"/>
                <a:gd name="T3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28">
                  <a:moveTo>
                    <a:pt x="100" y="28"/>
                  </a:moveTo>
                  <a:cubicBezTo>
                    <a:pt x="52" y="28"/>
                    <a:pt x="52" y="28"/>
                    <a:pt x="52" y="28"/>
                  </a:cubicBezTo>
                  <a:cubicBezTo>
                    <a:pt x="51" y="28"/>
                    <a:pt x="51" y="28"/>
                    <a:pt x="51" y="28"/>
                  </a:cubicBezTo>
                  <a:cubicBezTo>
                    <a:pt x="19" y="20"/>
                    <a:pt x="19" y="20"/>
                    <a:pt x="19" y="20"/>
                  </a:cubicBezTo>
                  <a:cubicBezTo>
                    <a:pt x="0" y="20"/>
                    <a:pt x="0" y="20"/>
                    <a:pt x="0" y="20"/>
                  </a:cubicBezTo>
                  <a:cubicBezTo>
                    <a:pt x="0" y="12"/>
                    <a:pt x="0" y="12"/>
                    <a:pt x="0" y="12"/>
                  </a:cubicBezTo>
                  <a:cubicBezTo>
                    <a:pt x="20" y="12"/>
                    <a:pt x="20" y="12"/>
                    <a:pt x="20" y="12"/>
                  </a:cubicBezTo>
                  <a:cubicBezTo>
                    <a:pt x="20" y="12"/>
                    <a:pt x="20" y="12"/>
                    <a:pt x="21" y="12"/>
                  </a:cubicBezTo>
                  <a:cubicBezTo>
                    <a:pt x="52" y="20"/>
                    <a:pt x="52" y="20"/>
                    <a:pt x="52" y="20"/>
                  </a:cubicBezTo>
                  <a:cubicBezTo>
                    <a:pt x="100" y="20"/>
                    <a:pt x="100" y="20"/>
                    <a:pt x="100" y="20"/>
                  </a:cubicBezTo>
                  <a:cubicBezTo>
                    <a:pt x="102" y="20"/>
                    <a:pt x="104" y="18"/>
                    <a:pt x="104" y="16"/>
                  </a:cubicBezTo>
                  <a:cubicBezTo>
                    <a:pt x="104" y="12"/>
                    <a:pt x="104" y="12"/>
                    <a:pt x="104" y="12"/>
                  </a:cubicBezTo>
                  <a:cubicBezTo>
                    <a:pt x="104" y="10"/>
                    <a:pt x="102" y="8"/>
                    <a:pt x="100" y="8"/>
                  </a:cubicBezTo>
                  <a:cubicBezTo>
                    <a:pt x="100" y="0"/>
                    <a:pt x="100" y="0"/>
                    <a:pt x="100" y="0"/>
                  </a:cubicBezTo>
                  <a:cubicBezTo>
                    <a:pt x="106" y="0"/>
                    <a:pt x="112" y="5"/>
                    <a:pt x="112" y="12"/>
                  </a:cubicBezTo>
                  <a:cubicBezTo>
                    <a:pt x="112" y="16"/>
                    <a:pt x="112" y="16"/>
                    <a:pt x="112" y="16"/>
                  </a:cubicBezTo>
                  <a:cubicBezTo>
                    <a:pt x="112" y="23"/>
                    <a:pt x="106" y="28"/>
                    <a:pt x="100" y="2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316"/>
            <p:cNvSpPr>
              <a:spLocks/>
            </p:cNvSpPr>
            <p:nvPr/>
          </p:nvSpPr>
          <p:spPr bwMode="auto">
            <a:xfrm>
              <a:off x="1665289" y="3971925"/>
              <a:ext cx="103188" cy="65088"/>
            </a:xfrm>
            <a:custGeom>
              <a:avLst/>
              <a:gdLst>
                <a:gd name="T0" fmla="*/ 12 w 57"/>
                <a:gd name="T1" fmla="*/ 36 h 36"/>
                <a:gd name="T2" fmla="*/ 0 w 57"/>
                <a:gd name="T3" fmla="*/ 36 h 36"/>
                <a:gd name="T4" fmla="*/ 0 w 57"/>
                <a:gd name="T5" fmla="*/ 28 h 36"/>
                <a:gd name="T6" fmla="*/ 10 w 57"/>
                <a:gd name="T7" fmla="*/ 28 h 36"/>
                <a:gd name="T8" fmla="*/ 33 w 57"/>
                <a:gd name="T9" fmla="*/ 5 h 36"/>
                <a:gd name="T10" fmla="*/ 35 w 57"/>
                <a:gd name="T11" fmla="*/ 4 h 36"/>
                <a:gd name="T12" fmla="*/ 55 w 57"/>
                <a:gd name="T13" fmla="*/ 0 h 36"/>
                <a:gd name="T14" fmla="*/ 57 w 57"/>
                <a:gd name="T15" fmla="*/ 8 h 36"/>
                <a:gd name="T16" fmla="*/ 38 w 57"/>
                <a:gd name="T17" fmla="*/ 12 h 36"/>
                <a:gd name="T18" fmla="*/ 15 w 57"/>
                <a:gd name="T19" fmla="*/ 35 h 36"/>
                <a:gd name="T20" fmla="*/ 12 w 57"/>
                <a:gd name="T21"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36">
                  <a:moveTo>
                    <a:pt x="12" y="36"/>
                  </a:moveTo>
                  <a:cubicBezTo>
                    <a:pt x="0" y="36"/>
                    <a:pt x="0" y="36"/>
                    <a:pt x="0" y="36"/>
                  </a:cubicBezTo>
                  <a:cubicBezTo>
                    <a:pt x="0" y="28"/>
                    <a:pt x="0" y="28"/>
                    <a:pt x="0" y="28"/>
                  </a:cubicBezTo>
                  <a:cubicBezTo>
                    <a:pt x="10" y="28"/>
                    <a:pt x="10" y="28"/>
                    <a:pt x="10" y="28"/>
                  </a:cubicBezTo>
                  <a:cubicBezTo>
                    <a:pt x="33" y="5"/>
                    <a:pt x="33" y="5"/>
                    <a:pt x="33" y="5"/>
                  </a:cubicBezTo>
                  <a:cubicBezTo>
                    <a:pt x="34" y="5"/>
                    <a:pt x="34" y="4"/>
                    <a:pt x="35" y="4"/>
                  </a:cubicBezTo>
                  <a:cubicBezTo>
                    <a:pt x="55" y="0"/>
                    <a:pt x="55" y="0"/>
                    <a:pt x="55" y="0"/>
                  </a:cubicBezTo>
                  <a:cubicBezTo>
                    <a:pt x="57" y="8"/>
                    <a:pt x="57" y="8"/>
                    <a:pt x="57" y="8"/>
                  </a:cubicBezTo>
                  <a:cubicBezTo>
                    <a:pt x="38" y="12"/>
                    <a:pt x="38" y="12"/>
                    <a:pt x="38" y="12"/>
                  </a:cubicBezTo>
                  <a:cubicBezTo>
                    <a:pt x="15" y="35"/>
                    <a:pt x="15" y="35"/>
                    <a:pt x="15" y="35"/>
                  </a:cubicBezTo>
                  <a:cubicBezTo>
                    <a:pt x="14" y="36"/>
                    <a:pt x="13" y="36"/>
                    <a:pt x="12" y="3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317"/>
            <p:cNvSpPr>
              <a:spLocks noEditPoints="1"/>
            </p:cNvSpPr>
            <p:nvPr/>
          </p:nvSpPr>
          <p:spPr bwMode="auto">
            <a:xfrm>
              <a:off x="1758951" y="3949700"/>
              <a:ext cx="85725" cy="73025"/>
            </a:xfrm>
            <a:custGeom>
              <a:avLst/>
              <a:gdLst>
                <a:gd name="T0" fmla="*/ 36 w 48"/>
                <a:gd name="T1" fmla="*/ 40 h 40"/>
                <a:gd name="T2" fmla="*/ 12 w 48"/>
                <a:gd name="T3" fmla="*/ 40 h 40"/>
                <a:gd name="T4" fmla="*/ 8 w 48"/>
                <a:gd name="T5" fmla="*/ 37 h 40"/>
                <a:gd name="T6" fmla="*/ 0 w 48"/>
                <a:gd name="T7" fmla="*/ 5 h 40"/>
                <a:gd name="T8" fmla="*/ 1 w 48"/>
                <a:gd name="T9" fmla="*/ 2 h 40"/>
                <a:gd name="T10" fmla="*/ 4 w 48"/>
                <a:gd name="T11" fmla="*/ 0 h 40"/>
                <a:gd name="T12" fmla="*/ 44 w 48"/>
                <a:gd name="T13" fmla="*/ 0 h 40"/>
                <a:gd name="T14" fmla="*/ 47 w 48"/>
                <a:gd name="T15" fmla="*/ 2 h 40"/>
                <a:gd name="T16" fmla="*/ 48 w 48"/>
                <a:gd name="T17" fmla="*/ 5 h 40"/>
                <a:gd name="T18" fmla="*/ 40 w 48"/>
                <a:gd name="T19" fmla="*/ 37 h 40"/>
                <a:gd name="T20" fmla="*/ 36 w 48"/>
                <a:gd name="T21" fmla="*/ 40 h 40"/>
                <a:gd name="T22" fmla="*/ 15 w 48"/>
                <a:gd name="T23" fmla="*/ 32 h 40"/>
                <a:gd name="T24" fmla="*/ 33 w 48"/>
                <a:gd name="T25" fmla="*/ 32 h 40"/>
                <a:gd name="T26" fmla="*/ 39 w 48"/>
                <a:gd name="T27" fmla="*/ 8 h 40"/>
                <a:gd name="T28" fmla="*/ 9 w 48"/>
                <a:gd name="T29" fmla="*/ 8 h 40"/>
                <a:gd name="T30" fmla="*/ 15 w 48"/>
                <a:gd name="T31"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 h="40">
                  <a:moveTo>
                    <a:pt x="36" y="40"/>
                  </a:moveTo>
                  <a:cubicBezTo>
                    <a:pt x="12" y="40"/>
                    <a:pt x="12" y="40"/>
                    <a:pt x="12" y="40"/>
                  </a:cubicBezTo>
                  <a:cubicBezTo>
                    <a:pt x="10" y="40"/>
                    <a:pt x="8" y="39"/>
                    <a:pt x="8" y="37"/>
                  </a:cubicBezTo>
                  <a:cubicBezTo>
                    <a:pt x="0" y="5"/>
                    <a:pt x="0" y="5"/>
                    <a:pt x="0" y="5"/>
                  </a:cubicBezTo>
                  <a:cubicBezTo>
                    <a:pt x="0" y="4"/>
                    <a:pt x="0" y="3"/>
                    <a:pt x="1" y="2"/>
                  </a:cubicBezTo>
                  <a:cubicBezTo>
                    <a:pt x="1" y="1"/>
                    <a:pt x="3" y="0"/>
                    <a:pt x="4" y="0"/>
                  </a:cubicBezTo>
                  <a:cubicBezTo>
                    <a:pt x="44" y="0"/>
                    <a:pt x="44" y="0"/>
                    <a:pt x="44" y="0"/>
                  </a:cubicBezTo>
                  <a:cubicBezTo>
                    <a:pt x="45" y="0"/>
                    <a:pt x="46" y="1"/>
                    <a:pt x="47" y="2"/>
                  </a:cubicBezTo>
                  <a:cubicBezTo>
                    <a:pt x="48" y="3"/>
                    <a:pt x="48" y="4"/>
                    <a:pt x="48" y="5"/>
                  </a:cubicBezTo>
                  <a:cubicBezTo>
                    <a:pt x="40" y="37"/>
                    <a:pt x="40" y="37"/>
                    <a:pt x="40" y="37"/>
                  </a:cubicBezTo>
                  <a:cubicBezTo>
                    <a:pt x="39" y="39"/>
                    <a:pt x="38" y="40"/>
                    <a:pt x="36" y="40"/>
                  </a:cubicBezTo>
                  <a:close/>
                  <a:moveTo>
                    <a:pt x="15" y="32"/>
                  </a:moveTo>
                  <a:cubicBezTo>
                    <a:pt x="33" y="32"/>
                    <a:pt x="33" y="32"/>
                    <a:pt x="33" y="32"/>
                  </a:cubicBezTo>
                  <a:cubicBezTo>
                    <a:pt x="39" y="8"/>
                    <a:pt x="39" y="8"/>
                    <a:pt x="39" y="8"/>
                  </a:cubicBezTo>
                  <a:cubicBezTo>
                    <a:pt x="9" y="8"/>
                    <a:pt x="9" y="8"/>
                    <a:pt x="9" y="8"/>
                  </a:cubicBezTo>
                  <a:lnTo>
                    <a:pt x="15"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18"/>
            <p:cNvSpPr>
              <a:spLocks/>
            </p:cNvSpPr>
            <p:nvPr/>
          </p:nvSpPr>
          <p:spPr bwMode="auto">
            <a:xfrm>
              <a:off x="1657351" y="4156075"/>
              <a:ext cx="274638" cy="255588"/>
            </a:xfrm>
            <a:custGeom>
              <a:avLst/>
              <a:gdLst>
                <a:gd name="T0" fmla="*/ 76 w 152"/>
                <a:gd name="T1" fmla="*/ 142 h 142"/>
                <a:gd name="T2" fmla="*/ 0 w 152"/>
                <a:gd name="T3" fmla="*/ 78 h 142"/>
                <a:gd name="T4" fmla="*/ 30 w 152"/>
                <a:gd name="T5" fmla="*/ 19 h 142"/>
                <a:gd name="T6" fmla="*/ 44 w 152"/>
                <a:gd name="T7" fmla="*/ 0 h 142"/>
                <a:gd name="T8" fmla="*/ 51 w 152"/>
                <a:gd name="T9" fmla="*/ 4 h 142"/>
                <a:gd name="T10" fmla="*/ 36 w 152"/>
                <a:gd name="T11" fmla="*/ 24 h 142"/>
                <a:gd name="T12" fmla="*/ 8 w 152"/>
                <a:gd name="T13" fmla="*/ 78 h 142"/>
                <a:gd name="T14" fmla="*/ 76 w 152"/>
                <a:gd name="T15" fmla="*/ 134 h 142"/>
                <a:gd name="T16" fmla="*/ 144 w 152"/>
                <a:gd name="T17" fmla="*/ 78 h 142"/>
                <a:gd name="T18" fmla="*/ 116 w 152"/>
                <a:gd name="T19" fmla="*/ 24 h 142"/>
                <a:gd name="T20" fmla="*/ 100 w 152"/>
                <a:gd name="T21" fmla="*/ 4 h 142"/>
                <a:gd name="T22" fmla="*/ 107 w 152"/>
                <a:gd name="T23" fmla="*/ 0 h 142"/>
                <a:gd name="T24" fmla="*/ 122 w 152"/>
                <a:gd name="T25" fmla="*/ 19 h 142"/>
                <a:gd name="T26" fmla="*/ 152 w 152"/>
                <a:gd name="T27" fmla="*/ 78 h 142"/>
                <a:gd name="T28" fmla="*/ 76 w 152"/>
                <a:gd name="T2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2" h="142">
                  <a:moveTo>
                    <a:pt x="76" y="142"/>
                  </a:moveTo>
                  <a:cubicBezTo>
                    <a:pt x="30" y="142"/>
                    <a:pt x="0" y="117"/>
                    <a:pt x="0" y="78"/>
                  </a:cubicBezTo>
                  <a:cubicBezTo>
                    <a:pt x="0" y="54"/>
                    <a:pt x="16" y="35"/>
                    <a:pt x="30" y="19"/>
                  </a:cubicBezTo>
                  <a:cubicBezTo>
                    <a:pt x="35" y="12"/>
                    <a:pt x="41" y="5"/>
                    <a:pt x="44" y="0"/>
                  </a:cubicBezTo>
                  <a:cubicBezTo>
                    <a:pt x="51" y="4"/>
                    <a:pt x="51" y="4"/>
                    <a:pt x="51" y="4"/>
                  </a:cubicBezTo>
                  <a:cubicBezTo>
                    <a:pt x="47" y="10"/>
                    <a:pt x="42" y="17"/>
                    <a:pt x="36" y="24"/>
                  </a:cubicBezTo>
                  <a:cubicBezTo>
                    <a:pt x="23" y="40"/>
                    <a:pt x="8" y="57"/>
                    <a:pt x="8" y="78"/>
                  </a:cubicBezTo>
                  <a:cubicBezTo>
                    <a:pt x="8" y="119"/>
                    <a:pt x="44" y="134"/>
                    <a:pt x="76" y="134"/>
                  </a:cubicBezTo>
                  <a:cubicBezTo>
                    <a:pt x="107" y="134"/>
                    <a:pt x="144" y="119"/>
                    <a:pt x="144" y="78"/>
                  </a:cubicBezTo>
                  <a:cubicBezTo>
                    <a:pt x="144" y="57"/>
                    <a:pt x="129" y="40"/>
                    <a:pt x="116" y="24"/>
                  </a:cubicBezTo>
                  <a:cubicBezTo>
                    <a:pt x="110" y="17"/>
                    <a:pt x="104" y="10"/>
                    <a:pt x="100" y="4"/>
                  </a:cubicBezTo>
                  <a:cubicBezTo>
                    <a:pt x="107" y="0"/>
                    <a:pt x="107" y="0"/>
                    <a:pt x="107" y="0"/>
                  </a:cubicBezTo>
                  <a:cubicBezTo>
                    <a:pt x="111" y="5"/>
                    <a:pt x="116" y="12"/>
                    <a:pt x="122" y="19"/>
                  </a:cubicBezTo>
                  <a:cubicBezTo>
                    <a:pt x="136" y="35"/>
                    <a:pt x="152" y="54"/>
                    <a:pt x="152" y="78"/>
                  </a:cubicBezTo>
                  <a:cubicBezTo>
                    <a:pt x="152" y="117"/>
                    <a:pt x="122" y="142"/>
                    <a:pt x="76" y="14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Freeform 319"/>
            <p:cNvSpPr>
              <a:spLocks/>
            </p:cNvSpPr>
            <p:nvPr/>
          </p:nvSpPr>
          <p:spPr bwMode="auto">
            <a:xfrm>
              <a:off x="1765301" y="4230688"/>
              <a:ext cx="58738" cy="101600"/>
            </a:xfrm>
            <a:custGeom>
              <a:avLst/>
              <a:gdLst>
                <a:gd name="T0" fmla="*/ 16 w 32"/>
                <a:gd name="T1" fmla="*/ 56 h 56"/>
                <a:gd name="T2" fmla="*/ 0 w 32"/>
                <a:gd name="T3" fmla="*/ 40 h 56"/>
                <a:gd name="T4" fmla="*/ 8 w 32"/>
                <a:gd name="T5" fmla="*/ 40 h 56"/>
                <a:gd name="T6" fmla="*/ 16 w 32"/>
                <a:gd name="T7" fmla="*/ 48 h 56"/>
                <a:gd name="T8" fmla="*/ 24 w 32"/>
                <a:gd name="T9" fmla="*/ 40 h 56"/>
                <a:gd name="T10" fmla="*/ 14 w 32"/>
                <a:gd name="T11" fmla="*/ 32 h 56"/>
                <a:gd name="T12" fmla="*/ 0 w 32"/>
                <a:gd name="T13" fmla="*/ 16 h 56"/>
                <a:gd name="T14" fmla="*/ 16 w 32"/>
                <a:gd name="T15" fmla="*/ 0 h 56"/>
                <a:gd name="T16" fmla="*/ 32 w 32"/>
                <a:gd name="T17" fmla="*/ 16 h 56"/>
                <a:gd name="T18" fmla="*/ 24 w 32"/>
                <a:gd name="T19" fmla="*/ 16 h 56"/>
                <a:gd name="T20" fmla="*/ 16 w 32"/>
                <a:gd name="T21" fmla="*/ 8 h 56"/>
                <a:gd name="T22" fmla="*/ 8 w 32"/>
                <a:gd name="T23" fmla="*/ 16 h 56"/>
                <a:gd name="T24" fmla="*/ 17 w 32"/>
                <a:gd name="T25" fmla="*/ 24 h 56"/>
                <a:gd name="T26" fmla="*/ 32 w 32"/>
                <a:gd name="T27" fmla="*/ 40 h 56"/>
                <a:gd name="T28" fmla="*/ 16 w 32"/>
                <a:gd name="T2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56">
                  <a:moveTo>
                    <a:pt x="16" y="56"/>
                  </a:moveTo>
                  <a:cubicBezTo>
                    <a:pt x="7" y="56"/>
                    <a:pt x="0" y="49"/>
                    <a:pt x="0" y="40"/>
                  </a:cubicBezTo>
                  <a:cubicBezTo>
                    <a:pt x="8" y="40"/>
                    <a:pt x="8" y="40"/>
                    <a:pt x="8" y="40"/>
                  </a:cubicBezTo>
                  <a:cubicBezTo>
                    <a:pt x="8" y="44"/>
                    <a:pt x="11" y="48"/>
                    <a:pt x="16" y="48"/>
                  </a:cubicBezTo>
                  <a:cubicBezTo>
                    <a:pt x="20" y="48"/>
                    <a:pt x="24" y="44"/>
                    <a:pt x="24" y="40"/>
                  </a:cubicBezTo>
                  <a:cubicBezTo>
                    <a:pt x="24" y="37"/>
                    <a:pt x="18" y="33"/>
                    <a:pt x="14" y="32"/>
                  </a:cubicBezTo>
                  <a:cubicBezTo>
                    <a:pt x="12" y="31"/>
                    <a:pt x="0" y="25"/>
                    <a:pt x="0" y="16"/>
                  </a:cubicBezTo>
                  <a:cubicBezTo>
                    <a:pt x="0" y="7"/>
                    <a:pt x="7" y="0"/>
                    <a:pt x="16" y="0"/>
                  </a:cubicBezTo>
                  <a:cubicBezTo>
                    <a:pt x="25" y="0"/>
                    <a:pt x="32" y="7"/>
                    <a:pt x="32" y="16"/>
                  </a:cubicBezTo>
                  <a:cubicBezTo>
                    <a:pt x="24" y="16"/>
                    <a:pt x="24" y="16"/>
                    <a:pt x="24" y="16"/>
                  </a:cubicBezTo>
                  <a:cubicBezTo>
                    <a:pt x="24" y="12"/>
                    <a:pt x="20" y="8"/>
                    <a:pt x="16" y="8"/>
                  </a:cubicBezTo>
                  <a:cubicBezTo>
                    <a:pt x="11" y="8"/>
                    <a:pt x="8" y="12"/>
                    <a:pt x="8" y="16"/>
                  </a:cubicBezTo>
                  <a:cubicBezTo>
                    <a:pt x="8" y="19"/>
                    <a:pt x="13" y="23"/>
                    <a:pt x="17" y="24"/>
                  </a:cubicBezTo>
                  <a:cubicBezTo>
                    <a:pt x="20" y="25"/>
                    <a:pt x="32" y="31"/>
                    <a:pt x="32" y="40"/>
                  </a:cubicBezTo>
                  <a:cubicBezTo>
                    <a:pt x="32" y="49"/>
                    <a:pt x="25" y="56"/>
                    <a:pt x="16" y="56"/>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Rectangle 320"/>
            <p:cNvSpPr>
              <a:spLocks noChangeArrowheads="1"/>
            </p:cNvSpPr>
            <p:nvPr/>
          </p:nvSpPr>
          <p:spPr bwMode="auto">
            <a:xfrm>
              <a:off x="1787526" y="421640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Rectangle 321"/>
            <p:cNvSpPr>
              <a:spLocks noChangeArrowheads="1"/>
            </p:cNvSpPr>
            <p:nvPr/>
          </p:nvSpPr>
          <p:spPr bwMode="auto">
            <a:xfrm>
              <a:off x="1787526" y="4324350"/>
              <a:ext cx="14288" cy="22225"/>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Rectangle 322"/>
            <p:cNvSpPr>
              <a:spLocks noChangeArrowheads="1"/>
            </p:cNvSpPr>
            <p:nvPr/>
          </p:nvSpPr>
          <p:spPr bwMode="auto">
            <a:xfrm>
              <a:off x="1838326" y="42751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ectangle 323"/>
            <p:cNvSpPr>
              <a:spLocks noChangeArrowheads="1"/>
            </p:cNvSpPr>
            <p:nvPr/>
          </p:nvSpPr>
          <p:spPr bwMode="auto">
            <a:xfrm>
              <a:off x="1736726" y="4275138"/>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8" name="Group 67"/>
          <p:cNvGrpSpPr/>
          <p:nvPr/>
        </p:nvGrpSpPr>
        <p:grpSpPr>
          <a:xfrm>
            <a:off x="5962890" y="3462007"/>
            <a:ext cx="460375" cy="460375"/>
            <a:chOff x="3937001" y="3179763"/>
            <a:chExt cx="460375" cy="460375"/>
          </a:xfrm>
        </p:grpSpPr>
        <p:sp>
          <p:nvSpPr>
            <p:cNvPr id="69" name="Freeform 28"/>
            <p:cNvSpPr>
              <a:spLocks/>
            </p:cNvSpPr>
            <p:nvPr/>
          </p:nvSpPr>
          <p:spPr bwMode="auto">
            <a:xfrm>
              <a:off x="3937001" y="3251200"/>
              <a:ext cx="460375" cy="331788"/>
            </a:xfrm>
            <a:custGeom>
              <a:avLst/>
              <a:gdLst>
                <a:gd name="T0" fmla="*/ 128 w 256"/>
                <a:gd name="T1" fmla="*/ 184 h 184"/>
                <a:gd name="T2" fmla="*/ 4 w 256"/>
                <a:gd name="T3" fmla="*/ 184 h 184"/>
                <a:gd name="T4" fmla="*/ 0 w 256"/>
                <a:gd name="T5" fmla="*/ 180 h 184"/>
                <a:gd name="T6" fmla="*/ 0 w 256"/>
                <a:gd name="T7" fmla="*/ 4 h 184"/>
                <a:gd name="T8" fmla="*/ 4 w 256"/>
                <a:gd name="T9" fmla="*/ 0 h 184"/>
                <a:gd name="T10" fmla="*/ 252 w 256"/>
                <a:gd name="T11" fmla="*/ 0 h 184"/>
                <a:gd name="T12" fmla="*/ 256 w 256"/>
                <a:gd name="T13" fmla="*/ 4 h 184"/>
                <a:gd name="T14" fmla="*/ 256 w 256"/>
                <a:gd name="T15" fmla="*/ 104 h 184"/>
                <a:gd name="T16" fmla="*/ 248 w 256"/>
                <a:gd name="T17" fmla="*/ 104 h 184"/>
                <a:gd name="T18" fmla="*/ 248 w 256"/>
                <a:gd name="T19" fmla="*/ 8 h 184"/>
                <a:gd name="T20" fmla="*/ 8 w 256"/>
                <a:gd name="T21" fmla="*/ 8 h 184"/>
                <a:gd name="T22" fmla="*/ 8 w 256"/>
                <a:gd name="T23" fmla="*/ 176 h 184"/>
                <a:gd name="T24" fmla="*/ 128 w 256"/>
                <a:gd name="T25" fmla="*/ 176 h 184"/>
                <a:gd name="T26" fmla="*/ 128 w 256"/>
                <a:gd name="T27"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184">
                  <a:moveTo>
                    <a:pt x="128" y="184"/>
                  </a:moveTo>
                  <a:cubicBezTo>
                    <a:pt x="4" y="184"/>
                    <a:pt x="4" y="184"/>
                    <a:pt x="4" y="184"/>
                  </a:cubicBezTo>
                  <a:cubicBezTo>
                    <a:pt x="2" y="184"/>
                    <a:pt x="0" y="182"/>
                    <a:pt x="0" y="180"/>
                  </a:cubicBezTo>
                  <a:cubicBezTo>
                    <a:pt x="0" y="4"/>
                    <a:pt x="0" y="4"/>
                    <a:pt x="0" y="4"/>
                  </a:cubicBezTo>
                  <a:cubicBezTo>
                    <a:pt x="0" y="2"/>
                    <a:pt x="2" y="0"/>
                    <a:pt x="4" y="0"/>
                  </a:cubicBezTo>
                  <a:cubicBezTo>
                    <a:pt x="252" y="0"/>
                    <a:pt x="252" y="0"/>
                    <a:pt x="252" y="0"/>
                  </a:cubicBezTo>
                  <a:cubicBezTo>
                    <a:pt x="254" y="0"/>
                    <a:pt x="256" y="2"/>
                    <a:pt x="256" y="4"/>
                  </a:cubicBezTo>
                  <a:cubicBezTo>
                    <a:pt x="256" y="104"/>
                    <a:pt x="256" y="104"/>
                    <a:pt x="256" y="104"/>
                  </a:cubicBezTo>
                  <a:cubicBezTo>
                    <a:pt x="248" y="104"/>
                    <a:pt x="248" y="104"/>
                    <a:pt x="248" y="104"/>
                  </a:cubicBezTo>
                  <a:cubicBezTo>
                    <a:pt x="248" y="8"/>
                    <a:pt x="248" y="8"/>
                    <a:pt x="248" y="8"/>
                  </a:cubicBezTo>
                  <a:cubicBezTo>
                    <a:pt x="8" y="8"/>
                    <a:pt x="8" y="8"/>
                    <a:pt x="8" y="8"/>
                  </a:cubicBezTo>
                  <a:cubicBezTo>
                    <a:pt x="8" y="176"/>
                    <a:pt x="8" y="176"/>
                    <a:pt x="8" y="176"/>
                  </a:cubicBezTo>
                  <a:cubicBezTo>
                    <a:pt x="128" y="176"/>
                    <a:pt x="128" y="176"/>
                    <a:pt x="128" y="176"/>
                  </a:cubicBezTo>
                  <a:lnTo>
                    <a:pt x="128" y="18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29"/>
            <p:cNvSpPr>
              <a:spLocks noEditPoints="1"/>
            </p:cNvSpPr>
            <p:nvPr/>
          </p:nvSpPr>
          <p:spPr bwMode="auto">
            <a:xfrm>
              <a:off x="408781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30"/>
            <p:cNvSpPr>
              <a:spLocks noEditPoints="1"/>
            </p:cNvSpPr>
            <p:nvPr/>
          </p:nvSpPr>
          <p:spPr bwMode="auto">
            <a:xfrm>
              <a:off x="4144964"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31"/>
            <p:cNvSpPr>
              <a:spLocks noEditPoints="1"/>
            </p:cNvSpPr>
            <p:nvPr/>
          </p:nvSpPr>
          <p:spPr bwMode="auto">
            <a:xfrm>
              <a:off x="42037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32"/>
            <p:cNvSpPr>
              <a:spLocks noEditPoints="1"/>
            </p:cNvSpPr>
            <p:nvPr/>
          </p:nvSpPr>
          <p:spPr bwMode="auto">
            <a:xfrm>
              <a:off x="426085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Freeform 33"/>
            <p:cNvSpPr>
              <a:spLocks noEditPoints="1"/>
            </p:cNvSpPr>
            <p:nvPr/>
          </p:nvSpPr>
          <p:spPr bwMode="auto">
            <a:xfrm>
              <a:off x="4318001" y="3308350"/>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10 h 28"/>
                <a:gd name="T16" fmla="*/ 9 w 27"/>
                <a:gd name="T17" fmla="*/ 10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10"/>
                  </a:lnTo>
                  <a:lnTo>
                    <a:pt x="9" y="10"/>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Freeform 34"/>
            <p:cNvSpPr>
              <a:spLocks noEditPoints="1"/>
            </p:cNvSpPr>
            <p:nvPr/>
          </p:nvSpPr>
          <p:spPr bwMode="auto">
            <a:xfrm>
              <a:off x="408781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Freeform 35"/>
            <p:cNvSpPr>
              <a:spLocks noEditPoints="1"/>
            </p:cNvSpPr>
            <p:nvPr/>
          </p:nvSpPr>
          <p:spPr bwMode="auto">
            <a:xfrm>
              <a:off x="40306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36"/>
            <p:cNvSpPr>
              <a:spLocks noEditPoints="1"/>
            </p:cNvSpPr>
            <p:nvPr/>
          </p:nvSpPr>
          <p:spPr bwMode="auto">
            <a:xfrm>
              <a:off x="3971926" y="336708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37"/>
            <p:cNvSpPr>
              <a:spLocks noEditPoints="1"/>
            </p:cNvSpPr>
            <p:nvPr/>
          </p:nvSpPr>
          <p:spPr bwMode="auto">
            <a:xfrm>
              <a:off x="4144964"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38"/>
            <p:cNvSpPr>
              <a:spLocks noEditPoints="1"/>
            </p:cNvSpPr>
            <p:nvPr/>
          </p:nvSpPr>
          <p:spPr bwMode="auto">
            <a:xfrm>
              <a:off x="42037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39"/>
            <p:cNvSpPr>
              <a:spLocks noEditPoints="1"/>
            </p:cNvSpPr>
            <p:nvPr/>
          </p:nvSpPr>
          <p:spPr bwMode="auto">
            <a:xfrm>
              <a:off x="426085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40"/>
            <p:cNvSpPr>
              <a:spLocks noEditPoints="1"/>
            </p:cNvSpPr>
            <p:nvPr/>
          </p:nvSpPr>
          <p:spPr bwMode="auto">
            <a:xfrm>
              <a:off x="4318001" y="336708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41"/>
            <p:cNvSpPr>
              <a:spLocks noEditPoints="1"/>
            </p:cNvSpPr>
            <p:nvPr/>
          </p:nvSpPr>
          <p:spPr bwMode="auto">
            <a:xfrm>
              <a:off x="408781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42"/>
            <p:cNvSpPr>
              <a:spLocks noEditPoints="1"/>
            </p:cNvSpPr>
            <p:nvPr/>
          </p:nvSpPr>
          <p:spPr bwMode="auto">
            <a:xfrm>
              <a:off x="40306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43"/>
            <p:cNvSpPr>
              <a:spLocks noEditPoints="1"/>
            </p:cNvSpPr>
            <p:nvPr/>
          </p:nvSpPr>
          <p:spPr bwMode="auto">
            <a:xfrm>
              <a:off x="3971926" y="3424238"/>
              <a:ext cx="44450" cy="42863"/>
            </a:xfrm>
            <a:custGeom>
              <a:avLst/>
              <a:gdLst>
                <a:gd name="T0" fmla="*/ 28 w 28"/>
                <a:gd name="T1" fmla="*/ 27 h 27"/>
                <a:gd name="T2" fmla="*/ 0 w 28"/>
                <a:gd name="T3" fmla="*/ 27 h 27"/>
                <a:gd name="T4" fmla="*/ 0 w 28"/>
                <a:gd name="T5" fmla="*/ 0 h 27"/>
                <a:gd name="T6" fmla="*/ 28 w 28"/>
                <a:gd name="T7" fmla="*/ 0 h 27"/>
                <a:gd name="T8" fmla="*/ 28 w 28"/>
                <a:gd name="T9" fmla="*/ 27 h 27"/>
                <a:gd name="T10" fmla="*/ 9 w 28"/>
                <a:gd name="T11" fmla="*/ 18 h 27"/>
                <a:gd name="T12" fmla="*/ 19 w 28"/>
                <a:gd name="T13" fmla="*/ 18 h 27"/>
                <a:gd name="T14" fmla="*/ 19 w 28"/>
                <a:gd name="T15" fmla="*/ 9 h 27"/>
                <a:gd name="T16" fmla="*/ 9 w 28"/>
                <a:gd name="T17" fmla="*/ 9 h 27"/>
                <a:gd name="T18" fmla="*/ 9 w 28"/>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28" y="27"/>
                  </a:moveTo>
                  <a:lnTo>
                    <a:pt x="0" y="27"/>
                  </a:lnTo>
                  <a:lnTo>
                    <a:pt x="0" y="0"/>
                  </a:lnTo>
                  <a:lnTo>
                    <a:pt x="28" y="0"/>
                  </a:lnTo>
                  <a:lnTo>
                    <a:pt x="28" y="27"/>
                  </a:lnTo>
                  <a:close/>
                  <a:moveTo>
                    <a:pt x="9" y="18"/>
                  </a:moveTo>
                  <a:lnTo>
                    <a:pt x="19" y="18"/>
                  </a:lnTo>
                  <a:lnTo>
                    <a:pt x="19"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44"/>
            <p:cNvSpPr>
              <a:spLocks noEditPoints="1"/>
            </p:cNvSpPr>
            <p:nvPr/>
          </p:nvSpPr>
          <p:spPr bwMode="auto">
            <a:xfrm>
              <a:off x="4144964" y="3424238"/>
              <a:ext cx="42863" cy="42863"/>
            </a:xfrm>
            <a:custGeom>
              <a:avLst/>
              <a:gdLst>
                <a:gd name="T0" fmla="*/ 27 w 27"/>
                <a:gd name="T1" fmla="*/ 27 h 27"/>
                <a:gd name="T2" fmla="*/ 0 w 27"/>
                <a:gd name="T3" fmla="*/ 27 h 27"/>
                <a:gd name="T4" fmla="*/ 0 w 27"/>
                <a:gd name="T5" fmla="*/ 0 h 27"/>
                <a:gd name="T6" fmla="*/ 27 w 27"/>
                <a:gd name="T7" fmla="*/ 0 h 27"/>
                <a:gd name="T8" fmla="*/ 27 w 27"/>
                <a:gd name="T9" fmla="*/ 27 h 27"/>
                <a:gd name="T10" fmla="*/ 9 w 27"/>
                <a:gd name="T11" fmla="*/ 18 h 27"/>
                <a:gd name="T12" fmla="*/ 18 w 27"/>
                <a:gd name="T13" fmla="*/ 18 h 27"/>
                <a:gd name="T14" fmla="*/ 18 w 27"/>
                <a:gd name="T15" fmla="*/ 9 h 27"/>
                <a:gd name="T16" fmla="*/ 9 w 27"/>
                <a:gd name="T17" fmla="*/ 9 h 27"/>
                <a:gd name="T18" fmla="*/ 9 w 27"/>
                <a:gd name="T19"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27" y="27"/>
                  </a:moveTo>
                  <a:lnTo>
                    <a:pt x="0" y="27"/>
                  </a:lnTo>
                  <a:lnTo>
                    <a:pt x="0" y="0"/>
                  </a:lnTo>
                  <a:lnTo>
                    <a:pt x="27" y="0"/>
                  </a:lnTo>
                  <a:lnTo>
                    <a:pt x="27" y="27"/>
                  </a:lnTo>
                  <a:close/>
                  <a:moveTo>
                    <a:pt x="9" y="18"/>
                  </a:moveTo>
                  <a:lnTo>
                    <a:pt x="18" y="18"/>
                  </a:lnTo>
                  <a:lnTo>
                    <a:pt x="18" y="9"/>
                  </a:lnTo>
                  <a:lnTo>
                    <a:pt x="9" y="9"/>
                  </a:lnTo>
                  <a:lnTo>
                    <a:pt x="9" y="18"/>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45"/>
            <p:cNvSpPr>
              <a:spLocks noEditPoints="1"/>
            </p:cNvSpPr>
            <p:nvPr/>
          </p:nvSpPr>
          <p:spPr bwMode="auto">
            <a:xfrm>
              <a:off x="408781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46"/>
            <p:cNvSpPr>
              <a:spLocks noEditPoints="1"/>
            </p:cNvSpPr>
            <p:nvPr/>
          </p:nvSpPr>
          <p:spPr bwMode="auto">
            <a:xfrm>
              <a:off x="4030664" y="3481388"/>
              <a:ext cx="42863" cy="44450"/>
            </a:xfrm>
            <a:custGeom>
              <a:avLst/>
              <a:gdLst>
                <a:gd name="T0" fmla="*/ 27 w 27"/>
                <a:gd name="T1" fmla="*/ 28 h 28"/>
                <a:gd name="T2" fmla="*/ 0 w 27"/>
                <a:gd name="T3" fmla="*/ 28 h 28"/>
                <a:gd name="T4" fmla="*/ 0 w 27"/>
                <a:gd name="T5" fmla="*/ 0 h 28"/>
                <a:gd name="T6" fmla="*/ 27 w 27"/>
                <a:gd name="T7" fmla="*/ 0 h 28"/>
                <a:gd name="T8" fmla="*/ 27 w 27"/>
                <a:gd name="T9" fmla="*/ 28 h 28"/>
                <a:gd name="T10" fmla="*/ 9 w 27"/>
                <a:gd name="T11" fmla="*/ 19 h 28"/>
                <a:gd name="T12" fmla="*/ 18 w 27"/>
                <a:gd name="T13" fmla="*/ 19 h 28"/>
                <a:gd name="T14" fmla="*/ 18 w 27"/>
                <a:gd name="T15" fmla="*/ 9 h 28"/>
                <a:gd name="T16" fmla="*/ 9 w 27"/>
                <a:gd name="T17" fmla="*/ 9 h 28"/>
                <a:gd name="T18" fmla="*/ 9 w 27"/>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27" y="28"/>
                  </a:moveTo>
                  <a:lnTo>
                    <a:pt x="0" y="28"/>
                  </a:lnTo>
                  <a:lnTo>
                    <a:pt x="0" y="0"/>
                  </a:lnTo>
                  <a:lnTo>
                    <a:pt x="27" y="0"/>
                  </a:lnTo>
                  <a:lnTo>
                    <a:pt x="27" y="28"/>
                  </a:lnTo>
                  <a:close/>
                  <a:moveTo>
                    <a:pt x="9" y="19"/>
                  </a:moveTo>
                  <a:lnTo>
                    <a:pt x="18" y="19"/>
                  </a:lnTo>
                  <a:lnTo>
                    <a:pt x="18"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47"/>
            <p:cNvSpPr>
              <a:spLocks noEditPoints="1"/>
            </p:cNvSpPr>
            <p:nvPr/>
          </p:nvSpPr>
          <p:spPr bwMode="auto">
            <a:xfrm>
              <a:off x="3971926" y="3481388"/>
              <a:ext cx="44450" cy="44450"/>
            </a:xfrm>
            <a:custGeom>
              <a:avLst/>
              <a:gdLst>
                <a:gd name="T0" fmla="*/ 28 w 28"/>
                <a:gd name="T1" fmla="*/ 28 h 28"/>
                <a:gd name="T2" fmla="*/ 0 w 28"/>
                <a:gd name="T3" fmla="*/ 28 h 28"/>
                <a:gd name="T4" fmla="*/ 0 w 28"/>
                <a:gd name="T5" fmla="*/ 0 h 28"/>
                <a:gd name="T6" fmla="*/ 28 w 28"/>
                <a:gd name="T7" fmla="*/ 0 h 28"/>
                <a:gd name="T8" fmla="*/ 28 w 28"/>
                <a:gd name="T9" fmla="*/ 28 h 28"/>
                <a:gd name="T10" fmla="*/ 9 w 28"/>
                <a:gd name="T11" fmla="*/ 19 h 28"/>
                <a:gd name="T12" fmla="*/ 19 w 28"/>
                <a:gd name="T13" fmla="*/ 19 h 28"/>
                <a:gd name="T14" fmla="*/ 19 w 28"/>
                <a:gd name="T15" fmla="*/ 9 h 28"/>
                <a:gd name="T16" fmla="*/ 9 w 28"/>
                <a:gd name="T17" fmla="*/ 9 h 28"/>
                <a:gd name="T18" fmla="*/ 9 w 28"/>
                <a:gd name="T1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8" y="28"/>
                  </a:moveTo>
                  <a:lnTo>
                    <a:pt x="0" y="28"/>
                  </a:lnTo>
                  <a:lnTo>
                    <a:pt x="0" y="0"/>
                  </a:lnTo>
                  <a:lnTo>
                    <a:pt x="28" y="0"/>
                  </a:lnTo>
                  <a:lnTo>
                    <a:pt x="28" y="28"/>
                  </a:lnTo>
                  <a:close/>
                  <a:moveTo>
                    <a:pt x="9" y="19"/>
                  </a:moveTo>
                  <a:lnTo>
                    <a:pt x="19" y="19"/>
                  </a:lnTo>
                  <a:lnTo>
                    <a:pt x="19" y="9"/>
                  </a:lnTo>
                  <a:lnTo>
                    <a:pt x="9" y="9"/>
                  </a:lnTo>
                  <a:lnTo>
                    <a:pt x="9" y="19"/>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48"/>
            <p:cNvSpPr>
              <a:spLocks/>
            </p:cNvSpPr>
            <p:nvPr/>
          </p:nvSpPr>
          <p:spPr bwMode="auto">
            <a:xfrm>
              <a:off x="3937001" y="3179763"/>
              <a:ext cx="460375" cy="57150"/>
            </a:xfrm>
            <a:custGeom>
              <a:avLst/>
              <a:gdLst>
                <a:gd name="T0" fmla="*/ 256 w 256"/>
                <a:gd name="T1" fmla="*/ 32 h 32"/>
                <a:gd name="T2" fmla="*/ 248 w 256"/>
                <a:gd name="T3" fmla="*/ 32 h 32"/>
                <a:gd name="T4" fmla="*/ 248 w 256"/>
                <a:gd name="T5" fmla="*/ 8 h 32"/>
                <a:gd name="T6" fmla="*/ 8 w 256"/>
                <a:gd name="T7" fmla="*/ 8 h 32"/>
                <a:gd name="T8" fmla="*/ 8 w 256"/>
                <a:gd name="T9" fmla="*/ 32 h 32"/>
                <a:gd name="T10" fmla="*/ 0 w 256"/>
                <a:gd name="T11" fmla="*/ 32 h 32"/>
                <a:gd name="T12" fmla="*/ 0 w 256"/>
                <a:gd name="T13" fmla="*/ 4 h 32"/>
                <a:gd name="T14" fmla="*/ 4 w 256"/>
                <a:gd name="T15" fmla="*/ 0 h 32"/>
                <a:gd name="T16" fmla="*/ 252 w 256"/>
                <a:gd name="T17" fmla="*/ 0 h 32"/>
                <a:gd name="T18" fmla="*/ 256 w 256"/>
                <a:gd name="T19" fmla="*/ 4 h 32"/>
                <a:gd name="T20" fmla="*/ 256 w 256"/>
                <a:gd name="T21"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32">
                  <a:moveTo>
                    <a:pt x="256" y="32"/>
                  </a:moveTo>
                  <a:cubicBezTo>
                    <a:pt x="248" y="32"/>
                    <a:pt x="248" y="32"/>
                    <a:pt x="248" y="32"/>
                  </a:cubicBezTo>
                  <a:cubicBezTo>
                    <a:pt x="248" y="8"/>
                    <a:pt x="248" y="8"/>
                    <a:pt x="248" y="8"/>
                  </a:cubicBezTo>
                  <a:cubicBezTo>
                    <a:pt x="8" y="8"/>
                    <a:pt x="8" y="8"/>
                    <a:pt x="8" y="8"/>
                  </a:cubicBezTo>
                  <a:cubicBezTo>
                    <a:pt x="8" y="32"/>
                    <a:pt x="8" y="32"/>
                    <a:pt x="8" y="32"/>
                  </a:cubicBezTo>
                  <a:cubicBezTo>
                    <a:pt x="0" y="32"/>
                    <a:pt x="0" y="32"/>
                    <a:pt x="0" y="32"/>
                  </a:cubicBezTo>
                  <a:cubicBezTo>
                    <a:pt x="0" y="4"/>
                    <a:pt x="0" y="4"/>
                    <a:pt x="0" y="4"/>
                  </a:cubicBezTo>
                  <a:cubicBezTo>
                    <a:pt x="0" y="2"/>
                    <a:pt x="2" y="0"/>
                    <a:pt x="4" y="0"/>
                  </a:cubicBezTo>
                  <a:cubicBezTo>
                    <a:pt x="252" y="0"/>
                    <a:pt x="252" y="0"/>
                    <a:pt x="252" y="0"/>
                  </a:cubicBezTo>
                  <a:cubicBezTo>
                    <a:pt x="254" y="0"/>
                    <a:pt x="256" y="2"/>
                    <a:pt x="256" y="4"/>
                  </a:cubicBezTo>
                  <a:lnTo>
                    <a:pt x="256" y="3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Rectangle 49"/>
            <p:cNvSpPr>
              <a:spLocks noChangeArrowheads="1"/>
            </p:cNvSpPr>
            <p:nvPr/>
          </p:nvSpPr>
          <p:spPr bwMode="auto">
            <a:xfrm>
              <a:off x="3986214" y="3208338"/>
              <a:ext cx="360363"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Rectangle 50"/>
            <p:cNvSpPr>
              <a:spLocks noChangeArrowheads="1"/>
            </p:cNvSpPr>
            <p:nvPr/>
          </p:nvSpPr>
          <p:spPr bwMode="auto">
            <a:xfrm>
              <a:off x="4044951" y="3324225"/>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Rectangle 51"/>
            <p:cNvSpPr>
              <a:spLocks noChangeArrowheads="1"/>
            </p:cNvSpPr>
            <p:nvPr/>
          </p:nvSpPr>
          <p:spPr bwMode="auto">
            <a:xfrm>
              <a:off x="3986214" y="3324225"/>
              <a:ext cx="15875"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Freeform 52"/>
            <p:cNvSpPr>
              <a:spLocks/>
            </p:cNvSpPr>
            <p:nvPr/>
          </p:nvSpPr>
          <p:spPr bwMode="auto">
            <a:xfrm>
              <a:off x="4240214" y="3498850"/>
              <a:ext cx="98425" cy="69850"/>
            </a:xfrm>
            <a:custGeom>
              <a:avLst/>
              <a:gdLst>
                <a:gd name="T0" fmla="*/ 19 w 54"/>
                <a:gd name="T1" fmla="*/ 39 h 39"/>
                <a:gd name="T2" fmla="*/ 16 w 54"/>
                <a:gd name="T3" fmla="*/ 38 h 39"/>
                <a:gd name="T4" fmla="*/ 0 w 54"/>
                <a:gd name="T5" fmla="*/ 22 h 39"/>
                <a:gd name="T6" fmla="*/ 6 w 54"/>
                <a:gd name="T7" fmla="*/ 16 h 39"/>
                <a:gd name="T8" fmla="*/ 19 w 54"/>
                <a:gd name="T9" fmla="*/ 29 h 39"/>
                <a:gd name="T10" fmla="*/ 48 w 54"/>
                <a:gd name="T11" fmla="*/ 0 h 39"/>
                <a:gd name="T12" fmla="*/ 54 w 54"/>
                <a:gd name="T13" fmla="*/ 6 h 39"/>
                <a:gd name="T14" fmla="*/ 22 w 54"/>
                <a:gd name="T15" fmla="*/ 38 h 39"/>
                <a:gd name="T16" fmla="*/ 19 w 54"/>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19" y="39"/>
                  </a:moveTo>
                  <a:cubicBezTo>
                    <a:pt x="18" y="39"/>
                    <a:pt x="17" y="39"/>
                    <a:pt x="16" y="38"/>
                  </a:cubicBezTo>
                  <a:cubicBezTo>
                    <a:pt x="0" y="22"/>
                    <a:pt x="0" y="22"/>
                    <a:pt x="0" y="22"/>
                  </a:cubicBezTo>
                  <a:cubicBezTo>
                    <a:pt x="6" y="16"/>
                    <a:pt x="6" y="16"/>
                    <a:pt x="6" y="16"/>
                  </a:cubicBezTo>
                  <a:cubicBezTo>
                    <a:pt x="19" y="29"/>
                    <a:pt x="19" y="29"/>
                    <a:pt x="19" y="29"/>
                  </a:cubicBezTo>
                  <a:cubicBezTo>
                    <a:pt x="48" y="0"/>
                    <a:pt x="48" y="0"/>
                    <a:pt x="48" y="0"/>
                  </a:cubicBezTo>
                  <a:cubicBezTo>
                    <a:pt x="54" y="6"/>
                    <a:pt x="54" y="6"/>
                    <a:pt x="54" y="6"/>
                  </a:cubicBezTo>
                  <a:cubicBezTo>
                    <a:pt x="22" y="38"/>
                    <a:pt x="22" y="38"/>
                    <a:pt x="22" y="38"/>
                  </a:cubicBezTo>
                  <a:cubicBezTo>
                    <a:pt x="21" y="39"/>
                    <a:pt x="20" y="39"/>
                    <a:pt x="19" y="39"/>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Freeform 53"/>
            <p:cNvSpPr>
              <a:spLocks noEditPoints="1"/>
            </p:cNvSpPr>
            <p:nvPr/>
          </p:nvSpPr>
          <p:spPr bwMode="auto">
            <a:xfrm>
              <a:off x="4181476" y="3424238"/>
              <a:ext cx="215900" cy="215900"/>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8 h 120"/>
                <a:gd name="T12" fmla="*/ 8 w 120"/>
                <a:gd name="T13" fmla="*/ 60 h 120"/>
                <a:gd name="T14" fmla="*/ 60 w 120"/>
                <a:gd name="T15" fmla="*/ 112 h 120"/>
                <a:gd name="T16" fmla="*/ 112 w 120"/>
                <a:gd name="T17" fmla="*/ 60 h 120"/>
                <a:gd name="T18" fmla="*/ 60 w 120"/>
                <a:gd name="T19" fmla="*/ 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8"/>
                  </a:moveTo>
                  <a:cubicBezTo>
                    <a:pt x="32" y="8"/>
                    <a:pt x="8" y="31"/>
                    <a:pt x="8" y="60"/>
                  </a:cubicBezTo>
                  <a:cubicBezTo>
                    <a:pt x="8" y="89"/>
                    <a:pt x="32" y="112"/>
                    <a:pt x="60" y="112"/>
                  </a:cubicBezTo>
                  <a:cubicBezTo>
                    <a:pt x="89" y="112"/>
                    <a:pt x="112" y="89"/>
                    <a:pt x="112" y="60"/>
                  </a:cubicBezTo>
                  <a:cubicBezTo>
                    <a:pt x="112" y="31"/>
                    <a:pt x="89" y="8"/>
                    <a:pt x="60"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5" name="Group 94"/>
          <p:cNvGrpSpPr/>
          <p:nvPr/>
        </p:nvGrpSpPr>
        <p:grpSpPr>
          <a:xfrm>
            <a:off x="6005752" y="4779646"/>
            <a:ext cx="387350" cy="461962"/>
            <a:chOff x="1512889" y="3133726"/>
            <a:chExt cx="387350" cy="461962"/>
          </a:xfrm>
        </p:grpSpPr>
        <p:sp>
          <p:nvSpPr>
            <p:cNvPr id="96" name="Rectangle 191"/>
            <p:cNvSpPr>
              <a:spLocks noChangeArrowheads="1"/>
            </p:cNvSpPr>
            <p:nvPr/>
          </p:nvSpPr>
          <p:spPr bwMode="auto">
            <a:xfrm>
              <a:off x="1584326" y="3536951"/>
              <a:ext cx="14288" cy="587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192"/>
            <p:cNvSpPr>
              <a:spLocks noChangeArrowheads="1"/>
            </p:cNvSpPr>
            <p:nvPr/>
          </p:nvSpPr>
          <p:spPr bwMode="auto">
            <a:xfrm>
              <a:off x="1814514" y="3536951"/>
              <a:ext cx="14288" cy="5873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193"/>
            <p:cNvSpPr>
              <a:spLocks/>
            </p:cNvSpPr>
            <p:nvPr/>
          </p:nvSpPr>
          <p:spPr bwMode="auto">
            <a:xfrm>
              <a:off x="1743076" y="3343276"/>
              <a:ext cx="157163" cy="252412"/>
            </a:xfrm>
            <a:custGeom>
              <a:avLst/>
              <a:gdLst>
                <a:gd name="T0" fmla="*/ 88 w 88"/>
                <a:gd name="T1" fmla="*/ 140 h 140"/>
                <a:gd name="T2" fmla="*/ 80 w 88"/>
                <a:gd name="T3" fmla="*/ 140 h 140"/>
                <a:gd name="T4" fmla="*/ 80 w 88"/>
                <a:gd name="T5" fmla="*/ 88 h 140"/>
                <a:gd name="T6" fmla="*/ 39 w 88"/>
                <a:gd name="T7" fmla="*/ 52 h 140"/>
                <a:gd name="T8" fmla="*/ 0 w 88"/>
                <a:gd name="T9" fmla="*/ 28 h 140"/>
                <a:gd name="T10" fmla="*/ 0 w 88"/>
                <a:gd name="T11" fmla="*/ 0 h 140"/>
                <a:gd name="T12" fmla="*/ 8 w 88"/>
                <a:gd name="T13" fmla="*/ 0 h 140"/>
                <a:gd name="T14" fmla="*/ 8 w 88"/>
                <a:gd name="T15" fmla="*/ 28 h 140"/>
                <a:gd name="T16" fmla="*/ 41 w 88"/>
                <a:gd name="T17" fmla="*/ 44 h 140"/>
                <a:gd name="T18" fmla="*/ 88 w 88"/>
                <a:gd name="T19" fmla="*/ 88 h 140"/>
                <a:gd name="T20" fmla="*/ 88 w 88"/>
                <a:gd name="T21"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140">
                  <a:moveTo>
                    <a:pt x="88" y="140"/>
                  </a:moveTo>
                  <a:cubicBezTo>
                    <a:pt x="80" y="140"/>
                    <a:pt x="80" y="140"/>
                    <a:pt x="80" y="140"/>
                  </a:cubicBezTo>
                  <a:cubicBezTo>
                    <a:pt x="80" y="88"/>
                    <a:pt x="80" y="88"/>
                    <a:pt x="80" y="88"/>
                  </a:cubicBezTo>
                  <a:cubicBezTo>
                    <a:pt x="80" y="67"/>
                    <a:pt x="64" y="60"/>
                    <a:pt x="39" y="52"/>
                  </a:cubicBezTo>
                  <a:cubicBezTo>
                    <a:pt x="21" y="46"/>
                    <a:pt x="0" y="37"/>
                    <a:pt x="0" y="28"/>
                  </a:cubicBezTo>
                  <a:cubicBezTo>
                    <a:pt x="0" y="0"/>
                    <a:pt x="0" y="0"/>
                    <a:pt x="0" y="0"/>
                  </a:cubicBezTo>
                  <a:cubicBezTo>
                    <a:pt x="8" y="0"/>
                    <a:pt x="8" y="0"/>
                    <a:pt x="8" y="0"/>
                  </a:cubicBezTo>
                  <a:cubicBezTo>
                    <a:pt x="8" y="28"/>
                    <a:pt x="8" y="28"/>
                    <a:pt x="8" y="28"/>
                  </a:cubicBezTo>
                  <a:cubicBezTo>
                    <a:pt x="9" y="31"/>
                    <a:pt x="25" y="39"/>
                    <a:pt x="41" y="44"/>
                  </a:cubicBezTo>
                  <a:cubicBezTo>
                    <a:pt x="63" y="52"/>
                    <a:pt x="88" y="60"/>
                    <a:pt x="88" y="88"/>
                  </a:cubicBezTo>
                  <a:lnTo>
                    <a:pt x="8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194"/>
            <p:cNvSpPr>
              <a:spLocks/>
            </p:cNvSpPr>
            <p:nvPr/>
          </p:nvSpPr>
          <p:spPr bwMode="auto">
            <a:xfrm>
              <a:off x="1512889" y="3343276"/>
              <a:ext cx="157163" cy="252412"/>
            </a:xfrm>
            <a:custGeom>
              <a:avLst/>
              <a:gdLst>
                <a:gd name="T0" fmla="*/ 8 w 88"/>
                <a:gd name="T1" fmla="*/ 140 h 140"/>
                <a:gd name="T2" fmla="*/ 0 w 88"/>
                <a:gd name="T3" fmla="*/ 140 h 140"/>
                <a:gd name="T4" fmla="*/ 0 w 88"/>
                <a:gd name="T5" fmla="*/ 88 h 140"/>
                <a:gd name="T6" fmla="*/ 47 w 88"/>
                <a:gd name="T7" fmla="*/ 44 h 140"/>
                <a:gd name="T8" fmla="*/ 80 w 88"/>
                <a:gd name="T9" fmla="*/ 28 h 140"/>
                <a:gd name="T10" fmla="*/ 80 w 88"/>
                <a:gd name="T11" fmla="*/ 0 h 140"/>
                <a:gd name="T12" fmla="*/ 88 w 88"/>
                <a:gd name="T13" fmla="*/ 0 h 140"/>
                <a:gd name="T14" fmla="*/ 88 w 88"/>
                <a:gd name="T15" fmla="*/ 28 h 140"/>
                <a:gd name="T16" fmla="*/ 49 w 88"/>
                <a:gd name="T17" fmla="*/ 52 h 140"/>
                <a:gd name="T18" fmla="*/ 8 w 88"/>
                <a:gd name="T19" fmla="*/ 88 h 140"/>
                <a:gd name="T20" fmla="*/ 8 w 88"/>
                <a:gd name="T21"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140">
                  <a:moveTo>
                    <a:pt x="8" y="140"/>
                  </a:moveTo>
                  <a:cubicBezTo>
                    <a:pt x="0" y="140"/>
                    <a:pt x="0" y="140"/>
                    <a:pt x="0" y="140"/>
                  </a:cubicBezTo>
                  <a:cubicBezTo>
                    <a:pt x="0" y="88"/>
                    <a:pt x="0" y="88"/>
                    <a:pt x="0" y="88"/>
                  </a:cubicBezTo>
                  <a:cubicBezTo>
                    <a:pt x="0" y="60"/>
                    <a:pt x="25" y="52"/>
                    <a:pt x="47" y="44"/>
                  </a:cubicBezTo>
                  <a:cubicBezTo>
                    <a:pt x="63" y="39"/>
                    <a:pt x="79" y="31"/>
                    <a:pt x="80" y="28"/>
                  </a:cubicBezTo>
                  <a:cubicBezTo>
                    <a:pt x="80" y="0"/>
                    <a:pt x="80" y="0"/>
                    <a:pt x="80" y="0"/>
                  </a:cubicBezTo>
                  <a:cubicBezTo>
                    <a:pt x="88" y="0"/>
                    <a:pt x="88" y="0"/>
                    <a:pt x="88" y="0"/>
                  </a:cubicBezTo>
                  <a:cubicBezTo>
                    <a:pt x="88" y="28"/>
                    <a:pt x="88" y="28"/>
                    <a:pt x="88" y="28"/>
                  </a:cubicBezTo>
                  <a:cubicBezTo>
                    <a:pt x="88" y="37"/>
                    <a:pt x="67" y="46"/>
                    <a:pt x="49" y="52"/>
                  </a:cubicBezTo>
                  <a:cubicBezTo>
                    <a:pt x="24" y="60"/>
                    <a:pt x="8" y="67"/>
                    <a:pt x="8" y="88"/>
                  </a:cubicBezTo>
                  <a:lnTo>
                    <a:pt x="8" y="140"/>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195"/>
            <p:cNvSpPr>
              <a:spLocks noEditPoints="1"/>
            </p:cNvSpPr>
            <p:nvPr/>
          </p:nvSpPr>
          <p:spPr bwMode="auto">
            <a:xfrm>
              <a:off x="1635126" y="3198813"/>
              <a:ext cx="142875" cy="165100"/>
            </a:xfrm>
            <a:custGeom>
              <a:avLst/>
              <a:gdLst>
                <a:gd name="T0" fmla="*/ 40 w 80"/>
                <a:gd name="T1" fmla="*/ 92 h 92"/>
                <a:gd name="T2" fmla="*/ 0 w 80"/>
                <a:gd name="T3" fmla="*/ 32 h 92"/>
                <a:gd name="T4" fmla="*/ 0 w 80"/>
                <a:gd name="T5" fmla="*/ 20 h 92"/>
                <a:gd name="T6" fmla="*/ 4 w 80"/>
                <a:gd name="T7" fmla="*/ 16 h 92"/>
                <a:gd name="T8" fmla="*/ 16 w 80"/>
                <a:gd name="T9" fmla="*/ 4 h 92"/>
                <a:gd name="T10" fmla="*/ 20 w 80"/>
                <a:gd name="T11" fmla="*/ 0 h 92"/>
                <a:gd name="T12" fmla="*/ 24 w 80"/>
                <a:gd name="T13" fmla="*/ 4 h 92"/>
                <a:gd name="T14" fmla="*/ 48 w 80"/>
                <a:gd name="T15" fmla="*/ 16 h 92"/>
                <a:gd name="T16" fmla="*/ 74 w 80"/>
                <a:gd name="T17" fmla="*/ 9 h 92"/>
                <a:gd name="T18" fmla="*/ 78 w 80"/>
                <a:gd name="T19" fmla="*/ 8 h 92"/>
                <a:gd name="T20" fmla="*/ 80 w 80"/>
                <a:gd name="T21" fmla="*/ 12 h 92"/>
                <a:gd name="T22" fmla="*/ 80 w 80"/>
                <a:gd name="T23" fmla="*/ 32 h 92"/>
                <a:gd name="T24" fmla="*/ 40 w 80"/>
                <a:gd name="T25" fmla="*/ 92 h 92"/>
                <a:gd name="T26" fmla="*/ 8 w 80"/>
                <a:gd name="T27" fmla="*/ 24 h 92"/>
                <a:gd name="T28" fmla="*/ 8 w 80"/>
                <a:gd name="T29" fmla="*/ 32 h 92"/>
                <a:gd name="T30" fmla="*/ 40 w 80"/>
                <a:gd name="T31" fmla="*/ 84 h 92"/>
                <a:gd name="T32" fmla="*/ 72 w 80"/>
                <a:gd name="T33" fmla="*/ 32 h 92"/>
                <a:gd name="T34" fmla="*/ 72 w 80"/>
                <a:gd name="T35" fmla="*/ 19 h 92"/>
                <a:gd name="T36" fmla="*/ 48 w 80"/>
                <a:gd name="T37" fmla="*/ 24 h 92"/>
                <a:gd name="T38" fmla="*/ 21 w 80"/>
                <a:gd name="T39" fmla="*/ 15 h 92"/>
                <a:gd name="T40" fmla="*/ 8 w 80"/>
                <a:gd name="T41" fmla="*/ 2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92">
                  <a:moveTo>
                    <a:pt x="40" y="92"/>
                  </a:moveTo>
                  <a:cubicBezTo>
                    <a:pt x="0" y="92"/>
                    <a:pt x="0" y="51"/>
                    <a:pt x="0" y="32"/>
                  </a:cubicBezTo>
                  <a:cubicBezTo>
                    <a:pt x="0" y="20"/>
                    <a:pt x="0" y="20"/>
                    <a:pt x="0" y="20"/>
                  </a:cubicBezTo>
                  <a:cubicBezTo>
                    <a:pt x="0" y="18"/>
                    <a:pt x="2" y="16"/>
                    <a:pt x="4" y="16"/>
                  </a:cubicBezTo>
                  <a:cubicBezTo>
                    <a:pt x="11" y="16"/>
                    <a:pt x="16" y="11"/>
                    <a:pt x="16" y="4"/>
                  </a:cubicBezTo>
                  <a:cubicBezTo>
                    <a:pt x="16" y="2"/>
                    <a:pt x="18" y="0"/>
                    <a:pt x="20" y="0"/>
                  </a:cubicBezTo>
                  <a:cubicBezTo>
                    <a:pt x="22" y="0"/>
                    <a:pt x="24" y="2"/>
                    <a:pt x="24" y="4"/>
                  </a:cubicBezTo>
                  <a:cubicBezTo>
                    <a:pt x="24" y="10"/>
                    <a:pt x="34" y="16"/>
                    <a:pt x="48" y="16"/>
                  </a:cubicBezTo>
                  <a:cubicBezTo>
                    <a:pt x="62" y="16"/>
                    <a:pt x="74" y="9"/>
                    <a:pt x="74" y="9"/>
                  </a:cubicBezTo>
                  <a:cubicBezTo>
                    <a:pt x="75" y="8"/>
                    <a:pt x="77" y="8"/>
                    <a:pt x="78" y="8"/>
                  </a:cubicBezTo>
                  <a:cubicBezTo>
                    <a:pt x="79" y="9"/>
                    <a:pt x="80" y="11"/>
                    <a:pt x="80" y="12"/>
                  </a:cubicBezTo>
                  <a:cubicBezTo>
                    <a:pt x="80" y="32"/>
                    <a:pt x="80" y="32"/>
                    <a:pt x="80" y="32"/>
                  </a:cubicBezTo>
                  <a:cubicBezTo>
                    <a:pt x="80" y="51"/>
                    <a:pt x="80" y="92"/>
                    <a:pt x="40" y="92"/>
                  </a:cubicBezTo>
                  <a:close/>
                  <a:moveTo>
                    <a:pt x="8" y="24"/>
                  </a:moveTo>
                  <a:cubicBezTo>
                    <a:pt x="8" y="32"/>
                    <a:pt x="8" y="32"/>
                    <a:pt x="8" y="32"/>
                  </a:cubicBezTo>
                  <a:cubicBezTo>
                    <a:pt x="8" y="64"/>
                    <a:pt x="13" y="84"/>
                    <a:pt x="40" y="84"/>
                  </a:cubicBezTo>
                  <a:cubicBezTo>
                    <a:pt x="67" y="84"/>
                    <a:pt x="72" y="64"/>
                    <a:pt x="72" y="32"/>
                  </a:cubicBezTo>
                  <a:cubicBezTo>
                    <a:pt x="72" y="19"/>
                    <a:pt x="72" y="19"/>
                    <a:pt x="72" y="19"/>
                  </a:cubicBezTo>
                  <a:cubicBezTo>
                    <a:pt x="66" y="21"/>
                    <a:pt x="58" y="24"/>
                    <a:pt x="48" y="24"/>
                  </a:cubicBezTo>
                  <a:cubicBezTo>
                    <a:pt x="36" y="24"/>
                    <a:pt x="26" y="20"/>
                    <a:pt x="21" y="15"/>
                  </a:cubicBezTo>
                  <a:cubicBezTo>
                    <a:pt x="18" y="19"/>
                    <a:pt x="13" y="23"/>
                    <a:pt x="8" y="2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Freeform 196"/>
            <p:cNvSpPr>
              <a:spLocks/>
            </p:cNvSpPr>
            <p:nvPr/>
          </p:nvSpPr>
          <p:spPr bwMode="auto">
            <a:xfrm>
              <a:off x="1763714" y="3275013"/>
              <a:ext cx="65088" cy="96837"/>
            </a:xfrm>
            <a:custGeom>
              <a:avLst/>
              <a:gdLst>
                <a:gd name="T0" fmla="*/ 0 w 36"/>
                <a:gd name="T1" fmla="*/ 54 h 54"/>
                <a:gd name="T2" fmla="*/ 0 w 36"/>
                <a:gd name="T3" fmla="*/ 46 h 54"/>
                <a:gd name="T4" fmla="*/ 28 w 36"/>
                <a:gd name="T5" fmla="*/ 18 h 54"/>
                <a:gd name="T6" fmla="*/ 24 w 36"/>
                <a:gd name="T7" fmla="*/ 4 h 54"/>
                <a:gd name="T8" fmla="*/ 31 w 36"/>
                <a:gd name="T9" fmla="*/ 0 h 54"/>
                <a:gd name="T10" fmla="*/ 36 w 36"/>
                <a:gd name="T11" fmla="*/ 18 h 54"/>
                <a:gd name="T12" fmla="*/ 0 w 36"/>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36" h="54">
                  <a:moveTo>
                    <a:pt x="0" y="54"/>
                  </a:moveTo>
                  <a:cubicBezTo>
                    <a:pt x="0" y="46"/>
                    <a:pt x="0" y="46"/>
                    <a:pt x="0" y="46"/>
                  </a:cubicBezTo>
                  <a:cubicBezTo>
                    <a:pt x="15" y="46"/>
                    <a:pt x="28" y="33"/>
                    <a:pt x="28" y="18"/>
                  </a:cubicBezTo>
                  <a:cubicBezTo>
                    <a:pt x="28" y="13"/>
                    <a:pt x="27" y="8"/>
                    <a:pt x="24" y="4"/>
                  </a:cubicBezTo>
                  <a:cubicBezTo>
                    <a:pt x="31" y="0"/>
                    <a:pt x="31" y="0"/>
                    <a:pt x="31" y="0"/>
                  </a:cubicBezTo>
                  <a:cubicBezTo>
                    <a:pt x="34" y="5"/>
                    <a:pt x="36" y="11"/>
                    <a:pt x="36" y="18"/>
                  </a:cubicBezTo>
                  <a:cubicBezTo>
                    <a:pt x="36" y="38"/>
                    <a:pt x="20" y="54"/>
                    <a:pt x="0" y="5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Freeform 197"/>
            <p:cNvSpPr>
              <a:spLocks/>
            </p:cNvSpPr>
            <p:nvPr/>
          </p:nvSpPr>
          <p:spPr bwMode="auto">
            <a:xfrm>
              <a:off x="1576389" y="3133726"/>
              <a:ext cx="260350" cy="166687"/>
            </a:xfrm>
            <a:custGeom>
              <a:avLst/>
              <a:gdLst>
                <a:gd name="T0" fmla="*/ 120 w 144"/>
                <a:gd name="T1" fmla="*/ 92 h 92"/>
                <a:gd name="T2" fmla="*/ 120 w 144"/>
                <a:gd name="T3" fmla="*/ 84 h 92"/>
                <a:gd name="T4" fmla="*/ 136 w 144"/>
                <a:gd name="T5" fmla="*/ 64 h 92"/>
                <a:gd name="T6" fmla="*/ 120 w 144"/>
                <a:gd name="T7" fmla="*/ 44 h 92"/>
                <a:gd name="T8" fmla="*/ 116 w 144"/>
                <a:gd name="T9" fmla="*/ 40 h 92"/>
                <a:gd name="T10" fmla="*/ 80 w 144"/>
                <a:gd name="T11" fmla="*/ 8 h 92"/>
                <a:gd name="T12" fmla="*/ 64 w 144"/>
                <a:gd name="T13" fmla="*/ 8 h 92"/>
                <a:gd name="T14" fmla="*/ 28 w 144"/>
                <a:gd name="T15" fmla="*/ 40 h 92"/>
                <a:gd name="T16" fmla="*/ 24 w 144"/>
                <a:gd name="T17" fmla="*/ 44 h 92"/>
                <a:gd name="T18" fmla="*/ 8 w 144"/>
                <a:gd name="T19" fmla="*/ 64 h 92"/>
                <a:gd name="T20" fmla="*/ 24 w 144"/>
                <a:gd name="T21" fmla="*/ 84 h 92"/>
                <a:gd name="T22" fmla="*/ 24 w 144"/>
                <a:gd name="T23" fmla="*/ 92 h 92"/>
                <a:gd name="T24" fmla="*/ 0 w 144"/>
                <a:gd name="T25" fmla="*/ 64 h 92"/>
                <a:gd name="T26" fmla="*/ 20 w 144"/>
                <a:gd name="T27" fmla="*/ 36 h 92"/>
                <a:gd name="T28" fmla="*/ 64 w 144"/>
                <a:gd name="T29" fmla="*/ 0 h 92"/>
                <a:gd name="T30" fmla="*/ 80 w 144"/>
                <a:gd name="T31" fmla="*/ 0 h 92"/>
                <a:gd name="T32" fmla="*/ 124 w 144"/>
                <a:gd name="T33" fmla="*/ 36 h 92"/>
                <a:gd name="T34" fmla="*/ 144 w 144"/>
                <a:gd name="T35" fmla="*/ 64 h 92"/>
                <a:gd name="T36" fmla="*/ 120 w 144"/>
                <a:gd name="T3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92">
                  <a:moveTo>
                    <a:pt x="120" y="92"/>
                  </a:moveTo>
                  <a:cubicBezTo>
                    <a:pt x="120" y="84"/>
                    <a:pt x="120" y="84"/>
                    <a:pt x="120" y="84"/>
                  </a:cubicBezTo>
                  <a:cubicBezTo>
                    <a:pt x="129" y="84"/>
                    <a:pt x="136" y="73"/>
                    <a:pt x="136" y="64"/>
                  </a:cubicBezTo>
                  <a:cubicBezTo>
                    <a:pt x="136" y="55"/>
                    <a:pt x="129" y="44"/>
                    <a:pt x="120" y="44"/>
                  </a:cubicBezTo>
                  <a:cubicBezTo>
                    <a:pt x="118" y="44"/>
                    <a:pt x="116" y="42"/>
                    <a:pt x="116" y="40"/>
                  </a:cubicBezTo>
                  <a:cubicBezTo>
                    <a:pt x="116" y="21"/>
                    <a:pt x="101" y="8"/>
                    <a:pt x="80" y="8"/>
                  </a:cubicBezTo>
                  <a:cubicBezTo>
                    <a:pt x="64" y="8"/>
                    <a:pt x="64" y="8"/>
                    <a:pt x="64" y="8"/>
                  </a:cubicBezTo>
                  <a:cubicBezTo>
                    <a:pt x="43" y="8"/>
                    <a:pt x="28" y="21"/>
                    <a:pt x="28" y="40"/>
                  </a:cubicBezTo>
                  <a:cubicBezTo>
                    <a:pt x="28" y="42"/>
                    <a:pt x="26" y="44"/>
                    <a:pt x="24" y="44"/>
                  </a:cubicBezTo>
                  <a:cubicBezTo>
                    <a:pt x="15" y="44"/>
                    <a:pt x="8" y="55"/>
                    <a:pt x="8" y="64"/>
                  </a:cubicBezTo>
                  <a:cubicBezTo>
                    <a:pt x="8" y="73"/>
                    <a:pt x="15" y="84"/>
                    <a:pt x="24" y="84"/>
                  </a:cubicBezTo>
                  <a:cubicBezTo>
                    <a:pt x="24" y="92"/>
                    <a:pt x="24" y="92"/>
                    <a:pt x="24" y="92"/>
                  </a:cubicBezTo>
                  <a:cubicBezTo>
                    <a:pt x="10" y="92"/>
                    <a:pt x="0" y="77"/>
                    <a:pt x="0" y="64"/>
                  </a:cubicBezTo>
                  <a:cubicBezTo>
                    <a:pt x="0" y="52"/>
                    <a:pt x="8" y="39"/>
                    <a:pt x="20" y="36"/>
                  </a:cubicBezTo>
                  <a:cubicBezTo>
                    <a:pt x="22" y="15"/>
                    <a:pt x="40" y="0"/>
                    <a:pt x="64" y="0"/>
                  </a:cubicBezTo>
                  <a:cubicBezTo>
                    <a:pt x="80" y="0"/>
                    <a:pt x="80" y="0"/>
                    <a:pt x="80" y="0"/>
                  </a:cubicBezTo>
                  <a:cubicBezTo>
                    <a:pt x="104" y="0"/>
                    <a:pt x="122" y="15"/>
                    <a:pt x="124" y="36"/>
                  </a:cubicBezTo>
                  <a:cubicBezTo>
                    <a:pt x="135" y="39"/>
                    <a:pt x="144" y="52"/>
                    <a:pt x="144" y="64"/>
                  </a:cubicBezTo>
                  <a:cubicBezTo>
                    <a:pt x="144" y="77"/>
                    <a:pt x="133" y="92"/>
                    <a:pt x="120" y="92"/>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198"/>
            <p:cNvSpPr>
              <a:spLocks/>
            </p:cNvSpPr>
            <p:nvPr/>
          </p:nvSpPr>
          <p:spPr bwMode="auto">
            <a:xfrm>
              <a:off x="1584326" y="3275013"/>
              <a:ext cx="65088" cy="96837"/>
            </a:xfrm>
            <a:custGeom>
              <a:avLst/>
              <a:gdLst>
                <a:gd name="T0" fmla="*/ 36 w 36"/>
                <a:gd name="T1" fmla="*/ 54 h 54"/>
                <a:gd name="T2" fmla="*/ 0 w 36"/>
                <a:gd name="T3" fmla="*/ 18 h 54"/>
                <a:gd name="T4" fmla="*/ 4 w 36"/>
                <a:gd name="T5" fmla="*/ 0 h 54"/>
                <a:gd name="T6" fmla="*/ 11 w 36"/>
                <a:gd name="T7" fmla="*/ 4 h 54"/>
                <a:gd name="T8" fmla="*/ 8 w 36"/>
                <a:gd name="T9" fmla="*/ 18 h 54"/>
                <a:gd name="T10" fmla="*/ 36 w 36"/>
                <a:gd name="T11" fmla="*/ 46 h 54"/>
                <a:gd name="T12" fmla="*/ 36 w 36"/>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36" h="54">
                  <a:moveTo>
                    <a:pt x="36" y="54"/>
                  </a:moveTo>
                  <a:cubicBezTo>
                    <a:pt x="16" y="54"/>
                    <a:pt x="0" y="38"/>
                    <a:pt x="0" y="18"/>
                  </a:cubicBezTo>
                  <a:cubicBezTo>
                    <a:pt x="0" y="11"/>
                    <a:pt x="1" y="5"/>
                    <a:pt x="4" y="0"/>
                  </a:cubicBezTo>
                  <a:cubicBezTo>
                    <a:pt x="11" y="4"/>
                    <a:pt x="11" y="4"/>
                    <a:pt x="11" y="4"/>
                  </a:cubicBezTo>
                  <a:cubicBezTo>
                    <a:pt x="9" y="8"/>
                    <a:pt x="8" y="13"/>
                    <a:pt x="8" y="18"/>
                  </a:cubicBezTo>
                  <a:cubicBezTo>
                    <a:pt x="8" y="33"/>
                    <a:pt x="20" y="46"/>
                    <a:pt x="36" y="46"/>
                  </a:cubicBezTo>
                  <a:lnTo>
                    <a:pt x="36" y="54"/>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199"/>
            <p:cNvSpPr>
              <a:spLocks/>
            </p:cNvSpPr>
            <p:nvPr/>
          </p:nvSpPr>
          <p:spPr bwMode="auto">
            <a:xfrm>
              <a:off x="1612901" y="3422651"/>
              <a:ext cx="187325" cy="114300"/>
            </a:xfrm>
            <a:custGeom>
              <a:avLst/>
              <a:gdLst>
                <a:gd name="T0" fmla="*/ 52 w 104"/>
                <a:gd name="T1" fmla="*/ 64 h 64"/>
                <a:gd name="T2" fmla="*/ 50 w 104"/>
                <a:gd name="T3" fmla="*/ 64 h 64"/>
                <a:gd name="T4" fmla="*/ 0 w 104"/>
                <a:gd name="T5" fmla="*/ 12 h 64"/>
                <a:gd name="T6" fmla="*/ 0 w 104"/>
                <a:gd name="T7" fmla="*/ 0 h 64"/>
                <a:gd name="T8" fmla="*/ 8 w 104"/>
                <a:gd name="T9" fmla="*/ 0 h 64"/>
                <a:gd name="T10" fmla="*/ 8 w 104"/>
                <a:gd name="T11" fmla="*/ 12 h 64"/>
                <a:gd name="T12" fmla="*/ 52 w 104"/>
                <a:gd name="T13" fmla="*/ 56 h 64"/>
                <a:gd name="T14" fmla="*/ 96 w 104"/>
                <a:gd name="T15" fmla="*/ 12 h 64"/>
                <a:gd name="T16" fmla="*/ 96 w 104"/>
                <a:gd name="T17" fmla="*/ 0 h 64"/>
                <a:gd name="T18" fmla="*/ 104 w 104"/>
                <a:gd name="T19" fmla="*/ 0 h 64"/>
                <a:gd name="T20" fmla="*/ 104 w 104"/>
                <a:gd name="T21" fmla="*/ 12 h 64"/>
                <a:gd name="T22" fmla="*/ 54 w 104"/>
                <a:gd name="T23" fmla="*/ 64 h 64"/>
                <a:gd name="T24" fmla="*/ 52 w 104"/>
                <a:gd name="T2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64">
                  <a:moveTo>
                    <a:pt x="52" y="64"/>
                  </a:moveTo>
                  <a:cubicBezTo>
                    <a:pt x="51" y="64"/>
                    <a:pt x="51" y="64"/>
                    <a:pt x="50" y="64"/>
                  </a:cubicBezTo>
                  <a:cubicBezTo>
                    <a:pt x="48" y="63"/>
                    <a:pt x="0" y="41"/>
                    <a:pt x="0" y="12"/>
                  </a:cubicBezTo>
                  <a:cubicBezTo>
                    <a:pt x="0" y="0"/>
                    <a:pt x="0" y="0"/>
                    <a:pt x="0" y="0"/>
                  </a:cubicBezTo>
                  <a:cubicBezTo>
                    <a:pt x="8" y="0"/>
                    <a:pt x="8" y="0"/>
                    <a:pt x="8" y="0"/>
                  </a:cubicBezTo>
                  <a:cubicBezTo>
                    <a:pt x="8" y="12"/>
                    <a:pt x="8" y="12"/>
                    <a:pt x="8" y="12"/>
                  </a:cubicBezTo>
                  <a:cubicBezTo>
                    <a:pt x="8" y="31"/>
                    <a:pt x="38" y="49"/>
                    <a:pt x="52" y="56"/>
                  </a:cubicBezTo>
                  <a:cubicBezTo>
                    <a:pt x="66" y="49"/>
                    <a:pt x="96" y="31"/>
                    <a:pt x="96" y="12"/>
                  </a:cubicBezTo>
                  <a:cubicBezTo>
                    <a:pt x="96" y="0"/>
                    <a:pt x="96" y="0"/>
                    <a:pt x="96" y="0"/>
                  </a:cubicBezTo>
                  <a:cubicBezTo>
                    <a:pt x="104" y="0"/>
                    <a:pt x="104" y="0"/>
                    <a:pt x="104" y="0"/>
                  </a:cubicBezTo>
                  <a:cubicBezTo>
                    <a:pt x="104" y="12"/>
                    <a:pt x="104" y="12"/>
                    <a:pt x="104" y="12"/>
                  </a:cubicBezTo>
                  <a:cubicBezTo>
                    <a:pt x="104" y="41"/>
                    <a:pt x="56" y="63"/>
                    <a:pt x="54" y="64"/>
                  </a:cubicBezTo>
                  <a:cubicBezTo>
                    <a:pt x="53" y="64"/>
                    <a:pt x="52" y="64"/>
                    <a:pt x="52" y="64"/>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Rectangle 200"/>
            <p:cNvSpPr>
              <a:spLocks noChangeArrowheads="1"/>
            </p:cNvSpPr>
            <p:nvPr/>
          </p:nvSpPr>
          <p:spPr bwMode="auto">
            <a:xfrm>
              <a:off x="1655764" y="341471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Rectangle 201"/>
            <p:cNvSpPr>
              <a:spLocks noChangeArrowheads="1"/>
            </p:cNvSpPr>
            <p:nvPr/>
          </p:nvSpPr>
          <p:spPr bwMode="auto">
            <a:xfrm>
              <a:off x="1677989" y="34226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Rectangle 202"/>
            <p:cNvSpPr>
              <a:spLocks noChangeArrowheads="1"/>
            </p:cNvSpPr>
            <p:nvPr/>
          </p:nvSpPr>
          <p:spPr bwMode="auto">
            <a:xfrm>
              <a:off x="1698626" y="342900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Rectangle 203"/>
            <p:cNvSpPr>
              <a:spLocks noChangeArrowheads="1"/>
            </p:cNvSpPr>
            <p:nvPr/>
          </p:nvSpPr>
          <p:spPr bwMode="auto">
            <a:xfrm>
              <a:off x="1698626" y="3451226"/>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Rectangle 204"/>
            <p:cNvSpPr>
              <a:spLocks noChangeArrowheads="1"/>
            </p:cNvSpPr>
            <p:nvPr/>
          </p:nvSpPr>
          <p:spPr bwMode="auto">
            <a:xfrm>
              <a:off x="1720851" y="3422651"/>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Rectangle 206"/>
            <p:cNvSpPr>
              <a:spLocks noChangeArrowheads="1"/>
            </p:cNvSpPr>
            <p:nvPr/>
          </p:nvSpPr>
          <p:spPr bwMode="auto">
            <a:xfrm>
              <a:off x="1743076" y="3414713"/>
              <a:ext cx="14288" cy="14287"/>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11" name="Title 1">
            <a:extLst>
              <a:ext uri="{FF2B5EF4-FFF2-40B4-BE49-F238E27FC236}">
                <a16:creationId xmlns:a16="http://schemas.microsoft.com/office/drawing/2014/main" xmlns="" id="{C4CC0F66-F716-9E4A-A350-90E627E348D3}"/>
              </a:ext>
            </a:extLst>
          </p:cNvPr>
          <p:cNvSpPr txBox="1">
            <a:spLocks/>
          </p:cNvSpPr>
          <p:nvPr/>
        </p:nvSpPr>
        <p:spPr bwMode="auto">
          <a:xfrm>
            <a:off x="6732283" y="2300286"/>
            <a:ext cx="2610499" cy="264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Project budget of $200,000.00</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12" name="Title 1">
            <a:extLst>
              <a:ext uri="{FF2B5EF4-FFF2-40B4-BE49-F238E27FC236}">
                <a16:creationId xmlns:a16="http://schemas.microsoft.com/office/drawing/2014/main" xmlns="" id="{C4CC0F66-F716-9E4A-A350-90E627E348D3}"/>
              </a:ext>
            </a:extLst>
          </p:cNvPr>
          <p:cNvSpPr txBox="1">
            <a:spLocks/>
          </p:cNvSpPr>
          <p:nvPr/>
        </p:nvSpPr>
        <p:spPr bwMode="auto">
          <a:xfrm>
            <a:off x="6732283" y="3513153"/>
            <a:ext cx="2801331" cy="264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Production deadline in six months</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sp>
        <p:nvSpPr>
          <p:cNvPr id="113" name="Title 1">
            <a:extLst>
              <a:ext uri="{FF2B5EF4-FFF2-40B4-BE49-F238E27FC236}">
                <a16:creationId xmlns:a16="http://schemas.microsoft.com/office/drawing/2014/main" xmlns="" id="{C4CC0F66-F716-9E4A-A350-90E627E348D3}"/>
              </a:ext>
            </a:extLst>
          </p:cNvPr>
          <p:cNvSpPr txBox="1">
            <a:spLocks/>
          </p:cNvSpPr>
          <p:nvPr/>
        </p:nvSpPr>
        <p:spPr bwMode="auto">
          <a:xfrm>
            <a:off x="6732283" y="4935693"/>
            <a:ext cx="4129199" cy="264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Century Gothic" pitchFamily="34" charset="0"/>
                <a:ea typeface="ヒラギノ角ゴ Pro W3" pitchFamily="126" charset="-128"/>
              </a:rPr>
              <a:t>Pressure from leadership to include certain features </a:t>
            </a:r>
            <a:endParaRPr kumimoji="0" lang="en-US" sz="1200" b="0" i="0" u="none" strike="noStrike" kern="1200" cap="none" spc="0" normalizeH="0" baseline="0" noProof="0" dirty="0">
              <a:ln>
                <a:noFill/>
              </a:ln>
              <a:solidFill>
                <a:prstClr val="black"/>
              </a:solidFill>
              <a:effectLst/>
              <a:uLnTx/>
              <a:uFillTx/>
              <a:latin typeface="Century Gothic" pitchFamily="34" charset="0"/>
              <a:ea typeface="ヒラギノ角ゴ Pro W3" pitchFamily="126" charset="-128"/>
            </a:endParaRPr>
          </a:p>
        </p:txBody>
      </p:sp>
      <p:pic>
        <p:nvPicPr>
          <p:cNvPr id="115" name="Picture 114"/>
          <p:cNvPicPr>
            <a:picLocks noChangeAspect="1"/>
          </p:cNvPicPr>
          <p:nvPr/>
        </p:nvPicPr>
        <p:blipFill>
          <a:blip r:embed="rId3"/>
          <a:stretch>
            <a:fillRect/>
          </a:stretch>
        </p:blipFill>
        <p:spPr>
          <a:xfrm>
            <a:off x="10111379" y="174963"/>
            <a:ext cx="1879599" cy="586245"/>
          </a:xfrm>
          <a:prstGeom prst="rect">
            <a:avLst/>
          </a:prstGeom>
        </p:spPr>
      </p:pic>
    </p:spTree>
    <p:extLst>
      <p:ext uri="{BB962C8B-B14F-4D97-AF65-F5344CB8AC3E}">
        <p14:creationId xmlns:p14="http://schemas.microsoft.com/office/powerpoint/2010/main" val="12388666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12166600" cy="6858000"/>
          </a:xfrm>
          <a:prstGeom prst="rect">
            <a:avLst/>
          </a:prstGeom>
        </p:spPr>
      </p:pic>
      <p:sp>
        <p:nvSpPr>
          <p:cNvPr id="4" name="Slide Number Placeholder 3"/>
          <p:cNvSpPr>
            <a:spLocks noGrp="1"/>
          </p:cNvSpPr>
          <p:nvPr>
            <p:ph type="sldNum" sz="quarter" idx="10"/>
          </p:nvPr>
        </p:nvSpPr>
        <p:spPr>
          <a:prstGeom prst="rect">
            <a:avLst/>
          </a:prstGeom>
        </p:spPr>
        <p:txBody>
          <a:bodyPr/>
          <a:lstStyle/>
          <a:p>
            <a:fld id="{78075564-AF6E-40FC-905A-F6C5E8D29614}" type="slidenum">
              <a:rPr lang="en-US" altLang="en-US" smtClean="0"/>
              <a:pPr/>
              <a:t>8</a:t>
            </a:fld>
            <a:endParaRPr lang="en-US" altLang="en-US" dirty="0"/>
          </a:p>
        </p:txBody>
      </p:sp>
      <p:sp>
        <p:nvSpPr>
          <p:cNvPr id="7" name="Rectangle 6"/>
          <p:cNvSpPr/>
          <p:nvPr/>
        </p:nvSpPr>
        <p:spPr>
          <a:xfrm>
            <a:off x="-143727" y="1486830"/>
            <a:ext cx="12479453" cy="2507785"/>
          </a:xfrm>
          <a:prstGeom prst="rect">
            <a:avLst/>
          </a:prstGeom>
          <a:solidFill>
            <a:srgbClr val="427BBF">
              <a:alpha val="96863"/>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spcCol="0" rtlCol="0" anchor="ctr"/>
          <a:lstStyle/>
          <a:p>
            <a:pPr algn="ctr"/>
            <a:endParaRPr lang="en-CA">
              <a:solidFill>
                <a:prstClr val="white"/>
              </a:solidFill>
            </a:endParaRPr>
          </a:p>
        </p:txBody>
      </p:sp>
      <p:sp>
        <p:nvSpPr>
          <p:cNvPr id="49" name="Title 2"/>
          <p:cNvSpPr txBox="1">
            <a:spLocks/>
          </p:cNvSpPr>
          <p:nvPr/>
        </p:nvSpPr>
        <p:spPr bwMode="auto">
          <a:xfrm>
            <a:off x="609622" y="1982444"/>
            <a:ext cx="9391132" cy="1164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77" tIns="60938" rIns="121877" bIns="60938" numCol="1" anchor="b" anchorCtr="0" compatLnSpc="1">
            <a:prstTxWarp prst="textNoShape">
              <a:avLst/>
            </a:prstTxWarp>
            <a:normAutofit fontScale="92500"/>
          </a:bodyPr>
          <a:lstStyle>
            <a:lvl1pPr algn="l" defTabSz="457022" rtl="0" eaLnBrk="1" fontAlgn="base" hangingPunct="1">
              <a:spcBef>
                <a:spcPct val="0"/>
              </a:spcBef>
              <a:spcAft>
                <a:spcPct val="0"/>
              </a:spcAft>
              <a:defRPr lang="en-US" sz="3600" b="0" i="0" kern="1200">
                <a:solidFill>
                  <a:srgbClr val="F68C1E"/>
                </a:solidFill>
                <a:latin typeface="Century Gothic" panose="020B0502020202020204" pitchFamily="34" charset="0"/>
                <a:ea typeface="ヒラギノ角ゴ Pro W3" pitchFamily="126" charset="-128"/>
                <a:cs typeface="Arial" panose="020B0604020202020204" pitchFamily="34" charset="0"/>
              </a:defRPr>
            </a:lvl1pPr>
            <a:lvl2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022" rtl="0" eaLnBrk="1" fontAlgn="base" hangingPunct="1">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022"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6pPr>
            <a:lvl7pPr marL="914063"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7pPr>
            <a:lvl8pPr marL="1371090"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8pPr>
            <a:lvl9pPr marL="1828124" algn="ctr" defTabSz="457022" rtl="0" eaLnBrk="1" fontAlgn="base" hangingPunct="1">
              <a:spcBef>
                <a:spcPct val="0"/>
              </a:spcBef>
              <a:spcAft>
                <a:spcPct val="0"/>
              </a:spcAft>
              <a:defRPr sz="3600">
                <a:solidFill>
                  <a:srgbClr val="0064A5"/>
                </a:solidFill>
                <a:latin typeface="Gill Sans Light" pitchFamily="126" charset="0"/>
                <a:ea typeface="ヒラギノ角ゴ Pro W3" pitchFamily="126" charset="-128"/>
              </a:defRPr>
            </a:lvl9pPr>
          </a:lstStyle>
          <a:p>
            <a:r>
              <a:rPr lang="en-CA" sz="5300" dirty="0">
                <a:solidFill>
                  <a:prstClr val="white"/>
                </a:solidFill>
              </a:rPr>
              <a:t>Exercise: </a:t>
            </a:r>
            <a:r>
              <a:rPr lang="en-CA" sz="5300" dirty="0" smtClean="0">
                <a:solidFill>
                  <a:prstClr val="white"/>
                </a:solidFill>
              </a:rPr>
              <a:t>Opportunity Canvas</a:t>
            </a:r>
            <a:endParaRPr lang="en-CA" sz="5300" dirty="0">
              <a:solidFill>
                <a:prstClr val="white"/>
              </a:solidFill>
            </a:endParaRPr>
          </a:p>
        </p:txBody>
      </p:sp>
    </p:spTree>
    <p:extLst>
      <p:ext uri="{BB962C8B-B14F-4D97-AF65-F5344CB8AC3E}">
        <p14:creationId xmlns:p14="http://schemas.microsoft.com/office/powerpoint/2010/main" val="18099851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566" y="656963"/>
            <a:ext cx="2569464" cy="5992412"/>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399946" y="796348"/>
            <a:ext cx="1998618" cy="2002536"/>
          </a:xfrm>
          <a:prstGeom prst="ellipse">
            <a:avLst/>
          </a:prstGeom>
          <a:solidFill>
            <a:schemeClr val="bg1"/>
          </a:solidFill>
          <a:ln>
            <a:solidFill>
              <a:srgbClr val="5B9BD5"/>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xmlns="" id="{C4CC0F66-F716-9E4A-A350-90E627E348D3}"/>
              </a:ext>
            </a:extLst>
          </p:cNvPr>
          <p:cNvSpPr txBox="1">
            <a:spLocks/>
          </p:cNvSpPr>
          <p:nvPr/>
        </p:nvSpPr>
        <p:spPr bwMode="auto">
          <a:xfrm>
            <a:off x="595040" y="2063810"/>
            <a:ext cx="1693561" cy="324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defTabSz="457200" rtl="0" eaLnBrk="0" fontAlgn="base" hangingPunct="0">
              <a:spcBef>
                <a:spcPct val="0"/>
              </a:spcBef>
              <a:spcAft>
                <a:spcPct val="0"/>
              </a:spcAft>
              <a:defRPr lang="en-US" sz="3600" b="0" i="0" kern="1200">
                <a:solidFill>
                  <a:srgbClr val="064163"/>
                </a:solidFill>
                <a:latin typeface="Century Gothic" pitchFamily="34" charset="0"/>
                <a:ea typeface="ヒラギノ角ゴ Pro W3" pitchFamily="126" charset="-128"/>
                <a:cs typeface="Century Gothic" pitchFamily="34" charset="0"/>
              </a:defRPr>
            </a:lvl1pPr>
            <a:lvl2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2pPr>
            <a:lvl3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3pPr>
            <a:lvl4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4pPr>
            <a:lvl5pPr algn="l" defTabSz="457200" rtl="0" eaLnBrk="0" fontAlgn="base" hangingPunct="0">
              <a:spcBef>
                <a:spcPct val="0"/>
              </a:spcBef>
              <a:spcAft>
                <a:spcPct val="0"/>
              </a:spcAft>
              <a:defRPr sz="3600">
                <a:solidFill>
                  <a:srgbClr val="0064A5"/>
                </a:solidFill>
                <a:latin typeface="Century Gothic" charset="0"/>
                <a:ea typeface="ヒラギノ角ゴ Pro W3" pitchFamily="126" charset="-128"/>
                <a:cs typeface="Century Gothic" charset="0"/>
              </a:defRPr>
            </a:lvl5pPr>
            <a:lvl6pPr marL="4572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6pPr>
            <a:lvl7pPr marL="9144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7pPr>
            <a:lvl8pPr marL="13716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8pPr>
            <a:lvl9pPr marL="1828800" algn="ctr" defTabSz="457200" rtl="0" fontAlgn="base">
              <a:spcBef>
                <a:spcPct val="0"/>
              </a:spcBef>
              <a:spcAft>
                <a:spcPct val="0"/>
              </a:spcAft>
              <a:defRPr sz="3600">
                <a:solidFill>
                  <a:srgbClr val="0064A5"/>
                </a:solidFill>
                <a:latin typeface="Gill Sans Light" pitchFamily="126" charset="0"/>
                <a:ea typeface="ヒラギノ角ゴ Pro W3" pitchFamily="126"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CA" sz="1800" b="1" i="0" u="none" strike="noStrike" kern="1200" cap="none" spc="0" normalizeH="0" baseline="0" noProof="0" dirty="0" smtClean="0">
                <a:ln>
                  <a:noFill/>
                </a:ln>
                <a:solidFill>
                  <a:srgbClr val="5B9BD5"/>
                </a:solidFill>
                <a:effectLst/>
                <a:uLnTx/>
                <a:uFillTx/>
                <a:latin typeface="Century Gothic" pitchFamily="34" charset="0"/>
                <a:ea typeface="ヒラギノ角ゴ Pro W3" pitchFamily="126" charset="-128"/>
              </a:rPr>
              <a:t>Product Owner</a:t>
            </a:r>
            <a:endParaRPr kumimoji="0" lang="en-CA" sz="1800" b="1" i="0" u="none" strike="noStrike" kern="1200" cap="none" spc="0" normalizeH="0" baseline="0" noProof="0" dirty="0">
              <a:ln>
                <a:noFill/>
              </a:ln>
              <a:solidFill>
                <a:srgbClr val="5B9BD5"/>
              </a:solidFill>
              <a:effectLst/>
              <a:uLnTx/>
              <a:uFillTx/>
              <a:latin typeface="Century Gothic" pitchFamily="34" charset="0"/>
              <a:ea typeface="ヒラギノ角ゴ Pro W3" pitchFamily="126" charset="-128"/>
            </a:endParaRPr>
          </a:p>
        </p:txBody>
      </p:sp>
      <p:grpSp>
        <p:nvGrpSpPr>
          <p:cNvPr id="6" name="Group 5"/>
          <p:cNvGrpSpPr/>
          <p:nvPr/>
        </p:nvGrpSpPr>
        <p:grpSpPr>
          <a:xfrm>
            <a:off x="1103744" y="1124685"/>
            <a:ext cx="914400" cy="914400"/>
            <a:chOff x="682626" y="1619250"/>
            <a:chExt cx="460375" cy="461963"/>
          </a:xfrm>
        </p:grpSpPr>
        <p:sp>
          <p:nvSpPr>
            <p:cNvPr id="7" name="Freeform 218"/>
            <p:cNvSpPr>
              <a:spLocks/>
            </p:cNvSpPr>
            <p:nvPr/>
          </p:nvSpPr>
          <p:spPr bwMode="auto">
            <a:xfrm>
              <a:off x="682626" y="1619250"/>
              <a:ext cx="360363" cy="461963"/>
            </a:xfrm>
            <a:custGeom>
              <a:avLst/>
              <a:gdLst>
                <a:gd name="T0" fmla="*/ 128 w 200"/>
                <a:gd name="T1" fmla="*/ 256 h 256"/>
                <a:gd name="T2" fmla="*/ 120 w 200"/>
                <a:gd name="T3" fmla="*/ 256 h 256"/>
                <a:gd name="T4" fmla="*/ 120 w 200"/>
                <a:gd name="T5" fmla="*/ 208 h 256"/>
                <a:gd name="T6" fmla="*/ 124 w 200"/>
                <a:gd name="T7" fmla="*/ 204 h 256"/>
                <a:gd name="T8" fmla="*/ 148 w 200"/>
                <a:gd name="T9" fmla="*/ 204 h 256"/>
                <a:gd name="T10" fmla="*/ 168 w 200"/>
                <a:gd name="T11" fmla="*/ 184 h 256"/>
                <a:gd name="T12" fmla="*/ 168 w 200"/>
                <a:gd name="T13" fmla="*/ 148 h 256"/>
                <a:gd name="T14" fmla="*/ 172 w 200"/>
                <a:gd name="T15" fmla="*/ 144 h 256"/>
                <a:gd name="T16" fmla="*/ 192 w 200"/>
                <a:gd name="T17" fmla="*/ 144 h 256"/>
                <a:gd name="T18" fmla="*/ 192 w 200"/>
                <a:gd name="T19" fmla="*/ 141 h 256"/>
                <a:gd name="T20" fmla="*/ 168 w 200"/>
                <a:gd name="T21" fmla="*/ 90 h 256"/>
                <a:gd name="T22" fmla="*/ 168 w 200"/>
                <a:gd name="T23" fmla="*/ 88 h 256"/>
                <a:gd name="T24" fmla="*/ 88 w 200"/>
                <a:gd name="T25" fmla="*/ 8 h 256"/>
                <a:gd name="T26" fmla="*/ 8 w 200"/>
                <a:gd name="T27" fmla="*/ 88 h 256"/>
                <a:gd name="T28" fmla="*/ 25 w 200"/>
                <a:gd name="T29" fmla="*/ 151 h 256"/>
                <a:gd name="T30" fmla="*/ 40 w 200"/>
                <a:gd name="T31" fmla="*/ 208 h 256"/>
                <a:gd name="T32" fmla="*/ 40 w 200"/>
                <a:gd name="T33" fmla="*/ 256 h 256"/>
                <a:gd name="T34" fmla="*/ 32 w 200"/>
                <a:gd name="T35" fmla="*/ 256 h 256"/>
                <a:gd name="T36" fmla="*/ 32 w 200"/>
                <a:gd name="T37" fmla="*/ 208 h 256"/>
                <a:gd name="T38" fmla="*/ 17 w 200"/>
                <a:gd name="T39" fmla="*/ 154 h 256"/>
                <a:gd name="T40" fmla="*/ 0 w 200"/>
                <a:gd name="T41" fmla="*/ 88 h 256"/>
                <a:gd name="T42" fmla="*/ 88 w 200"/>
                <a:gd name="T43" fmla="*/ 0 h 256"/>
                <a:gd name="T44" fmla="*/ 176 w 200"/>
                <a:gd name="T45" fmla="*/ 87 h 256"/>
                <a:gd name="T46" fmla="*/ 200 w 200"/>
                <a:gd name="T47" fmla="*/ 138 h 256"/>
                <a:gd name="T48" fmla="*/ 200 w 200"/>
                <a:gd name="T49" fmla="*/ 140 h 256"/>
                <a:gd name="T50" fmla="*/ 200 w 200"/>
                <a:gd name="T51" fmla="*/ 148 h 256"/>
                <a:gd name="T52" fmla="*/ 196 w 200"/>
                <a:gd name="T53" fmla="*/ 152 h 256"/>
                <a:gd name="T54" fmla="*/ 176 w 200"/>
                <a:gd name="T55" fmla="*/ 152 h 256"/>
                <a:gd name="T56" fmla="*/ 176 w 200"/>
                <a:gd name="T57" fmla="*/ 184 h 256"/>
                <a:gd name="T58" fmla="*/ 148 w 200"/>
                <a:gd name="T59" fmla="*/ 212 h 256"/>
                <a:gd name="T60" fmla="*/ 128 w 200"/>
                <a:gd name="T61" fmla="*/ 212 h 256"/>
                <a:gd name="T62" fmla="*/ 128 w 200"/>
                <a:gd name="T63"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56">
                  <a:moveTo>
                    <a:pt x="128" y="256"/>
                  </a:moveTo>
                  <a:cubicBezTo>
                    <a:pt x="120" y="256"/>
                    <a:pt x="120" y="256"/>
                    <a:pt x="120" y="256"/>
                  </a:cubicBezTo>
                  <a:cubicBezTo>
                    <a:pt x="120" y="208"/>
                    <a:pt x="120" y="208"/>
                    <a:pt x="120" y="208"/>
                  </a:cubicBezTo>
                  <a:cubicBezTo>
                    <a:pt x="120" y="206"/>
                    <a:pt x="122" y="204"/>
                    <a:pt x="124" y="204"/>
                  </a:cubicBezTo>
                  <a:cubicBezTo>
                    <a:pt x="148" y="204"/>
                    <a:pt x="148" y="204"/>
                    <a:pt x="148" y="204"/>
                  </a:cubicBezTo>
                  <a:cubicBezTo>
                    <a:pt x="159" y="204"/>
                    <a:pt x="168" y="195"/>
                    <a:pt x="168" y="184"/>
                  </a:cubicBezTo>
                  <a:cubicBezTo>
                    <a:pt x="168" y="148"/>
                    <a:pt x="168" y="148"/>
                    <a:pt x="168" y="148"/>
                  </a:cubicBezTo>
                  <a:cubicBezTo>
                    <a:pt x="168" y="146"/>
                    <a:pt x="170" y="144"/>
                    <a:pt x="172" y="144"/>
                  </a:cubicBezTo>
                  <a:cubicBezTo>
                    <a:pt x="192" y="144"/>
                    <a:pt x="192" y="144"/>
                    <a:pt x="192" y="144"/>
                  </a:cubicBezTo>
                  <a:cubicBezTo>
                    <a:pt x="192" y="141"/>
                    <a:pt x="192" y="141"/>
                    <a:pt x="192" y="141"/>
                  </a:cubicBezTo>
                  <a:cubicBezTo>
                    <a:pt x="168" y="90"/>
                    <a:pt x="168" y="90"/>
                    <a:pt x="168" y="90"/>
                  </a:cubicBezTo>
                  <a:cubicBezTo>
                    <a:pt x="168" y="89"/>
                    <a:pt x="168" y="89"/>
                    <a:pt x="168" y="88"/>
                  </a:cubicBezTo>
                  <a:cubicBezTo>
                    <a:pt x="168" y="44"/>
                    <a:pt x="132" y="8"/>
                    <a:pt x="88" y="8"/>
                  </a:cubicBezTo>
                  <a:cubicBezTo>
                    <a:pt x="44" y="8"/>
                    <a:pt x="8" y="44"/>
                    <a:pt x="8" y="88"/>
                  </a:cubicBezTo>
                  <a:cubicBezTo>
                    <a:pt x="8" y="111"/>
                    <a:pt x="16" y="131"/>
                    <a:pt x="25" y="151"/>
                  </a:cubicBezTo>
                  <a:cubicBezTo>
                    <a:pt x="33" y="170"/>
                    <a:pt x="40" y="188"/>
                    <a:pt x="40" y="208"/>
                  </a:cubicBezTo>
                  <a:cubicBezTo>
                    <a:pt x="40" y="256"/>
                    <a:pt x="40" y="256"/>
                    <a:pt x="40" y="256"/>
                  </a:cubicBezTo>
                  <a:cubicBezTo>
                    <a:pt x="32" y="256"/>
                    <a:pt x="32" y="256"/>
                    <a:pt x="32" y="256"/>
                  </a:cubicBezTo>
                  <a:cubicBezTo>
                    <a:pt x="32" y="208"/>
                    <a:pt x="32" y="208"/>
                    <a:pt x="32" y="208"/>
                  </a:cubicBezTo>
                  <a:cubicBezTo>
                    <a:pt x="32" y="190"/>
                    <a:pt x="25" y="172"/>
                    <a:pt x="17" y="154"/>
                  </a:cubicBezTo>
                  <a:cubicBezTo>
                    <a:pt x="9" y="134"/>
                    <a:pt x="0" y="113"/>
                    <a:pt x="0" y="88"/>
                  </a:cubicBezTo>
                  <a:cubicBezTo>
                    <a:pt x="0" y="39"/>
                    <a:pt x="39" y="0"/>
                    <a:pt x="88" y="0"/>
                  </a:cubicBezTo>
                  <a:cubicBezTo>
                    <a:pt x="136" y="0"/>
                    <a:pt x="176" y="39"/>
                    <a:pt x="176" y="87"/>
                  </a:cubicBezTo>
                  <a:cubicBezTo>
                    <a:pt x="200" y="138"/>
                    <a:pt x="200" y="138"/>
                    <a:pt x="200" y="138"/>
                  </a:cubicBezTo>
                  <a:cubicBezTo>
                    <a:pt x="200" y="139"/>
                    <a:pt x="200" y="139"/>
                    <a:pt x="200" y="140"/>
                  </a:cubicBezTo>
                  <a:cubicBezTo>
                    <a:pt x="200" y="148"/>
                    <a:pt x="200" y="148"/>
                    <a:pt x="200" y="148"/>
                  </a:cubicBezTo>
                  <a:cubicBezTo>
                    <a:pt x="200" y="150"/>
                    <a:pt x="198" y="152"/>
                    <a:pt x="196" y="152"/>
                  </a:cubicBezTo>
                  <a:cubicBezTo>
                    <a:pt x="176" y="152"/>
                    <a:pt x="176" y="152"/>
                    <a:pt x="176" y="152"/>
                  </a:cubicBezTo>
                  <a:cubicBezTo>
                    <a:pt x="176" y="184"/>
                    <a:pt x="176" y="184"/>
                    <a:pt x="176" y="184"/>
                  </a:cubicBezTo>
                  <a:cubicBezTo>
                    <a:pt x="176" y="199"/>
                    <a:pt x="163" y="212"/>
                    <a:pt x="148" y="212"/>
                  </a:cubicBezTo>
                  <a:cubicBezTo>
                    <a:pt x="128" y="212"/>
                    <a:pt x="128" y="212"/>
                    <a:pt x="128" y="212"/>
                  </a:cubicBezTo>
                  <a:lnTo>
                    <a:pt x="128" y="256"/>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8" name="Rectangle 219"/>
            <p:cNvSpPr>
              <a:spLocks noChangeArrowheads="1"/>
            </p:cNvSpPr>
            <p:nvPr/>
          </p:nvSpPr>
          <p:spPr bwMode="auto">
            <a:xfrm>
              <a:off x="884238" y="1987550"/>
              <a:ext cx="2063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 name="Freeform 220"/>
            <p:cNvSpPr>
              <a:spLocks noEditPoints="1"/>
            </p:cNvSpPr>
            <p:nvPr/>
          </p:nvSpPr>
          <p:spPr bwMode="auto">
            <a:xfrm>
              <a:off x="727076" y="1657350"/>
              <a:ext cx="227013" cy="227013"/>
            </a:xfrm>
            <a:custGeom>
              <a:avLst/>
              <a:gdLst>
                <a:gd name="T0" fmla="*/ 72 w 126"/>
                <a:gd name="T1" fmla="*/ 125 h 126"/>
                <a:gd name="T2" fmla="*/ 63 w 126"/>
                <a:gd name="T3" fmla="*/ 115 h 126"/>
                <a:gd name="T4" fmla="*/ 54 w 126"/>
                <a:gd name="T5" fmla="*/ 125 h 126"/>
                <a:gd name="T6" fmla="*/ 28 w 126"/>
                <a:gd name="T7" fmla="*/ 116 h 126"/>
                <a:gd name="T8" fmla="*/ 27 w 126"/>
                <a:gd name="T9" fmla="*/ 110 h 126"/>
                <a:gd name="T10" fmla="*/ 16 w 126"/>
                <a:gd name="T11" fmla="*/ 99 h 126"/>
                <a:gd name="T12" fmla="*/ 10 w 126"/>
                <a:gd name="T13" fmla="*/ 98 h 126"/>
                <a:gd name="T14" fmla="*/ 1 w 126"/>
                <a:gd name="T15" fmla="*/ 72 h 126"/>
                <a:gd name="T16" fmla="*/ 11 w 126"/>
                <a:gd name="T17" fmla="*/ 63 h 126"/>
                <a:gd name="T18" fmla="*/ 1 w 126"/>
                <a:gd name="T19" fmla="*/ 54 h 126"/>
                <a:gd name="T20" fmla="*/ 10 w 126"/>
                <a:gd name="T21" fmla="*/ 28 h 126"/>
                <a:gd name="T22" fmla="*/ 16 w 126"/>
                <a:gd name="T23" fmla="*/ 27 h 126"/>
                <a:gd name="T24" fmla="*/ 27 w 126"/>
                <a:gd name="T25" fmla="*/ 16 h 126"/>
                <a:gd name="T26" fmla="*/ 28 w 126"/>
                <a:gd name="T27" fmla="*/ 10 h 126"/>
                <a:gd name="T28" fmla="*/ 54 w 126"/>
                <a:gd name="T29" fmla="*/ 1 h 126"/>
                <a:gd name="T30" fmla="*/ 63 w 126"/>
                <a:gd name="T31" fmla="*/ 11 h 126"/>
                <a:gd name="T32" fmla="*/ 72 w 126"/>
                <a:gd name="T33" fmla="*/ 1 h 126"/>
                <a:gd name="T34" fmla="*/ 98 w 126"/>
                <a:gd name="T35" fmla="*/ 10 h 126"/>
                <a:gd name="T36" fmla="*/ 78 w 126"/>
                <a:gd name="T37" fmla="*/ 9 h 126"/>
                <a:gd name="T38" fmla="*/ 48 w 126"/>
                <a:gd name="T39" fmla="*/ 9 h 126"/>
                <a:gd name="T40" fmla="*/ 32 w 126"/>
                <a:gd name="T41" fmla="*/ 32 h 126"/>
                <a:gd name="T42" fmla="*/ 9 w 126"/>
                <a:gd name="T43" fmla="*/ 48 h 126"/>
                <a:gd name="T44" fmla="*/ 9 w 126"/>
                <a:gd name="T45" fmla="*/ 78 h 126"/>
                <a:gd name="T46" fmla="*/ 32 w 126"/>
                <a:gd name="T47" fmla="*/ 94 h 126"/>
                <a:gd name="T48" fmla="*/ 48 w 126"/>
                <a:gd name="T49" fmla="*/ 117 h 126"/>
                <a:gd name="T50" fmla="*/ 78 w 126"/>
                <a:gd name="T51" fmla="*/ 117 h 126"/>
                <a:gd name="T52" fmla="*/ 98 w 126"/>
                <a:gd name="T53" fmla="*/ 116 h 126"/>
                <a:gd name="T54" fmla="*/ 75 w 126"/>
                <a:gd name="T55" fmla="*/ 125 h 126"/>
                <a:gd name="T56" fmla="*/ 109 w 126"/>
                <a:gd name="T57" fmla="*/ 94 h 126"/>
                <a:gd name="T58" fmla="*/ 107 w 126"/>
                <a:gd name="T59" fmla="*/ 63 h 126"/>
                <a:gd name="T60" fmla="*/ 109 w 126"/>
                <a:gd name="T61" fmla="*/ 32 h 126"/>
                <a:gd name="T62" fmla="*/ 125 w 126"/>
                <a:gd name="T63" fmla="*/ 50 h 126"/>
                <a:gd name="T64" fmla="*/ 122 w 126"/>
                <a:gd name="T65" fmla="*/ 55 h 126"/>
                <a:gd name="T66" fmla="*/ 122 w 126"/>
                <a:gd name="T67" fmla="*/ 71 h 126"/>
                <a:gd name="T68" fmla="*/ 125 w 126"/>
                <a:gd name="T69" fmla="*/ 7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26">
                  <a:moveTo>
                    <a:pt x="75" y="125"/>
                  </a:moveTo>
                  <a:cubicBezTo>
                    <a:pt x="74" y="125"/>
                    <a:pt x="73" y="125"/>
                    <a:pt x="72" y="125"/>
                  </a:cubicBezTo>
                  <a:cubicBezTo>
                    <a:pt x="72" y="124"/>
                    <a:pt x="71" y="123"/>
                    <a:pt x="71" y="122"/>
                  </a:cubicBezTo>
                  <a:cubicBezTo>
                    <a:pt x="70" y="118"/>
                    <a:pt x="67" y="115"/>
                    <a:pt x="63" y="115"/>
                  </a:cubicBezTo>
                  <a:cubicBezTo>
                    <a:pt x="59" y="115"/>
                    <a:pt x="56" y="118"/>
                    <a:pt x="55" y="122"/>
                  </a:cubicBezTo>
                  <a:cubicBezTo>
                    <a:pt x="55" y="123"/>
                    <a:pt x="54" y="124"/>
                    <a:pt x="54" y="125"/>
                  </a:cubicBezTo>
                  <a:cubicBezTo>
                    <a:pt x="53" y="125"/>
                    <a:pt x="52" y="126"/>
                    <a:pt x="50" y="125"/>
                  </a:cubicBezTo>
                  <a:cubicBezTo>
                    <a:pt x="42" y="124"/>
                    <a:pt x="35" y="121"/>
                    <a:pt x="28" y="116"/>
                  </a:cubicBezTo>
                  <a:cubicBezTo>
                    <a:pt x="27" y="115"/>
                    <a:pt x="26" y="114"/>
                    <a:pt x="26" y="113"/>
                  </a:cubicBezTo>
                  <a:cubicBezTo>
                    <a:pt x="26" y="112"/>
                    <a:pt x="26" y="111"/>
                    <a:pt x="27" y="110"/>
                  </a:cubicBezTo>
                  <a:cubicBezTo>
                    <a:pt x="30" y="107"/>
                    <a:pt x="29" y="102"/>
                    <a:pt x="26" y="100"/>
                  </a:cubicBezTo>
                  <a:cubicBezTo>
                    <a:pt x="24" y="97"/>
                    <a:pt x="19" y="96"/>
                    <a:pt x="16" y="99"/>
                  </a:cubicBezTo>
                  <a:cubicBezTo>
                    <a:pt x="15" y="100"/>
                    <a:pt x="14" y="100"/>
                    <a:pt x="13" y="100"/>
                  </a:cubicBezTo>
                  <a:cubicBezTo>
                    <a:pt x="12" y="100"/>
                    <a:pt x="11" y="99"/>
                    <a:pt x="10" y="98"/>
                  </a:cubicBezTo>
                  <a:cubicBezTo>
                    <a:pt x="5" y="91"/>
                    <a:pt x="2" y="84"/>
                    <a:pt x="1" y="76"/>
                  </a:cubicBezTo>
                  <a:cubicBezTo>
                    <a:pt x="0" y="74"/>
                    <a:pt x="1" y="73"/>
                    <a:pt x="1" y="72"/>
                  </a:cubicBezTo>
                  <a:cubicBezTo>
                    <a:pt x="2" y="72"/>
                    <a:pt x="3" y="71"/>
                    <a:pt x="4" y="71"/>
                  </a:cubicBezTo>
                  <a:cubicBezTo>
                    <a:pt x="8" y="70"/>
                    <a:pt x="11" y="67"/>
                    <a:pt x="11" y="63"/>
                  </a:cubicBezTo>
                  <a:cubicBezTo>
                    <a:pt x="11" y="59"/>
                    <a:pt x="8" y="56"/>
                    <a:pt x="4" y="55"/>
                  </a:cubicBezTo>
                  <a:cubicBezTo>
                    <a:pt x="3" y="55"/>
                    <a:pt x="2" y="54"/>
                    <a:pt x="1" y="54"/>
                  </a:cubicBezTo>
                  <a:cubicBezTo>
                    <a:pt x="1" y="53"/>
                    <a:pt x="0" y="52"/>
                    <a:pt x="1" y="50"/>
                  </a:cubicBezTo>
                  <a:cubicBezTo>
                    <a:pt x="2" y="42"/>
                    <a:pt x="5" y="35"/>
                    <a:pt x="10" y="28"/>
                  </a:cubicBezTo>
                  <a:cubicBezTo>
                    <a:pt x="11" y="27"/>
                    <a:pt x="12" y="26"/>
                    <a:pt x="13" y="26"/>
                  </a:cubicBezTo>
                  <a:cubicBezTo>
                    <a:pt x="14" y="26"/>
                    <a:pt x="15" y="26"/>
                    <a:pt x="16" y="27"/>
                  </a:cubicBezTo>
                  <a:cubicBezTo>
                    <a:pt x="19" y="30"/>
                    <a:pt x="24" y="29"/>
                    <a:pt x="26" y="26"/>
                  </a:cubicBezTo>
                  <a:cubicBezTo>
                    <a:pt x="29" y="24"/>
                    <a:pt x="30" y="19"/>
                    <a:pt x="27" y="16"/>
                  </a:cubicBezTo>
                  <a:cubicBezTo>
                    <a:pt x="26" y="15"/>
                    <a:pt x="26" y="14"/>
                    <a:pt x="26" y="13"/>
                  </a:cubicBezTo>
                  <a:cubicBezTo>
                    <a:pt x="26" y="12"/>
                    <a:pt x="27" y="11"/>
                    <a:pt x="28" y="10"/>
                  </a:cubicBezTo>
                  <a:cubicBezTo>
                    <a:pt x="35" y="5"/>
                    <a:pt x="42" y="2"/>
                    <a:pt x="50" y="1"/>
                  </a:cubicBezTo>
                  <a:cubicBezTo>
                    <a:pt x="52" y="0"/>
                    <a:pt x="53" y="1"/>
                    <a:pt x="54" y="1"/>
                  </a:cubicBezTo>
                  <a:cubicBezTo>
                    <a:pt x="54" y="2"/>
                    <a:pt x="55" y="3"/>
                    <a:pt x="55" y="4"/>
                  </a:cubicBezTo>
                  <a:cubicBezTo>
                    <a:pt x="56" y="8"/>
                    <a:pt x="59" y="11"/>
                    <a:pt x="63" y="11"/>
                  </a:cubicBezTo>
                  <a:cubicBezTo>
                    <a:pt x="67" y="11"/>
                    <a:pt x="70" y="8"/>
                    <a:pt x="71" y="4"/>
                  </a:cubicBezTo>
                  <a:cubicBezTo>
                    <a:pt x="71" y="3"/>
                    <a:pt x="72" y="2"/>
                    <a:pt x="72" y="1"/>
                  </a:cubicBezTo>
                  <a:cubicBezTo>
                    <a:pt x="73" y="1"/>
                    <a:pt x="74" y="0"/>
                    <a:pt x="76" y="1"/>
                  </a:cubicBezTo>
                  <a:cubicBezTo>
                    <a:pt x="84" y="2"/>
                    <a:pt x="91" y="5"/>
                    <a:pt x="98" y="10"/>
                  </a:cubicBezTo>
                  <a:cubicBezTo>
                    <a:pt x="94" y="17"/>
                    <a:pt x="94" y="17"/>
                    <a:pt x="94" y="17"/>
                  </a:cubicBezTo>
                  <a:cubicBezTo>
                    <a:pt x="89" y="13"/>
                    <a:pt x="83" y="11"/>
                    <a:pt x="78" y="9"/>
                  </a:cubicBezTo>
                  <a:cubicBezTo>
                    <a:pt x="75" y="15"/>
                    <a:pt x="70" y="19"/>
                    <a:pt x="63" y="19"/>
                  </a:cubicBezTo>
                  <a:cubicBezTo>
                    <a:pt x="56" y="19"/>
                    <a:pt x="51" y="15"/>
                    <a:pt x="48" y="9"/>
                  </a:cubicBezTo>
                  <a:cubicBezTo>
                    <a:pt x="44" y="11"/>
                    <a:pt x="40" y="12"/>
                    <a:pt x="35" y="15"/>
                  </a:cubicBezTo>
                  <a:cubicBezTo>
                    <a:pt x="38" y="21"/>
                    <a:pt x="37" y="27"/>
                    <a:pt x="32" y="32"/>
                  </a:cubicBezTo>
                  <a:cubicBezTo>
                    <a:pt x="27" y="37"/>
                    <a:pt x="21" y="38"/>
                    <a:pt x="15" y="35"/>
                  </a:cubicBezTo>
                  <a:cubicBezTo>
                    <a:pt x="12" y="40"/>
                    <a:pt x="11" y="44"/>
                    <a:pt x="9" y="48"/>
                  </a:cubicBezTo>
                  <a:cubicBezTo>
                    <a:pt x="15" y="51"/>
                    <a:pt x="19" y="56"/>
                    <a:pt x="19" y="63"/>
                  </a:cubicBezTo>
                  <a:cubicBezTo>
                    <a:pt x="19" y="70"/>
                    <a:pt x="15" y="75"/>
                    <a:pt x="9" y="78"/>
                  </a:cubicBezTo>
                  <a:cubicBezTo>
                    <a:pt x="11" y="82"/>
                    <a:pt x="12" y="86"/>
                    <a:pt x="15" y="91"/>
                  </a:cubicBezTo>
                  <a:cubicBezTo>
                    <a:pt x="21" y="88"/>
                    <a:pt x="27" y="89"/>
                    <a:pt x="32" y="94"/>
                  </a:cubicBezTo>
                  <a:cubicBezTo>
                    <a:pt x="37" y="99"/>
                    <a:pt x="38" y="105"/>
                    <a:pt x="35" y="111"/>
                  </a:cubicBezTo>
                  <a:cubicBezTo>
                    <a:pt x="40" y="114"/>
                    <a:pt x="44" y="115"/>
                    <a:pt x="48" y="117"/>
                  </a:cubicBezTo>
                  <a:cubicBezTo>
                    <a:pt x="51" y="111"/>
                    <a:pt x="56" y="107"/>
                    <a:pt x="63" y="107"/>
                  </a:cubicBezTo>
                  <a:cubicBezTo>
                    <a:pt x="70" y="107"/>
                    <a:pt x="75" y="111"/>
                    <a:pt x="78" y="117"/>
                  </a:cubicBezTo>
                  <a:cubicBezTo>
                    <a:pt x="83" y="115"/>
                    <a:pt x="89" y="113"/>
                    <a:pt x="94" y="109"/>
                  </a:cubicBezTo>
                  <a:cubicBezTo>
                    <a:pt x="98" y="116"/>
                    <a:pt x="98" y="116"/>
                    <a:pt x="98" y="116"/>
                  </a:cubicBezTo>
                  <a:cubicBezTo>
                    <a:pt x="91" y="121"/>
                    <a:pt x="84" y="124"/>
                    <a:pt x="76" y="125"/>
                  </a:cubicBezTo>
                  <a:cubicBezTo>
                    <a:pt x="75" y="125"/>
                    <a:pt x="75" y="125"/>
                    <a:pt x="75" y="125"/>
                  </a:cubicBezTo>
                  <a:close/>
                  <a:moveTo>
                    <a:pt x="116" y="98"/>
                  </a:moveTo>
                  <a:cubicBezTo>
                    <a:pt x="109" y="94"/>
                    <a:pt x="109" y="94"/>
                    <a:pt x="109" y="94"/>
                  </a:cubicBezTo>
                  <a:cubicBezTo>
                    <a:pt x="113" y="89"/>
                    <a:pt x="115" y="83"/>
                    <a:pt x="117" y="78"/>
                  </a:cubicBezTo>
                  <a:cubicBezTo>
                    <a:pt x="111" y="75"/>
                    <a:pt x="107" y="70"/>
                    <a:pt x="107" y="63"/>
                  </a:cubicBezTo>
                  <a:cubicBezTo>
                    <a:pt x="107" y="56"/>
                    <a:pt x="111" y="51"/>
                    <a:pt x="117" y="48"/>
                  </a:cubicBezTo>
                  <a:cubicBezTo>
                    <a:pt x="115" y="43"/>
                    <a:pt x="113" y="37"/>
                    <a:pt x="109" y="32"/>
                  </a:cubicBezTo>
                  <a:cubicBezTo>
                    <a:pt x="116" y="28"/>
                    <a:pt x="116" y="28"/>
                    <a:pt x="116" y="28"/>
                  </a:cubicBezTo>
                  <a:cubicBezTo>
                    <a:pt x="121" y="35"/>
                    <a:pt x="124" y="42"/>
                    <a:pt x="125" y="50"/>
                  </a:cubicBezTo>
                  <a:cubicBezTo>
                    <a:pt x="126" y="52"/>
                    <a:pt x="125" y="53"/>
                    <a:pt x="125" y="54"/>
                  </a:cubicBezTo>
                  <a:cubicBezTo>
                    <a:pt x="124" y="54"/>
                    <a:pt x="123" y="55"/>
                    <a:pt x="122" y="55"/>
                  </a:cubicBezTo>
                  <a:cubicBezTo>
                    <a:pt x="118" y="56"/>
                    <a:pt x="115" y="59"/>
                    <a:pt x="115" y="63"/>
                  </a:cubicBezTo>
                  <a:cubicBezTo>
                    <a:pt x="115" y="67"/>
                    <a:pt x="118" y="70"/>
                    <a:pt x="122" y="71"/>
                  </a:cubicBezTo>
                  <a:cubicBezTo>
                    <a:pt x="123" y="71"/>
                    <a:pt x="124" y="72"/>
                    <a:pt x="125" y="72"/>
                  </a:cubicBezTo>
                  <a:cubicBezTo>
                    <a:pt x="125" y="73"/>
                    <a:pt x="126" y="74"/>
                    <a:pt x="125" y="76"/>
                  </a:cubicBezTo>
                  <a:cubicBezTo>
                    <a:pt x="124" y="84"/>
                    <a:pt x="121" y="91"/>
                    <a:pt x="116" y="9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0" name="Freeform 221"/>
            <p:cNvSpPr>
              <a:spLocks/>
            </p:cNvSpPr>
            <p:nvPr/>
          </p:nvSpPr>
          <p:spPr bwMode="auto">
            <a:xfrm>
              <a:off x="782638" y="1670050"/>
              <a:ext cx="360363" cy="201613"/>
            </a:xfrm>
            <a:custGeom>
              <a:avLst/>
              <a:gdLst>
                <a:gd name="T0" fmla="*/ 200 w 200"/>
                <a:gd name="T1" fmla="*/ 112 h 112"/>
                <a:gd name="T2" fmla="*/ 192 w 200"/>
                <a:gd name="T3" fmla="*/ 112 h 112"/>
                <a:gd name="T4" fmla="*/ 191 w 200"/>
                <a:gd name="T5" fmla="*/ 112 h 112"/>
                <a:gd name="T6" fmla="*/ 32 w 200"/>
                <a:gd name="T7" fmla="*/ 88 h 112"/>
                <a:gd name="T8" fmla="*/ 0 w 200"/>
                <a:gd name="T9" fmla="*/ 56 h 112"/>
                <a:gd name="T10" fmla="*/ 32 w 200"/>
                <a:gd name="T11" fmla="*/ 24 h 112"/>
                <a:gd name="T12" fmla="*/ 191 w 200"/>
                <a:gd name="T13" fmla="*/ 0 h 112"/>
                <a:gd name="T14" fmla="*/ 192 w 200"/>
                <a:gd name="T15" fmla="*/ 0 h 112"/>
                <a:gd name="T16" fmla="*/ 200 w 200"/>
                <a:gd name="T17" fmla="*/ 0 h 112"/>
                <a:gd name="T18" fmla="*/ 200 w 200"/>
                <a:gd name="T19" fmla="*/ 8 h 112"/>
                <a:gd name="T20" fmla="*/ 192 w 200"/>
                <a:gd name="T21" fmla="*/ 8 h 112"/>
                <a:gd name="T22" fmla="*/ 33 w 200"/>
                <a:gd name="T23" fmla="*/ 32 h 112"/>
                <a:gd name="T24" fmla="*/ 32 w 200"/>
                <a:gd name="T25" fmla="*/ 32 h 112"/>
                <a:gd name="T26" fmla="*/ 8 w 200"/>
                <a:gd name="T27" fmla="*/ 56 h 112"/>
                <a:gd name="T28" fmla="*/ 32 w 200"/>
                <a:gd name="T29" fmla="*/ 80 h 112"/>
                <a:gd name="T30" fmla="*/ 33 w 200"/>
                <a:gd name="T31" fmla="*/ 80 h 112"/>
                <a:gd name="T32" fmla="*/ 192 w 200"/>
                <a:gd name="T33" fmla="*/ 104 h 112"/>
                <a:gd name="T34" fmla="*/ 200 w 200"/>
                <a:gd name="T35" fmla="*/ 104 h 112"/>
                <a:gd name="T36" fmla="*/ 200 w 200"/>
                <a:gd name="T3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0" h="112">
                  <a:moveTo>
                    <a:pt x="200" y="112"/>
                  </a:moveTo>
                  <a:cubicBezTo>
                    <a:pt x="192" y="112"/>
                    <a:pt x="192" y="112"/>
                    <a:pt x="192" y="112"/>
                  </a:cubicBezTo>
                  <a:cubicBezTo>
                    <a:pt x="192" y="112"/>
                    <a:pt x="192" y="112"/>
                    <a:pt x="191" y="112"/>
                  </a:cubicBezTo>
                  <a:cubicBezTo>
                    <a:pt x="32" y="88"/>
                    <a:pt x="32" y="88"/>
                    <a:pt x="32" y="88"/>
                  </a:cubicBezTo>
                  <a:cubicBezTo>
                    <a:pt x="14" y="88"/>
                    <a:pt x="0" y="74"/>
                    <a:pt x="0" y="56"/>
                  </a:cubicBezTo>
                  <a:cubicBezTo>
                    <a:pt x="0" y="38"/>
                    <a:pt x="14" y="24"/>
                    <a:pt x="32" y="24"/>
                  </a:cubicBezTo>
                  <a:cubicBezTo>
                    <a:pt x="191" y="0"/>
                    <a:pt x="191" y="0"/>
                    <a:pt x="191" y="0"/>
                  </a:cubicBezTo>
                  <a:cubicBezTo>
                    <a:pt x="192" y="0"/>
                    <a:pt x="192" y="0"/>
                    <a:pt x="192" y="0"/>
                  </a:cubicBezTo>
                  <a:cubicBezTo>
                    <a:pt x="200" y="0"/>
                    <a:pt x="200" y="0"/>
                    <a:pt x="200" y="0"/>
                  </a:cubicBezTo>
                  <a:cubicBezTo>
                    <a:pt x="200" y="8"/>
                    <a:pt x="200" y="8"/>
                    <a:pt x="200" y="8"/>
                  </a:cubicBezTo>
                  <a:cubicBezTo>
                    <a:pt x="192" y="8"/>
                    <a:pt x="192" y="8"/>
                    <a:pt x="192" y="8"/>
                  </a:cubicBezTo>
                  <a:cubicBezTo>
                    <a:pt x="33" y="32"/>
                    <a:pt x="33" y="32"/>
                    <a:pt x="33" y="32"/>
                  </a:cubicBezTo>
                  <a:cubicBezTo>
                    <a:pt x="32" y="32"/>
                    <a:pt x="32" y="32"/>
                    <a:pt x="32" y="32"/>
                  </a:cubicBezTo>
                  <a:cubicBezTo>
                    <a:pt x="19" y="32"/>
                    <a:pt x="8" y="43"/>
                    <a:pt x="8" y="56"/>
                  </a:cubicBezTo>
                  <a:cubicBezTo>
                    <a:pt x="8" y="69"/>
                    <a:pt x="19" y="80"/>
                    <a:pt x="32" y="80"/>
                  </a:cubicBezTo>
                  <a:cubicBezTo>
                    <a:pt x="32" y="80"/>
                    <a:pt x="32" y="80"/>
                    <a:pt x="33" y="80"/>
                  </a:cubicBezTo>
                  <a:cubicBezTo>
                    <a:pt x="192" y="104"/>
                    <a:pt x="192" y="104"/>
                    <a:pt x="192" y="104"/>
                  </a:cubicBezTo>
                  <a:cubicBezTo>
                    <a:pt x="200" y="104"/>
                    <a:pt x="200" y="104"/>
                    <a:pt x="200" y="104"/>
                  </a:cubicBezTo>
                  <a:lnTo>
                    <a:pt x="200" y="112"/>
                  </a:ln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1" name="Rectangle 222"/>
            <p:cNvSpPr>
              <a:spLocks noChangeArrowheads="1"/>
            </p:cNvSpPr>
            <p:nvPr/>
          </p:nvSpPr>
          <p:spPr bwMode="auto">
            <a:xfrm>
              <a:off x="104298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2" name="Rectangle 223"/>
            <p:cNvSpPr>
              <a:spLocks noChangeArrowheads="1"/>
            </p:cNvSpPr>
            <p:nvPr/>
          </p:nvSpPr>
          <p:spPr bwMode="auto">
            <a:xfrm>
              <a:off x="1071563"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3" name="Rectangle 224"/>
            <p:cNvSpPr>
              <a:spLocks noChangeArrowheads="1"/>
            </p:cNvSpPr>
            <p:nvPr/>
          </p:nvSpPr>
          <p:spPr bwMode="auto">
            <a:xfrm>
              <a:off x="1100138" y="1763713"/>
              <a:ext cx="14288" cy="14288"/>
            </a:xfrm>
            <a:prstGeom prst="rect">
              <a:avLst/>
            </a:prstGeom>
            <a:solidFill>
              <a:srgbClr val="2228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14" name="Freeform 225"/>
            <p:cNvSpPr>
              <a:spLocks noEditPoints="1"/>
            </p:cNvSpPr>
            <p:nvPr/>
          </p:nvSpPr>
          <p:spPr bwMode="auto">
            <a:xfrm>
              <a:off x="811213" y="1741488"/>
              <a:ext cx="58738" cy="58738"/>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8 h 32"/>
                <a:gd name="T12" fmla="*/ 8 w 32"/>
                <a:gd name="T13" fmla="*/ 16 h 32"/>
                <a:gd name="T14" fmla="*/ 16 w 32"/>
                <a:gd name="T15" fmla="*/ 24 h 32"/>
                <a:gd name="T16" fmla="*/ 24 w 32"/>
                <a:gd name="T17" fmla="*/ 16 h 32"/>
                <a:gd name="T18" fmla="*/ 16 w 32"/>
                <a:gd name="T19"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8"/>
                  </a:moveTo>
                  <a:cubicBezTo>
                    <a:pt x="12" y="8"/>
                    <a:pt x="8" y="12"/>
                    <a:pt x="8" y="16"/>
                  </a:cubicBezTo>
                  <a:cubicBezTo>
                    <a:pt x="8" y="20"/>
                    <a:pt x="12" y="24"/>
                    <a:pt x="16" y="24"/>
                  </a:cubicBezTo>
                  <a:cubicBezTo>
                    <a:pt x="20" y="24"/>
                    <a:pt x="24" y="20"/>
                    <a:pt x="24" y="16"/>
                  </a:cubicBezTo>
                  <a:cubicBezTo>
                    <a:pt x="24" y="12"/>
                    <a:pt x="20" y="8"/>
                    <a:pt x="16" y="8"/>
                  </a:cubicBezTo>
                  <a:close/>
                </a:path>
              </a:pathLst>
            </a:custGeom>
            <a:solidFill>
              <a:srgbClr val="22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CA"/>
            </a:p>
          </p:txBody>
        </p:sp>
      </p:grpSp>
      <p:sp>
        <p:nvSpPr>
          <p:cNvPr id="16" name="Rectangle 15"/>
          <p:cNvSpPr/>
          <p:nvPr/>
        </p:nvSpPr>
        <p:spPr>
          <a:xfrm>
            <a:off x="2933700" y="647176"/>
            <a:ext cx="6096000" cy="2677656"/>
          </a:xfrm>
          <a:prstGeom prst="rect">
            <a:avLst/>
          </a:prstGeom>
          <a:solidFill>
            <a:schemeClr val="bg1"/>
          </a:solidFill>
          <a:ln>
            <a:solidFill>
              <a:srgbClr val="5B9BD5"/>
            </a:solidFill>
          </a:ln>
          <a:effectLst>
            <a:outerShdw blurRad="50800" dist="38100" dir="2700000" algn="tl" rotWithShape="0">
              <a:prstClr val="black">
                <a:alpha val="40000"/>
              </a:prstClr>
            </a:outerShdw>
          </a:effectLst>
        </p:spPr>
        <p:txBody>
          <a:bodyPr>
            <a:spAutoFit/>
          </a:bodyPr>
          <a:lstStyle/>
          <a:p>
            <a:r>
              <a:rPr lang="en-CA" sz="1200" b="1" dirty="0">
                <a:latin typeface="Century Gothic" panose="020B0502020202020204" pitchFamily="34" charset="0"/>
              </a:rPr>
              <a:t>Opportunity Shaping</a:t>
            </a:r>
            <a:endParaRPr lang="en-CA" sz="1200" dirty="0">
              <a:latin typeface="Century Gothic" panose="020B0502020202020204" pitchFamily="34" charset="0"/>
            </a:endParaRPr>
          </a:p>
          <a:p>
            <a:r>
              <a:rPr lang="en-CA" sz="1200" dirty="0">
                <a:latin typeface="Century Gothic" panose="020B0502020202020204" pitchFamily="34" charset="0"/>
              </a:rPr>
              <a:t>Identifies capabilities, value propositions, and key risks; leads opportunity discovery and validation; Translates business and market needs to product requirements; defines and communicates vision</a:t>
            </a:r>
          </a:p>
          <a:p>
            <a:r>
              <a:rPr lang="en-CA" sz="1200" b="1" dirty="0">
                <a:latin typeface="Century Gothic" panose="020B0502020202020204" pitchFamily="34" charset="0"/>
              </a:rPr>
              <a:t>Voice of the Users</a:t>
            </a:r>
            <a:endParaRPr lang="en-CA" sz="1200" dirty="0">
              <a:latin typeface="Century Gothic" panose="020B0502020202020204" pitchFamily="34" charset="0"/>
            </a:endParaRPr>
          </a:p>
          <a:p>
            <a:r>
              <a:rPr lang="en-CA" sz="1200" dirty="0">
                <a:latin typeface="Century Gothic" panose="020B0502020202020204" pitchFamily="34" charset="0"/>
              </a:rPr>
              <a:t>Gathers requirements from all users/business; develops insights into customer needs and wants; leads cross-functional teams to build capabilities to optimize user experiences at the story level</a:t>
            </a:r>
          </a:p>
          <a:p>
            <a:r>
              <a:rPr lang="en-CA" sz="1200" b="1" dirty="0">
                <a:latin typeface="Century Gothic" panose="020B0502020202020204" pitchFamily="34" charset="0"/>
              </a:rPr>
              <a:t>Backlog Prioritization and Management</a:t>
            </a:r>
            <a:endParaRPr lang="en-CA" sz="1200" dirty="0">
              <a:latin typeface="Century Gothic" panose="020B0502020202020204" pitchFamily="34" charset="0"/>
            </a:endParaRPr>
          </a:p>
          <a:p>
            <a:r>
              <a:rPr lang="en-CA" sz="1200" dirty="0">
                <a:latin typeface="Century Gothic" panose="020B0502020202020204" pitchFamily="34" charset="0"/>
              </a:rPr>
              <a:t>Defines product features and clarifies their value to Business; writes product backlog; leads the epic / user story creation &amp; development</a:t>
            </a:r>
          </a:p>
          <a:p>
            <a:r>
              <a:rPr lang="en-CA" sz="1200" b="1" dirty="0">
                <a:latin typeface="Century Gothic" panose="020B0502020202020204" pitchFamily="34" charset="0"/>
              </a:rPr>
              <a:t>Impediment Removal</a:t>
            </a:r>
            <a:endParaRPr lang="en-CA" sz="1200" dirty="0">
              <a:latin typeface="Century Gothic" panose="020B0502020202020204" pitchFamily="34" charset="0"/>
            </a:endParaRPr>
          </a:p>
          <a:p>
            <a:r>
              <a:rPr lang="en-CA" sz="1200" dirty="0">
                <a:latin typeface="Century Gothic" panose="020B0502020202020204" pitchFamily="34" charset="0"/>
              </a:rPr>
              <a:t>Understands risks, issues, and blockers being experienced by teams and actively assists with issue </a:t>
            </a:r>
            <a:r>
              <a:rPr lang="en-CA" sz="1200" dirty="0" smtClean="0">
                <a:latin typeface="Century Gothic" panose="020B0502020202020204" pitchFamily="34" charset="0"/>
              </a:rPr>
              <a:t>resolution</a:t>
            </a:r>
            <a:endParaRPr lang="en-CA" sz="1200" dirty="0">
              <a:latin typeface="Century Gothic" panose="020B0502020202020204" pitchFamily="34" charset="0"/>
            </a:endParaRPr>
          </a:p>
        </p:txBody>
      </p:sp>
      <p:sp>
        <p:nvSpPr>
          <p:cNvPr id="17" name="Rectangle 16"/>
          <p:cNvSpPr/>
          <p:nvPr/>
        </p:nvSpPr>
        <p:spPr>
          <a:xfrm>
            <a:off x="5981700" y="3506526"/>
            <a:ext cx="6096000" cy="2677656"/>
          </a:xfrm>
          <a:prstGeom prst="rect">
            <a:avLst/>
          </a:prstGeom>
          <a:solidFill>
            <a:schemeClr val="bg1"/>
          </a:solidFill>
          <a:ln>
            <a:solidFill>
              <a:srgbClr val="5B9BD5"/>
            </a:solidFill>
          </a:ln>
          <a:effectLst>
            <a:outerShdw blurRad="50800" dist="38100" dir="2700000" algn="tl" rotWithShape="0">
              <a:prstClr val="black">
                <a:alpha val="40000"/>
              </a:prstClr>
            </a:outerShdw>
          </a:effectLst>
        </p:spPr>
        <p:txBody>
          <a:bodyPr>
            <a:spAutoFit/>
          </a:bodyPr>
          <a:lstStyle/>
          <a:p>
            <a:r>
              <a:rPr lang="en-CA" sz="1200" b="1" dirty="0">
                <a:latin typeface="Century Gothic" panose="020B0502020202020204" pitchFamily="34" charset="0"/>
              </a:rPr>
              <a:t>Business Information Hub</a:t>
            </a:r>
            <a:endParaRPr lang="en-CA" sz="1200" dirty="0">
              <a:latin typeface="Century Gothic" panose="020B0502020202020204" pitchFamily="34" charset="0"/>
            </a:endParaRPr>
          </a:p>
          <a:p>
            <a:r>
              <a:rPr lang="en-CA" sz="1200" dirty="0">
                <a:latin typeface="Century Gothic" panose="020B0502020202020204" pitchFamily="34" charset="0"/>
              </a:rPr>
              <a:t>Needs to be empowered by the business to make critical product decisions that are related to features, backlog prioritization, and release planning</a:t>
            </a:r>
          </a:p>
          <a:p>
            <a:r>
              <a:rPr lang="en-CA" sz="1200" b="1" dirty="0">
                <a:latin typeface="Century Gothic" panose="020B0502020202020204" pitchFamily="34" charset="0"/>
              </a:rPr>
              <a:t>Ceremony Participation</a:t>
            </a:r>
            <a:endParaRPr lang="en-CA" sz="1200" dirty="0">
              <a:latin typeface="Century Gothic" panose="020B0502020202020204" pitchFamily="34" charset="0"/>
            </a:endParaRPr>
          </a:p>
          <a:p>
            <a:r>
              <a:rPr lang="en-CA" sz="1200" dirty="0">
                <a:latin typeface="Century Gothic" panose="020B0502020202020204" pitchFamily="34" charset="0"/>
              </a:rPr>
              <a:t>Attends planning sessions, stand-ups, retrospectives, sprint reviews to maintain close interaction with teams to ensure alignment on vision &amp; value delivery</a:t>
            </a:r>
          </a:p>
          <a:p>
            <a:r>
              <a:rPr lang="en-CA" sz="1200" b="1" dirty="0">
                <a:latin typeface="Century Gothic" panose="020B0502020202020204" pitchFamily="34" charset="0"/>
              </a:rPr>
              <a:t>Value Verification</a:t>
            </a:r>
            <a:endParaRPr lang="en-CA" sz="1200" dirty="0">
              <a:latin typeface="Century Gothic" panose="020B0502020202020204" pitchFamily="34" charset="0"/>
            </a:endParaRPr>
          </a:p>
          <a:p>
            <a:r>
              <a:rPr lang="en-CA" sz="1200" dirty="0">
                <a:latin typeface="Century Gothic" panose="020B0502020202020204" pitchFamily="34" charset="0"/>
              </a:rPr>
              <a:t>Frequently verifies that the work produced by teams realizes business value</a:t>
            </a:r>
          </a:p>
          <a:p>
            <a:r>
              <a:rPr lang="en-CA" sz="1200" b="1" dirty="0">
                <a:latin typeface="Century Gothic" panose="020B0502020202020204" pitchFamily="34" charset="0"/>
              </a:rPr>
              <a:t>Business Readiness Support</a:t>
            </a:r>
            <a:endParaRPr lang="en-CA" sz="1200" dirty="0">
              <a:latin typeface="Century Gothic" panose="020B0502020202020204" pitchFamily="34" charset="0"/>
            </a:endParaRPr>
          </a:p>
          <a:p>
            <a:r>
              <a:rPr lang="en-CA" sz="1200" dirty="0">
                <a:latin typeface="Century Gothic" panose="020B0502020202020204" pitchFamily="34" charset="0"/>
              </a:rPr>
              <a:t>Supports technology leaders for implementation and change management in product rollout &amp; enhancements</a:t>
            </a:r>
          </a:p>
          <a:p>
            <a:r>
              <a:rPr lang="en-CA" sz="1200" b="1" dirty="0">
                <a:latin typeface="Century Gothic" panose="020B0502020202020204" pitchFamily="34" charset="0"/>
              </a:rPr>
              <a:t>Timely Decision Making</a:t>
            </a:r>
            <a:endParaRPr lang="en-CA" sz="1200" dirty="0">
              <a:latin typeface="Century Gothic" panose="020B0502020202020204" pitchFamily="34" charset="0"/>
            </a:endParaRPr>
          </a:p>
          <a:p>
            <a:r>
              <a:rPr lang="en-CA" sz="1200" dirty="0">
                <a:latin typeface="Century Gothic" panose="020B0502020202020204" pitchFamily="34" charset="0"/>
              </a:rPr>
              <a:t>Leads decision making &amp; manages stakeholders at various levels to increase decision speed</a:t>
            </a:r>
          </a:p>
        </p:txBody>
      </p:sp>
      <p:pic>
        <p:nvPicPr>
          <p:cNvPr id="19" name="Picture 18"/>
          <p:cNvPicPr>
            <a:picLocks noChangeAspect="1"/>
          </p:cNvPicPr>
          <p:nvPr/>
        </p:nvPicPr>
        <p:blipFill>
          <a:blip r:embed="rId3"/>
          <a:stretch>
            <a:fillRect/>
          </a:stretch>
        </p:blipFill>
        <p:spPr>
          <a:xfrm>
            <a:off x="10183373" y="91654"/>
            <a:ext cx="1857528" cy="584709"/>
          </a:xfrm>
          <a:prstGeom prst="rect">
            <a:avLst/>
          </a:prstGeom>
        </p:spPr>
      </p:pic>
    </p:spTree>
    <p:extLst>
      <p:ext uri="{BB962C8B-B14F-4D97-AF65-F5344CB8AC3E}">
        <p14:creationId xmlns:p14="http://schemas.microsoft.com/office/powerpoint/2010/main" val="34081841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34959</TotalTime>
  <Words>5746</Words>
  <Application>Microsoft Office PowerPoint</Application>
  <PresentationFormat>Custom</PresentationFormat>
  <Paragraphs>1113</Paragraphs>
  <Slides>72</Slides>
  <Notes>41</Notes>
  <HiddenSlides>3</HiddenSlides>
  <MMClips>0</MMClips>
  <ScaleCrop>false</ScaleCrop>
  <HeadingPairs>
    <vt:vector size="4" baseType="variant">
      <vt:variant>
        <vt:lpstr>Theme</vt:lpstr>
      </vt:variant>
      <vt:variant>
        <vt:i4>7</vt:i4>
      </vt:variant>
      <vt:variant>
        <vt:lpstr>Slide Titles</vt:lpstr>
      </vt:variant>
      <vt:variant>
        <vt:i4>72</vt:i4>
      </vt:variant>
    </vt:vector>
  </HeadingPairs>
  <TitlesOfParts>
    <vt:vector size="79" baseType="lpstr">
      <vt:lpstr>Office Theme</vt:lpstr>
      <vt:lpstr>1_Office Theme</vt:lpstr>
      <vt:lpstr>2_Office Theme</vt:lpstr>
      <vt:lpstr>3_Office Theme</vt:lpstr>
      <vt:lpstr>4_Office Theme</vt:lpstr>
      <vt:lpstr>5_Office Theme</vt:lpstr>
      <vt:lpstr>6_Office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Antonello, Mike (CA - Kanata)</dc:creator>
  <cp:lastModifiedBy>Finn, Kevin: DTSS-SSTN</cp:lastModifiedBy>
  <cp:revision>750</cp:revision>
  <dcterms:created xsi:type="dcterms:W3CDTF">2018-07-31T19:31:41Z</dcterms:created>
  <dcterms:modified xsi:type="dcterms:W3CDTF">2019-01-24T13:47:16Z</dcterms:modified>
</cp:coreProperties>
</file>